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5"/>
  </p:notesMasterIdLst>
  <p:sldIdLst>
    <p:sldId id="291" r:id="rId2"/>
    <p:sldId id="298" r:id="rId3"/>
    <p:sldId id="304" r:id="rId4"/>
    <p:sldId id="299" r:id="rId5"/>
    <p:sldId id="302" r:id="rId6"/>
    <p:sldId id="300" r:id="rId7"/>
    <p:sldId id="301" r:id="rId8"/>
    <p:sldId id="303" r:id="rId9"/>
    <p:sldId id="305" r:id="rId10"/>
    <p:sldId id="306" r:id="rId11"/>
    <p:sldId id="307" r:id="rId12"/>
    <p:sldId id="308" r:id="rId13"/>
    <p:sldId id="309" r:id="rId14"/>
    <p:sldId id="314" r:id="rId15"/>
    <p:sldId id="315" r:id="rId16"/>
    <p:sldId id="313" r:id="rId17"/>
    <p:sldId id="317" r:id="rId18"/>
    <p:sldId id="318" r:id="rId19"/>
    <p:sldId id="319" r:id="rId20"/>
    <p:sldId id="316" r:id="rId21"/>
    <p:sldId id="320" r:id="rId22"/>
    <p:sldId id="310" r:id="rId23"/>
    <p:sldId id="312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2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08.12.2025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-sbirka.cz/" TargetMode="External"/><Relationship Id="rId2" Type="http://schemas.openxmlformats.org/officeDocument/2006/relationships/hyperlink" Target="https://www.e-sbirka.cz/sb/2000/218?odkazId=177508007&amp;predmetneDatum=2025-06-3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managementmania.com/cs/penezni-tok" TargetMode="External"/><Relationship Id="rId2" Type="http://schemas.openxmlformats.org/officeDocument/2006/relationships/hyperlink" Target="https://managementmania.com/cs/vydaj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nagementmania.com/cs/naklady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vcr.cz/odk2/" TargetMode="External"/><Relationship Id="rId2" Type="http://schemas.openxmlformats.org/officeDocument/2006/relationships/hyperlink" Target="https://www.mfcr.cz/cs/verejny-sektor/uzemni-rozpocty/metodicka-podpor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k.kubickova@olkraj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ctr"/>
            <a:r>
              <a:rPr lang="cs-CZ" sz="3600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Aktuálně k veřejným financím: kontrola, poplatky, daňový řád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2000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Seminář – metodická podpora pro územní celky Olomouckého kraje</a:t>
            </a:r>
          </a:p>
          <a:p>
            <a:pPr algn="ctr"/>
            <a:r>
              <a:rPr lang="cs-CZ" sz="2000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21. 10. 2025 a 9. 12. 2025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2845" y="964800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957516"/>
            <a:ext cx="10515600" cy="37714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Cílem přezkoumání je zkontrolovat, zda územní celek dodržel všechny právní předpisy, kterými je povinen se při svém hospodaření řídit. Tzn., že jde o kontrolu zákonnosti.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Výsledkem přezkoumání je „Zpráva o výsledku přezkoumání hospodaření“.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Náležitosti zprávy o výsledku přezkoumání hospodaření jsou upraveny                      v ustanovení § 10 zákona o přezkoumávání hospodaření územních celků (zákon č. 420/2004 Sb.)</a:t>
            </a:r>
          </a:p>
          <a:p>
            <a:pPr marL="0" indent="0" algn="just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21.10.2025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2845" y="964800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68122"/>
            <a:ext cx="10515600" cy="439677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Závěr z přezkoumání obsahuje vyjádření, zda při přezkoumání hospodaření:</a:t>
            </a:r>
          </a:p>
          <a:p>
            <a:pPr marL="457200" indent="-457200" algn="just">
              <a:spcBef>
                <a:spcPts val="1200"/>
              </a:spcBef>
              <a:buFont typeface="+mj-lt"/>
              <a:buAutoNum type="alphaLcParenR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Nebyly zjištěny chyby a nedostatky</a:t>
            </a:r>
          </a:p>
          <a:p>
            <a:pPr marL="457200" indent="-457200" algn="just">
              <a:spcBef>
                <a:spcPts val="1200"/>
              </a:spcBef>
              <a:buFont typeface="+mj-lt"/>
              <a:buAutoNum type="alphaLcParenR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Byly zjištěny chyby a nedostatky, které nemají závažnost nedostatků uvedených pod písmenem c)</a:t>
            </a:r>
          </a:p>
          <a:p>
            <a:pPr marL="457200" indent="-457200" algn="just">
              <a:spcBef>
                <a:spcPts val="1200"/>
              </a:spcBef>
              <a:buFont typeface="+mj-lt"/>
              <a:buAutoNum type="alphaLcParenR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Byly zjištěny nedostatky, spočívající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porušení rozpočtové kázně nebo ve spáchání přestupku podle zákona upravujícího 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rozpočtová pravidla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 územních rozpočtů,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neúplnosti, nesprávnosti nebo neprůkaznosti vedení účetnictví,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pozměňování záznamů nebo dokladů v rozporu se zvláštními právními předpisy,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porušení povinností nebo překročení působnosti územního celku stanovených zvláštními právními předpisy,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neodstranění nedostatků zjištěných při dílčím přezkoumání nebo při přezkoumání za předcházející roky, nebo</a:t>
            </a:r>
          </a:p>
          <a:p>
            <a:pPr marL="720000" indent="-342900" algn="just">
              <a:buFont typeface="+mj-lt"/>
              <a:buAutoNum type="arabicPeriod"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v nevytvoření podmínek pro přezkoumání podle kontrolního řádu, znemožňující splnit požadavky stanovené v 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§ 2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 a 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</a:t>
            </a: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712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4800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4775"/>
            <a:ext cx="10515600" cy="3862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Závěr z přezkoumání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obsahuje kategorizaci zjištěných chyb a nedostatků, tj. a), b) nebo c)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zjištění nevypovídá o významnosti dopadů identifikovaných porušení právních předpisů (nejde o závažnost zjištění)</a:t>
            </a:r>
          </a:p>
          <a:p>
            <a:pPr marL="0" indent="0" algn="just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Významnost kontrolního zjištění vyplývá ze samotného popisu zjištěných chyb a nedostatků (např. ojedinělé pochybení; pochybení bez vlivu na výsledek hospodaření; pochybení s dopadem na stav majetku vykázaného  v účetnictví ….. )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95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3543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13" name="Zástupný obsah 12">
            <a:extLst>
              <a:ext uri="{FF2B5EF4-FFF2-40B4-BE49-F238E27FC236}">
                <a16:creationId xmlns:a16="http://schemas.microsoft.com/office/drawing/2014/main" id="{7522BC17-64D1-8B71-DE21-A2AC3AA8D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3241" y="1510210"/>
            <a:ext cx="7109926" cy="4636115"/>
          </a:xfrm>
        </p:spPr>
      </p:pic>
    </p:spTree>
    <p:extLst>
      <p:ext uri="{BB962C8B-B14F-4D97-AF65-F5344CB8AC3E}">
        <p14:creationId xmlns:p14="http://schemas.microsoft.com/office/powerpoint/2010/main" val="1777671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964800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7453"/>
            <a:ext cx="10515600" cy="3862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Závěr z přezkoumání </a:t>
            </a:r>
          </a:p>
          <a:p>
            <a:pPr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zahrnuje všechny zjištěné chyby a nedostatky, a to bez ohledu na jejich napravení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– ustanovení § 10 odst. 2 písm. b) nerozlišuje, zda se jedná o zjištění z dílčího nebo konečného přezkoumání </a:t>
            </a:r>
          </a:p>
          <a:p>
            <a:pPr algn="just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 případě, že byl při dílčím přezkoumání zjištěn nedostatek, ke kterému územní celek do vydání zprávy přijal opatření k nápravě, bude ve zprávě uvedena informace o napravení nedostatku, včetně způsobu provedení nápravy.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988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964800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Kategorizace chyb a nedostatků zjištěných při přezkoumání hospodaření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7453"/>
            <a:ext cx="10515600" cy="3862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Opatření k nápravě</a:t>
            </a:r>
          </a:p>
          <a:p>
            <a:pPr algn="just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Odstranitelný nedostatek - konkrétním dokladem (např. účetní doklad)</a:t>
            </a:r>
          </a:p>
          <a:p>
            <a:pPr algn="just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Zpětně neodstranitelný nedostatek – územní celek přijme systémové opatření k minimalizaci, prevenci opakování pochybení do budoucnosti</a:t>
            </a:r>
          </a:p>
          <a:p>
            <a:pPr marL="0" indent="0" algn="just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	- např. uveřejnění smlouvy po zákonem stanovené lhůtě – územní celek přijme opatření, která mají logickou vazbu ke zjištěným nedostatkům (např. stanovení odpovědné osoby, způsob kontroly plnění opatření ..)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987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855405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Opatření k nápravě/odstranění chyb a nedostatků uvedených ve zprávě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642187"/>
            <a:ext cx="10515600" cy="3760017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400" b="1" dirty="0"/>
              <a:t>Náprava nezákonných převodů podle zákona o obcích 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2400" dirty="0"/>
              <a:t>Pokud obec smluvně převedla na jinou osobu nemovitost, aniž by řádně provedla všechny povinnosti, které k takovému úkonu požaduje zákon          o obcích a na základě této smlouvy byl v katastru nemovitostí proveden zápis vlastnického práva na jinou osobu, je možno řešit věc smírně následujícím způsobem: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dirty="0"/>
              <a:t>Obec sepíše souhlasné prohlášení s osobou, na kterou neplatně převedla nemovitost, a která je nyní v KN zapsána jako vlastník (smluvní strany uznávají neplatnost smlouvy a tedy také skutečnost, že obec je nadále vlastníkem nemovitosti)</a:t>
            </a:r>
          </a:p>
          <a:p>
            <a:pPr marL="0" indent="0" algn="just">
              <a:buNone/>
            </a:pPr>
            <a:endParaRPr lang="cs-CZ" sz="2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93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855405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Opatření k nápravě/odstranění chyb a nedostatků uvedených ve zprávě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642187"/>
            <a:ext cx="10515600" cy="389086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400" b="1" dirty="0"/>
              <a:t>Náprava nezákonných převodů podle zákona o obcích </a:t>
            </a:r>
          </a:p>
          <a:p>
            <a:pPr marL="457200" indent="-457200" algn="just">
              <a:spcBef>
                <a:spcPts val="2400"/>
              </a:spcBef>
              <a:buFont typeface="+mj-lt"/>
              <a:buAutoNum type="arabicPeriod" startAt="2"/>
            </a:pPr>
            <a:r>
              <a:rPr lang="cs-CZ" sz="2400" dirty="0"/>
              <a:t>Toto souhlasné prohlášení předloží obec spolu s návrhem na vklad katastrálnímu úřadu k zápisu vlastnického práva zpět na obec.</a:t>
            </a:r>
          </a:p>
          <a:p>
            <a:pPr marL="457200" indent="-457200" algn="just">
              <a:buFont typeface="+mj-lt"/>
              <a:buAutoNum type="arabicPeriod" startAt="2"/>
            </a:pPr>
            <a:r>
              <a:rPr lang="cs-CZ" sz="2400" dirty="0"/>
              <a:t>Obec a jiná osoba spolu uzavřou novou smlouvu o převodu nemovitosti, přičemž dodrží všechny povinnosti stanovené zákonem o obcích. </a:t>
            </a:r>
          </a:p>
          <a:p>
            <a:pPr marL="457200" indent="-457200" algn="just">
              <a:buFont typeface="+mj-lt"/>
              <a:buAutoNum type="arabicPeriod" startAt="2"/>
            </a:pPr>
            <a:r>
              <a:rPr lang="cs-CZ" sz="2400" dirty="0"/>
              <a:t>Účastníci smlouvy podají katastrálnímu úřadu návrh na vklad vlastnického práva ve prospěch nabyvatele na základě smlouvy uvedené v bodu 3. příslušnému katastrálnímu úřadu.</a:t>
            </a:r>
          </a:p>
          <a:p>
            <a:pPr marL="457200" indent="-457200" algn="just">
              <a:buFont typeface="+mj-lt"/>
              <a:buAutoNum type="arabicPeriod" startAt="2"/>
            </a:pPr>
            <a:r>
              <a:rPr lang="cs-CZ" sz="2400" dirty="0"/>
              <a:t>Katastrální úřad provede vklad na základě platné smlouvy. Předchozí závadný stav tak bude napraven.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783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647266"/>
            <a:ext cx="10515600" cy="6840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Opatření k nápravě/odstranění chyb a nedostatků uvedených ve zprávě 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229779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1800"/>
              </a:spcBef>
              <a:buNone/>
              <a:defRPr/>
            </a:pPr>
            <a:r>
              <a:rPr lang="cs-CZ" sz="9600" b="1" dirty="0">
                <a:latin typeface="Arial" panose="020B0604020202020204" pitchFamily="34" charset="0"/>
                <a:cs typeface="Arial" panose="020B0604020202020204" pitchFamily="34" charset="0"/>
              </a:rPr>
              <a:t>Uzavření pracovněprávního vztahu mezi obcí a členem zastupitelstva bez předchozího souhlasu zastupitelstva.</a:t>
            </a:r>
          </a:p>
          <a:p>
            <a:pPr algn="just">
              <a:lnSpc>
                <a:spcPct val="110000"/>
              </a:lnSpc>
              <a:spcBef>
                <a:spcPts val="1200"/>
              </a:spcBef>
              <a:defRPr/>
            </a:pPr>
            <a:r>
              <a:rPr lang="cs-CZ" sz="8000" dirty="0">
                <a:latin typeface="Arial" panose="020B0604020202020204" pitchFamily="34" charset="0"/>
                <a:cs typeface="Arial" panose="020B0604020202020204" pitchFamily="34" charset="0"/>
              </a:rPr>
              <a:t>Se vznikem pracovněprávního vztahu mezi obcí a členem zastupitelstva obce, uvolněným či neuvolněným, musí v souladu s § 84 odst. 2 vyslovit souhlas zastupitelstvo obce. Tento souhlas musí předcházet uzavření pracovněprávního vztahu.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defRPr/>
            </a:pPr>
            <a:r>
              <a:rPr lang="cs-CZ" sz="8000" dirty="0">
                <a:latin typeface="Arial" panose="020B0604020202020204" pitchFamily="34" charset="0"/>
                <a:cs typeface="Arial" panose="020B0604020202020204" pitchFamily="34" charset="0"/>
              </a:rPr>
              <a:t>Obec uzavře pracovněprávní vztah bez přechozího souhlasu zastupitelstva – porušení zákona o obcích a takové právní jednání bude absolutně neplatné.</a:t>
            </a:r>
          </a:p>
          <a:p>
            <a:pPr marL="0" indent="0" algn="just">
              <a:lnSpc>
                <a:spcPct val="110000"/>
              </a:lnSpc>
              <a:spcBef>
                <a:spcPts val="1800"/>
              </a:spcBef>
              <a:buNone/>
              <a:defRPr/>
            </a:pPr>
            <a:r>
              <a:rPr lang="cs-CZ" sz="8800" dirty="0">
                <a:latin typeface="Arial" panose="020B0604020202020204" pitchFamily="34" charset="0"/>
                <a:cs typeface="Arial" panose="020B0604020202020204" pitchFamily="34" charset="0"/>
              </a:rPr>
              <a:t>Opatření k nápravě:</a:t>
            </a:r>
          </a:p>
          <a:p>
            <a:pPr marL="0" indent="0" algn="just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cs-CZ" sz="8800" dirty="0">
                <a:latin typeface="Arial" panose="020B0604020202020204" pitchFamily="34" charset="0"/>
                <a:cs typeface="Arial" panose="020B0604020202020204" pitchFamily="34" charset="0"/>
              </a:rPr>
              <a:t>Dodatečný souhlas zastupitelstva obce nemůže uvedené porušení zákona zhojit. Je možné doporučit zopakování celého procesu, kdy bude po řádně uděleném souhlasu zastupitelstva obce uzavřen nový pracovněprávní vztah.</a:t>
            </a:r>
          </a:p>
          <a:p>
            <a:pPr marL="0" indent="0" algn="just">
              <a:spcBef>
                <a:spcPts val="600"/>
              </a:spcBef>
              <a:buFontTx/>
              <a:buNone/>
              <a:defRPr/>
            </a:pPr>
            <a:endParaRPr lang="cs-CZ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buFontTx/>
              <a:buNone/>
              <a:defRPr/>
            </a:pPr>
            <a:r>
              <a:rPr lang="cs-CZ" sz="6400" i="1" dirty="0">
                <a:latin typeface="Arial" panose="020B0604020202020204" pitchFamily="34" charset="0"/>
                <a:cs typeface="Arial" panose="020B0604020202020204" pitchFamily="34" charset="0"/>
              </a:rPr>
              <a:t>Zdroj: Stanovisko Ministerstva vnitra č. 6/2019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537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64726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400" b="1" dirty="0"/>
              <a:t>Veřejná sbírka na veřejně prospěšný účel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vymezení pojmů, povolení a způsoby konání veřejné sbírky se řídí zákonem o veřejných sbírkách č. 117/2001 Sb., v platném znění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v případě veřejné sbírky lze peníze vybírat prostřednictvím bankovního účtu zřízeného pro účely sbírky nebo složením pokladní hotovosti do pokladny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dirty="0"/>
              <a:t>V případě, kdy veřejná sbírka není konána pro potřeby dané obce, ale pro občany dané obce nebo pro potřeby někoho jiného, bude o takové veřejné sbírce účtováno jako o cizích prostředcích (tedy mimo rozpočet obce a bez použití rozpočtové skladby).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Závazky z titulu příspěvků a připsaných úroků z příspěvků – syntetický účet 378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Případné poplatky za vedení bankovního účtu – snížení závazku na syntetickém účtu 378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Vybrané peněžní prostředky – jiné běžné účty, syntetický účet 245</a:t>
            </a:r>
          </a:p>
          <a:p>
            <a:pPr marL="0" indent="0" algn="just">
              <a:spcBef>
                <a:spcPts val="2400"/>
              </a:spcBef>
              <a:buNone/>
            </a:pPr>
            <a:r>
              <a:rPr lang="cs-CZ" sz="1600" dirty="0"/>
              <a:t>Podle zákona o veřejných sbírkách „O veřejné sbírce účtuje právnická osoba tak, aby prokázala soulad účetních záznamů s vyúčtováním sbírky.“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872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64726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 fontScale="92500" lnSpcReduction="10000"/>
          </a:bodyPr>
          <a:lstStyle/>
          <a:p>
            <a:pPr marL="0" algn="just">
              <a:buNone/>
              <a:defRPr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Termínovaný vklad x Spořící účet</a:t>
            </a:r>
          </a:p>
          <a:p>
            <a:pPr marL="0" algn="just">
              <a:buNone/>
              <a:defRPr/>
            </a:pPr>
            <a:r>
              <a:rPr lang="cs-CZ" sz="2200" b="1" dirty="0">
                <a:latin typeface="Arial" panose="020B0604020202020204" pitchFamily="34" charset="0"/>
                <a:cs typeface="Arial" panose="020B0604020202020204" pitchFamily="34" charset="0"/>
              </a:rPr>
              <a:t>Termínovaný vklad </a:t>
            </a:r>
          </a:p>
          <a:p>
            <a:pPr marL="0" algn="just">
              <a:buNone/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– druh spořícího účtu určený ke garantovanému zúročení vložených finančních prostředků; sjednává se na předem vymezenou dobu a úrok; po sjednanou dobu se nesmí peníze vybírat ani vkládat. Rozlišujeme termínované vklady krátkodobé, se splatností do jednoho roku (účet 244) a dlouhodobé, se splatností nad jeden rok (účet 068).</a:t>
            </a:r>
          </a:p>
          <a:p>
            <a:pPr algn="just"/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Účtování termínované vkladu: 262 MD/231 8118 D; 244 MD/ 262 D.</a:t>
            </a:r>
          </a:p>
          <a:p>
            <a:pPr algn="just"/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Rozpočtové opatření stačí  takto: 231 10 8117 MD, 23110 8118 D - obojí ve financování. </a:t>
            </a:r>
          </a:p>
          <a:p>
            <a:pPr marL="0" indent="0" algn="just"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Nejedná se o povinné rozpočtové opatření, stačí provést jen v rámci rozpisu rozpočtu (s ohledem na nastavené závazné ukazatele) – doporučujeme dát zastupitelstvu obce aspoň na vědomí. </a:t>
            </a:r>
          </a:p>
          <a:p>
            <a:pPr marL="0" indent="0" algn="just">
              <a:spcBef>
                <a:spcPts val="2400"/>
              </a:spcBef>
              <a:buNone/>
              <a:defRPr/>
            </a:pPr>
            <a:r>
              <a:rPr lang="cs-CZ" altLang="cs-CZ" sz="2200" b="1" dirty="0">
                <a:latin typeface="Arial" panose="020B0604020202020204" pitchFamily="34" charset="0"/>
                <a:cs typeface="Arial" panose="020B0604020202020204" pitchFamily="34" charset="0"/>
              </a:rPr>
              <a:t>Spořící účet </a:t>
            </a:r>
          </a:p>
          <a:p>
            <a:pPr algn="just">
              <a:defRPr/>
            </a:pP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jedná se o převod mezi 2 běžnými účty (odlišné AU, konsolidační položky) – nemusí se rozpočtovat,</a:t>
            </a:r>
          </a:p>
          <a:p>
            <a:pPr algn="just">
              <a:defRPr/>
            </a:pP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peníze do nej je možné kdykoliv vložit a zpravidla kdykoliv vybrat.</a:t>
            </a:r>
          </a:p>
          <a:p>
            <a:pPr marL="0" indent="0">
              <a:spcBef>
                <a:spcPts val="1200"/>
              </a:spcBef>
              <a:buNone/>
            </a:pPr>
            <a:endParaRPr lang="cs-CZ" sz="1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746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200" b="1" dirty="0">
                <a:latin typeface="Arial" panose="020B0604020202020204" pitchFamily="34" charset="0"/>
                <a:cs typeface="Arial" panose="020B0604020202020204" pitchFamily="34" charset="0"/>
              </a:rPr>
              <a:t>Cenné papíry k obchodování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 sz="2000" dirty="0"/>
              <a:t>Obec pořídila akcie k obchodování za cenu 680 000 Kč (srpen 2024)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2000" dirty="0"/>
              <a:t>K 31.12. 2024 je tržní hodnota akcií 820 000 Kč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2000" dirty="0"/>
              <a:t>Prodej akcií za cenu 850 000 Kč (červen 2025)</a:t>
            </a:r>
          </a:p>
          <a:p>
            <a:pPr>
              <a:spcBef>
                <a:spcPts val="1200"/>
              </a:spcBef>
            </a:pPr>
            <a:r>
              <a:rPr lang="cs-CZ" sz="2000" dirty="0"/>
              <a:t>Pořízení akcií k obchodování:		680 000 Kč 	účet 251 / účet 231</a:t>
            </a:r>
          </a:p>
          <a:p>
            <a:pPr>
              <a:spcBef>
                <a:spcPts val="600"/>
              </a:spcBef>
            </a:pPr>
            <a:r>
              <a:rPr lang="cs-CZ" sz="2000" dirty="0"/>
              <a:t>Přecenění k 31. 12.:			140 000 Kč	účet 251 / účet 664</a:t>
            </a:r>
          </a:p>
          <a:p>
            <a:pPr>
              <a:spcBef>
                <a:spcPts val="600"/>
              </a:spcBef>
            </a:pPr>
            <a:r>
              <a:rPr lang="cs-CZ" sz="2000" dirty="0"/>
              <a:t>Vyřazení akcií při prodeji:		820 000 Kč	účet 561 / účet 251</a:t>
            </a:r>
          </a:p>
          <a:p>
            <a:pPr>
              <a:spcBef>
                <a:spcPts val="600"/>
              </a:spcBef>
            </a:pPr>
            <a:r>
              <a:rPr lang="cs-CZ" sz="2000" dirty="0"/>
              <a:t>Pohledávka za prodané akcie:		850 000 Kč	účet 377 / účet 661</a:t>
            </a:r>
          </a:p>
          <a:p>
            <a:pPr>
              <a:spcBef>
                <a:spcPts val="600"/>
              </a:spcBef>
            </a:pPr>
            <a:r>
              <a:rPr lang="cs-CZ" sz="2000" dirty="0"/>
              <a:t>Úhrada pohledávky:			850 000 Kč	účet 231 / účet 377</a:t>
            </a:r>
          </a:p>
          <a:p>
            <a:pPr marL="0" indent="0" algn="just">
              <a:lnSpc>
                <a:spcPct val="110000"/>
              </a:lnSpc>
              <a:spcBef>
                <a:spcPts val="1200"/>
              </a:spcBef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 účetnictví k 31. 12. 2024 je zachycena skutečná hodnota investice, tj. 820 000 Kč, a také nárůst ocenění ve výši 140 000 Kč.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b="1" dirty="0"/>
              <a:t>Celkový zisk za dobu od nákupu do prodeje je 170 000 Kč, který tvoří: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Zisk z přecenění 140 000 Kč v roce 2024,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Zisk z prodeje v roce 2025 ve výši 30 000 Kč (rozdíl účtu 661 a 561)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760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B5CE3-DE9D-7650-BF7F-14B831D51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472756-B510-BFDB-58E0-B2687A06D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C3827F-0469-8FF9-989F-355BD72217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900" b="1" dirty="0">
                <a:latin typeface="Arial" panose="020B0604020202020204" pitchFamily="34" charset="0"/>
                <a:cs typeface="Arial" panose="020B0604020202020204" pitchFamily="34" charset="0"/>
              </a:rPr>
              <a:t>Je možné vyhlásit veřejnou zakázku, respektive je možné uzavřít smlouvu s dodavatelem, aniž by měl územní samosprávný celek v rozpočtu zajištěné veškeré finanční prostředky?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Tento postup je možný a není v rozporu s platnými právními předpisy za předpokladu, že má územní samosprávný celek pro připravovanou finanční operaci zajištěné finanční zdroje.</a:t>
            </a: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Zákon č. 320/2001 Sb., o finanční kontrole, upravuje povinnost provádět předběžnou řídící kontrolu u všech plánovaných a připravovaných operací – vyhlášení veřejné zakázky i smlouva s vybraným dodavatelem, jakožto finanční operace, podléhá schvalovacímu postupu řídící kontroly.</a:t>
            </a: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Příkazce operace – prověří, zda je připravovaná operace nezbytná k zajištění stanovených úkolů a schválených záměrů, zda je v souladu s právními předpisy, principy účelnosti, hospodárnosti a efektivity, zda je doložena věcně správnými a úplnými podklady</a:t>
            </a: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Správce rozpočtu – ověřuje, zda je finanční operace v souladu se schválenými výdaji, programy, projekty, uzavřenými smlouvami nebo jinými rozhodnutími o nakládání s veřejnými prostředky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8B3381-723F-E4CB-3913-E7BDEDECE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3F6A55F-09D3-FDA1-5223-948D98DDF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164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F36C4-989B-4B92-637F-73AF77D59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AD03FB-69C9-7EB3-4917-69234D250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59163C-D653-AB66-FBD0-E9D59E5D0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700" dirty="0">
                <a:latin typeface="Arial" panose="020B0604020202020204" pitchFamily="34" charset="0"/>
                <a:cs typeface="Arial" panose="020B0604020202020204" pitchFamily="34" charset="0"/>
              </a:rPr>
              <a:t>Je možné vyhlásit veřejnou zakázku, respektive je možné uzavřít smlouvu s dodavatelem, aniž by měl územní samosprávný celek v rozpočtu zajištěné veškeré finanční prostředky?</a:t>
            </a:r>
          </a:p>
          <a:p>
            <a:pPr marL="0" indent="0">
              <a:buNone/>
            </a:pPr>
            <a:r>
              <a:rPr lang="cs-CZ" sz="1500" b="1" dirty="0">
                <a:latin typeface="Arial" panose="020B0604020202020204" pitchFamily="34" charset="0"/>
                <a:cs typeface="Arial" panose="020B0604020202020204" pitchFamily="34" charset="0"/>
              </a:rPr>
              <a:t>Pokračování str. 14:</a:t>
            </a:r>
          </a:p>
          <a:p>
            <a:pPr marL="0" indent="0" algn="just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Schvalovacím postupem příkazce operace a správce rozpočtu není stanovena povinnost rezervování či alokování finanční částky v rozpočtu.</a:t>
            </a:r>
          </a:p>
          <a:p>
            <a:pPr marL="0" indent="0" algn="just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Dle zákona o finanční kontrole:</a:t>
            </a:r>
          </a:p>
          <a:p>
            <a:pPr algn="just">
              <a:buFontTx/>
              <a:buChar char="-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skutečnost, že v rozpočtu nejsou zajištěny finanční prostředky ke krytí dané finanční operace, není překážkou pro provedení předběžné řídící kontroly před vznikem závazku.</a:t>
            </a:r>
          </a:p>
          <a:p>
            <a:pPr marL="0" indent="0" algn="just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Dle zákona č. 250/2000 Sb., o rozpočtových pravidlech územních rozpočtů:</a:t>
            </a:r>
          </a:p>
          <a:p>
            <a:pPr algn="just">
              <a:buFontTx/>
              <a:buChar char="-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 případě, že rozpočet s příslušným výdajem nepočítá, je potřebné, aby příslušný orgán územního samosprávného celku provedl rozpočtové opatření (§ 16), a to před provedením rozpočtem nezajištěného výdaje, tj. nejpozději před provedením úhrady.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Z důvodu minimalizace rizika lze doporučit provedení rozpočtového opatření současně se schválením příslušné smlouvy.  (v případě víceleté smlouvy – aktualizace střednědobého výhledu rozpočtu) 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9D56BC-D85C-A896-F849-0651C3E27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41A908-DFB0-4D47-68FB-6772CA011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518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FD860-9B85-3F7A-7E46-7B16A117A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3FC7CB-5C97-CA26-5D81-720379DDA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D99A42-6AFA-57FE-7692-319D66435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900" b="1" dirty="0">
                <a:latin typeface="Arial" panose="020B0604020202020204" pitchFamily="34" charset="0"/>
                <a:cs typeface="Arial" panose="020B0604020202020204" pitchFamily="34" charset="0"/>
              </a:rPr>
              <a:t>Víceletý závazek </a:t>
            </a: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(např. investiční akce)</a:t>
            </a:r>
          </a:p>
          <a:p>
            <a:pPr marL="0" indent="0">
              <a:buNone/>
            </a:pPr>
            <a:endParaRPr lang="cs-CZ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Podléhá povinnosti provést předběžnou řídící kontrolu před vznikem závazku v plném rozsahu dle § 3 prováděcí vyhlášky č. 416/2004 Sb.</a:t>
            </a:r>
          </a:p>
          <a:p>
            <a:pPr algn="just">
              <a:buFontTx/>
              <a:buChar char="-"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Příkazce operace i správce rozpočtu schvalují celý závazek, tzn. celkový objem plnění</a:t>
            </a:r>
          </a:p>
          <a:p>
            <a:pPr algn="just">
              <a:buFontTx/>
              <a:buChar char="-"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 hlediska rozpočtu je stěžejní role správce rozpočtu, který ověří, zda je připravovaná operace v souladu se schválenými programy, projekty, uzavřenými smlouvami nebo jinými rozhodnutími o nakládání s veřejnými prostředky.</a:t>
            </a: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 tohoto ustanovení však nevyplývá povinnost plánovat všechny výdaje na celý víceletý závazek v rámci rozpočtu na rozpočtový rok, ve kterém dochází ke schválení víceletého závazku. </a:t>
            </a:r>
          </a:p>
          <a:p>
            <a:pPr marL="0" indent="0" algn="just">
              <a:buNone/>
            </a:pPr>
            <a:r>
              <a:rPr lang="cs-CZ" sz="1900" dirty="0">
                <a:latin typeface="Arial" panose="020B0604020202020204" pitchFamily="34" charset="0"/>
                <a:cs typeface="Arial" panose="020B0604020202020204" pitchFamily="34" charset="0"/>
              </a:rPr>
              <a:t>Do rozpočtu se promítne pouze částka, u níž se předpokládá čerpání v daném rozpočtovém roce. Předpoklad čerpání v dalších letech se promítne do střednědobého výhledu rozpočtu.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DF2139-8D78-A053-11F0-8FF146193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9EE1C1-A406-4C1B-765F-C4D21EB7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419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D36CF-1497-CD1E-845E-4B3F0D539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BED5DF-8D45-C814-AF4E-5664B8A3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661E3C-EC90-06D6-6969-443E7CD9D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000" b="1" dirty="0"/>
              <a:t>Pravomoci kontrolního a finančního výboru – kontrola zadávání veřejných zakázek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problematika výborů zastupitelstva obce je obecně upravena v zákoně o obcích,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výbory jsou iniciativní a kontrolní orgány zastupitelstva obce, které plní především úkoly, jimiž je pověřilo zastupitelstvo obce, a ze své činnosti odpovídají rovněž zastupitelstvu obce,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předmět kontrolní činnosti – u kontrolního výboru jde především o zákonnost,                    u finančního výboru např. též o hospodárnost nakládání s finančními prostředky.</a:t>
            </a:r>
          </a:p>
          <a:p>
            <a:pPr algn="just">
              <a:spcBef>
                <a:spcPts val="1200"/>
              </a:spcBef>
            </a:pPr>
            <a:r>
              <a:rPr lang="cs-CZ" sz="2000" dirty="0"/>
              <a:t>Finanční ani kontrolní výbor nemůže realizovat žádná sankční ani nápravná opatření. Jejich výstupy slouží pouze pro zastupitelstvo obce. Odstranění případných zjištěných nedostatků nebo přijetí opatření patří do působnosti zastupitelstva obce.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Zastupitelstvo obce je oprávněno pověřit kontrolní výbor provedením kontroly zadávání veřejných zakázek. Kontrolní výbor může vykonávat kontrolu zadávání veřejných zakázek jak v průběhu procesu zadávání konkrétní veřejné zakázky, tak po jeho skončení. V obou případech však kontrolní výbor nemůže realizovat žádná sankční opatření a nemůže žádným způsobem zasahovat do probíhajícího procesu zadávání veřejných zakázek. 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34A12C-D8F5-3B96-2472-84FEAE84A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64554F-6EE5-DB9A-65C4-7460A75A0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260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D36CF-1497-CD1E-845E-4B3F0D539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BED5DF-8D45-C814-AF4E-5664B8A3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661E3C-EC90-06D6-6969-443E7CD9D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714972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000" b="1" dirty="0"/>
              <a:t>Schválený rozpočet, rozpočtové opatření x úprava rozpisu rozpočtu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1900" dirty="0"/>
              <a:t>Podle ustanovení § 12 odst. 1 zákona o rozpočtových pravidlech územních rozpočtů se rozpočet územního celku zpracovává v třídění podle rozpočtové skladby. Struktura schvalovaného rozpočtu by měla co nejvíce odpovídat požadavkům, které nejvíce vyhovují potřebám územního celku pro jejich úspěšné finanční hospodaření – MF legislativně nestanovuje závazný vzor, hlediska třídění a detail rozpočtu příjmů, výdajů a financování. </a:t>
            </a:r>
            <a:r>
              <a:rPr lang="cs-CZ" sz="1900" b="1" dirty="0"/>
              <a:t>Struktura schvalovaného rozpočtu je plně v kompetenci územního celku a příslušného orgánu, který schvaluje rozpočet</a:t>
            </a:r>
            <a:r>
              <a:rPr lang="cs-CZ" sz="1900" dirty="0"/>
              <a:t>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1900" dirty="0"/>
              <a:t>Podle ustanovení § 14 zákona o rozpočtových pravidlech územních rozpočtů se po schválení rozpočtu zastupitelstvem obce nebo orgánem DSO neprodleně prování jeho rozpis v třídění podle podrobné rozpočtové skladby.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cs-CZ" sz="1900" dirty="0"/>
              <a:t>Změny rozpočtu se provádí rozpočtových opatřením, kdy rozpočtové opatření se podle ustanovení § 16 odst. 4 zákona o rozpočtových pravidlech územních rozpočtů provádí před provedením rozpočtově nezajištěného výdaje. </a:t>
            </a:r>
            <a:r>
              <a:rPr lang="cs-CZ" sz="1900" b="1" dirty="0"/>
              <a:t>Smyslem rozpočtového opatření je, aby příslušný orgán územního celku rozhodl o zdroji krytí nového rozpočtem nezajištěného výdaje</a:t>
            </a:r>
            <a:r>
              <a:rPr lang="cs-CZ" sz="1900" dirty="0"/>
              <a:t>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34A12C-D8F5-3B96-2472-84FEAE84A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64554F-6EE5-DB9A-65C4-7460A75A0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2431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D36CF-1497-CD1E-845E-4B3F0D539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BED5DF-8D45-C814-AF4E-5664B8A3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661E3C-EC90-06D6-6969-443E7CD9D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071514"/>
            <a:ext cx="10515600" cy="4714972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000" b="1" dirty="0"/>
              <a:t>Schválený rozpočet, rozpočtové opatření x úprava rozpisu rozpočtu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cs-CZ" sz="1900" b="1" dirty="0"/>
              <a:t>Rozpočtovým opatřením </a:t>
            </a:r>
            <a:r>
              <a:rPr lang="cs-CZ" sz="1900" dirty="0"/>
              <a:t>je:</a:t>
            </a:r>
          </a:p>
          <a:p>
            <a:pPr algn="just">
              <a:spcBef>
                <a:spcPts val="600"/>
              </a:spcBef>
              <a:buFontTx/>
              <a:buChar char="-"/>
            </a:pPr>
            <a:r>
              <a:rPr lang="cs-CZ" sz="1900" dirty="0"/>
              <a:t>přesun rozpočtových prostředků, při němž se jednotlivé příjmy nebo výdaje navzájem ovlivňují, aniž by se změnil jejich celkový objem nebo schválený rozdíl celkových příjmů a výdajů,</a:t>
            </a:r>
          </a:p>
          <a:p>
            <a:pPr algn="just">
              <a:spcBef>
                <a:spcPts val="600"/>
              </a:spcBef>
              <a:buFontTx/>
              <a:buChar char="-"/>
            </a:pPr>
            <a:r>
              <a:rPr lang="cs-CZ" sz="1900" dirty="0"/>
              <a:t>použití nových, rozpočtem nepředvídatelných příjmů k úhradě nových, rozpočtem nezajištěných výdajů, čímž se zvýší celkový objem rozpočtu,</a:t>
            </a:r>
          </a:p>
          <a:p>
            <a:pPr algn="just">
              <a:spcBef>
                <a:spcPts val="600"/>
              </a:spcBef>
              <a:buFontTx/>
              <a:buChar char="-"/>
            </a:pPr>
            <a:r>
              <a:rPr lang="cs-CZ" sz="1900" dirty="0"/>
              <a:t>vázání rozpočtových výdajů, jestliže je jejich krytí ohroženo neplněním rozpočtových příjmů; tímto opatřením se objem rozpočtu snižuje,</a:t>
            </a:r>
          </a:p>
          <a:p>
            <a:pPr algn="just">
              <a:spcBef>
                <a:spcPts val="600"/>
              </a:spcBef>
              <a:buFontTx/>
              <a:buChar char="-"/>
            </a:pPr>
            <a:r>
              <a:rPr lang="cs-CZ" sz="1900" dirty="0"/>
              <a:t>použití kladného zůstatku peněžních prostředků k úhradě nových, rozpočtem nezajištěných výdajů (krytí schodku rozpočtu).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cs-CZ" sz="1900" b="1" dirty="0"/>
              <a:t>Úpravy rozpisu rozpočtu </a:t>
            </a:r>
            <a:r>
              <a:rPr lang="cs-CZ" sz="1900" dirty="0"/>
              <a:t>– nejsou nikde upraveny, záleží na tom, jak je nastaveno v organizaci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cs-CZ" sz="1900" dirty="0"/>
              <a:t>Výkaz Fin 2-12M – údaje o plnění rozpisu rozpočtu</a:t>
            </a:r>
          </a:p>
          <a:p>
            <a:pPr marL="0" indent="0">
              <a:spcBef>
                <a:spcPts val="600"/>
              </a:spcBef>
              <a:buNone/>
            </a:pPr>
            <a:endParaRPr lang="cs-CZ" sz="19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34A12C-D8F5-3B96-2472-84FEAE84A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64554F-6EE5-DB9A-65C4-7460A75A0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338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F8205-8CF9-ECC7-C6FF-B4592DD1A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5D3477-1150-4024-5543-7791B298F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C6991D-E9C3-50D7-36C2-14F5F28F5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FontTx/>
              <a:buNone/>
              <a:defRPr/>
            </a:pPr>
            <a:r>
              <a:rPr lang="cs-CZ" alt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Nejčastější nesprávnosti při inventarizaci:</a:t>
            </a:r>
          </a:p>
          <a:p>
            <a:pPr marL="0" indent="0">
              <a:spcBef>
                <a:spcPts val="600"/>
              </a:spcBef>
              <a:buFontTx/>
              <a:buNone/>
              <a:defRPr/>
            </a:pPr>
            <a:endParaRPr lang="cs-CZ" altLang="cs-C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  <a:defRPr/>
            </a:pPr>
            <a:r>
              <a:rPr lang="cs-CZ" altLang="cs-CZ" sz="1900" dirty="0">
                <a:latin typeface="Arial" panose="020B0604020202020204" pitchFamily="34" charset="0"/>
                <a:cs typeface="Arial" panose="020B0604020202020204" pitchFamily="34" charset="0"/>
              </a:rPr>
              <a:t>za doklad o provedení dokladové inventury je vydávána počítačová „sjetina“ daného účtu, bez odpovídajících náležitostí příslušejících inventurnímu soupisu,</a:t>
            </a:r>
          </a:p>
          <a:p>
            <a:pPr algn="just">
              <a:buFontTx/>
              <a:buChar char="-"/>
              <a:defRPr/>
            </a:pPr>
            <a:r>
              <a:rPr lang="cs-CZ" altLang="cs-CZ" sz="1900" dirty="0">
                <a:latin typeface="Arial" panose="020B0604020202020204" pitchFamily="34" charset="0"/>
                <a:cs typeface="Arial" panose="020B0604020202020204" pitchFamily="34" charset="0"/>
              </a:rPr>
              <a:t>inventurní soupisy neobsahují potřebné náležitostmi (datum provedení inventury, vyčíslení inventarizačních rozdílů a návrh na jejich vypořádání),</a:t>
            </a:r>
          </a:p>
          <a:p>
            <a:pPr algn="just">
              <a:buFontTx/>
              <a:buChar char="-"/>
              <a:defRPr/>
            </a:pPr>
            <a:r>
              <a:rPr lang="cs-CZ" altLang="cs-CZ" sz="1900" dirty="0">
                <a:latin typeface="Arial" panose="020B0604020202020204" pitchFamily="34" charset="0"/>
                <a:cs typeface="Arial" panose="020B0604020202020204" pitchFamily="34" charset="0"/>
              </a:rPr>
              <a:t>v případě, že inventura majetku byla provedena k jinému datu než  k datu účetní závěrky, chybí prokázání přírůstků a úbytků za období mezi inventurou a závěrkou,</a:t>
            </a:r>
          </a:p>
          <a:p>
            <a:pPr algn="just">
              <a:buFontTx/>
              <a:buChar char="-"/>
              <a:defRPr/>
            </a:pPr>
            <a:r>
              <a:rPr lang="cs-CZ" altLang="cs-CZ" sz="1900" dirty="0">
                <a:latin typeface="Arial" panose="020B0604020202020204" pitchFamily="34" charset="0"/>
                <a:cs typeface="Arial" panose="020B0604020202020204" pitchFamily="34" charset="0"/>
              </a:rPr>
              <a:t>inventarizační rozdíly nejsou proúčtovány do období, za které se inventarizací ověřuje stav rozvahových položek, </a:t>
            </a:r>
          </a:p>
          <a:p>
            <a:pPr algn="just">
              <a:buFontTx/>
              <a:buChar char="-"/>
              <a:defRPr/>
            </a:pPr>
            <a:r>
              <a:rPr lang="cs-CZ" altLang="cs-CZ" sz="1900" dirty="0">
                <a:latin typeface="Arial" panose="020B0604020202020204" pitchFamily="34" charset="0"/>
                <a:cs typeface="Arial" panose="020B0604020202020204" pitchFamily="34" charset="0"/>
              </a:rPr>
              <a:t>neinventarizují se účty, které ke dni, ke kterému se provádí inventarizace, vykazují nulový zůstatek, ale v průběhu účetního období vykazovaly pohyby.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0A4641-7A0D-FD84-033B-BE4C85CCB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E1BA9C-4922-E8D0-8393-2273ABBA7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407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F8205-8CF9-ECC7-C6FF-B4592DD1A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5D3477-1150-4024-5543-7791B298F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C6991D-E9C3-50D7-36C2-14F5F28F5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Nejčastější kontrolní zjištění – finanční vyúčtování dotace</a:t>
            </a:r>
          </a:p>
          <a:p>
            <a:pPr marL="0" indent="0" algn="just">
              <a:spcBef>
                <a:spcPts val="2400"/>
              </a:spcBef>
              <a:buFontTx/>
              <a:buNone/>
              <a:defRPr/>
            </a:pP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Nedodržení termínu použití dotace</a:t>
            </a:r>
          </a:p>
          <a:p>
            <a:pPr algn="just"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termín použití dotace je stanoven v čl. II. odst. 2 smlouvy</a:t>
            </a:r>
          </a:p>
          <a:p>
            <a:pPr marL="0" indent="0" algn="just">
              <a:spcBef>
                <a:spcPts val="1800"/>
              </a:spcBef>
              <a:buFontTx/>
              <a:buNone/>
              <a:defRPr/>
            </a:pPr>
            <a:r>
              <a:rPr lang="cs-CZ" altLang="cs-CZ" sz="2000" u="sng" dirty="0">
                <a:latin typeface="Arial" panose="020B0604020202020204" pitchFamily="34" charset="0"/>
                <a:cs typeface="Arial" panose="020B0604020202020204" pitchFamily="34" charset="0"/>
              </a:rPr>
              <a:t>Nedostatky zjištěné kontrolou dodržení termínu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výdaje vznikly v jiném časovém období, než je uvedeno ve smlouvě (týká se zejména mzdových nákladů za prosinec – výdaje v lednu následujícího roku)</a:t>
            </a:r>
          </a:p>
          <a:p>
            <a:pPr marL="0" indent="0" algn="just">
              <a:buFontTx/>
              <a:buNone/>
              <a:defRPr/>
            </a:pPr>
            <a:endParaRPr lang="cs-CZ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Tx/>
              <a:buNone/>
            </a:pP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  <a:hlinkClick r:id="rId2" tooltip="Výdaj (Expenditure)"/>
              </a:rPr>
              <a:t>Výdaje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- jsou reálné 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  <a:hlinkClick r:id="rId3" tooltip="Peněžní tok (Cash flow)"/>
              </a:rPr>
              <a:t>peněžní toky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– jedná se o </a:t>
            </a:r>
            <a:r>
              <a:rPr lang="cs-CZ" alt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úbytky finančních prostředků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). Jejich výsledkem je snížení množství finančních prostředků na účtu nebo v pokladně (bankovní výpisy, výdajové pokladní doklady. </a:t>
            </a:r>
          </a:p>
          <a:p>
            <a:pPr marL="0" indent="0" algn="just">
              <a:buFontTx/>
              <a:buNone/>
            </a:pP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  <a:hlinkClick r:id="rId4" tooltip="Náklady (Costs)"/>
              </a:rPr>
              <a:t>Náklady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vznikají spotřebou ekonomického zdroje, které je obvykle spojené se současným nebo budoucím výdejem peněz. 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0A4641-7A0D-FD84-033B-BE4C85CCB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E1BA9C-4922-E8D0-8393-2273ABBA7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667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556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331265"/>
            <a:ext cx="10515600" cy="462166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cs-CZ" sz="2000" b="1" dirty="0"/>
              <a:t>Účtování o nedoplatcích předaných k vymáhání celní správě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dirty="0"/>
              <a:t>Od 1. 7. 2025, v souvislosti s přijetím zákona č. 218/2025 Sb., kterým se mění některé zákony v oblasti správy daní a působnosti Celní správy ČR, je umožněno územním samosprávným celkům předávat pohledávky na místních poplatcích k vymáhání celnímu úřadu, jako obecnému správci daně.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dirty="0"/>
              <a:t>Jestliže obecní úřad (správce poplatku) požádá o vymáhání obecního správce daně, ztrácí tím svoji věcnou příslušnost ke správě placení nedoplatku – není tedy nadále oprávněn ohledně předaného nedoplatku vést evidenci dle daňového řádu.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dirty="0"/>
              <a:t>Evidence pohledávek na osobních daňových účtech podle daňového řádu slouží                  k zaznamenání vztahu mezi správcem daně a dlužníkem. Nesouvisí tedy s postupy hospodaření s majetkem či účetní evidencí obce. Účetní jednotka nadále zůstává věřitelem, i když už pohledávku sama nevymáhá.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000" b="1" dirty="0"/>
              <a:t>Obec tedy i nadále povede pohledávku ve svém účetnictví</a:t>
            </a:r>
            <a:r>
              <a:rPr lang="cs-CZ" sz="2000" dirty="0"/>
              <a:t>. Upozorňujeme na skutečnost, že předmětné pohledávky včetně souvisejících opravných položek jsou předmětem inventarizace.</a:t>
            </a:r>
          </a:p>
          <a:p>
            <a:pPr marL="0" indent="0" algn="just">
              <a:spcBef>
                <a:spcPts val="1200"/>
              </a:spcBef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3608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D2E94-2244-F6E6-7901-144D96389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0452"/>
            <a:ext cx="10515600" cy="1177971"/>
          </a:xfrm>
        </p:spPr>
        <p:txBody>
          <a:bodyPr>
            <a:normAutofit/>
          </a:bodyPr>
          <a:lstStyle/>
          <a:p>
            <a:pPr algn="ctr"/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Tato prezentace byla zpracována jako metodická podpora </a:t>
            </a:r>
            <a:b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 obce a dobrovolné svazky obcí </a:t>
            </a:r>
            <a:b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 území Olomouckého kraje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3CD60-4E7D-7127-E433-6B5D98F0E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950098"/>
            <a:ext cx="10515600" cy="3909526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1200"/>
              </a:spcBef>
              <a:buNone/>
            </a:pPr>
            <a:b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na základě zkušeností získaných při výkonu přezkoumání hospodaření,</a:t>
            </a:r>
            <a:b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odpovědí a dotazů zveřejněných na webových stránkách Ministerstva financí, 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https://www.mfcr.cz/cs/verejny-sektor/uzemni-rozpocty/metodicka-podpora</a:t>
            </a:r>
            <a:b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dokumentů zveřejněných na webových stránkách ministerstva vnitra, </a:t>
            </a: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https://www.mvcr.cz/odk2/</a:t>
            </a:r>
            <a:b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Odbor kontroly, oddělení kontroly obcí a dotací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Kontakt pro dotazy: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Mgr. Kamila Kubíčková, vedoucí oddělení kontroly obcí a dotací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Tel. 585 508 260, mobil 728 408 802, e-mail: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  <a:hlinkClick r:id="rId4"/>
              </a:rPr>
              <a:t>k.kubickova@olkraj.cz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spcBef>
                <a:spcPts val="0"/>
              </a:spcBef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Zpracováno dne: 21. 10. 2025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Aktualizace dne 9. 12. 2025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1EBCFE-4061-7A30-EFA6-940AC92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 10. 2025, doplnění 9. 12. 2025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E21602-5CF4-4B4F-0040-525CC2F5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1013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801</TotalTime>
  <Words>3071</Words>
  <Application>Microsoft Office PowerPoint</Application>
  <PresentationFormat>Širokoúhlá obrazovka</PresentationFormat>
  <Paragraphs>212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7" baseType="lpstr">
      <vt:lpstr>Arial</vt:lpstr>
      <vt:lpstr>Calibri</vt:lpstr>
      <vt:lpstr>Inter</vt:lpstr>
      <vt:lpstr>Motiv Office</vt:lpstr>
      <vt:lpstr>Aktuálně k veřejným financím: kontrola, poplatky, daňový řád</vt:lpstr>
      <vt:lpstr>Kategorizace chyb a nedostatků zjištěných při přezkoumání hospodaření </vt:lpstr>
      <vt:lpstr>Kategorizace chyb a nedostatků zjištěných při přezkoumání hospodaření </vt:lpstr>
      <vt:lpstr>Kategorizace chyb a nedostatků zjištěných při přezkoumání hospodaření </vt:lpstr>
      <vt:lpstr>Kategorizace chyb a nedostatků zjištěných při přezkoumání hospodaření </vt:lpstr>
      <vt:lpstr>Kategorizace chyb a nedostatků zjištěných při přezkoumání hospodaření </vt:lpstr>
      <vt:lpstr>Kategorizace chyb a nedostatků zjištěných při přezkoumání hospodaření </vt:lpstr>
      <vt:lpstr>Opatření k nápravě/odstranění chyb a nedostatků uvedených ve zprávě </vt:lpstr>
      <vt:lpstr>Opatření k nápravě/odstranění chyb a nedostatků uvedených ve zprávě </vt:lpstr>
      <vt:lpstr>Opatření k nápravě/odstranění chyb a nedostatků uvedených ve zprávě 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Tato prezentace byla zpracována jako metodická podpora  pro obce a dobrovolné svazky obcí  na území Olomouckého kraje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Kubíčková Kamila</cp:lastModifiedBy>
  <cp:revision>41</cp:revision>
  <dcterms:created xsi:type="dcterms:W3CDTF">2022-03-10T07:10:19Z</dcterms:created>
  <dcterms:modified xsi:type="dcterms:W3CDTF">2025-12-08T20:04:30Z</dcterms:modified>
</cp:coreProperties>
</file>