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sldIdLst>
    <p:sldId id="291" r:id="rId2"/>
    <p:sldId id="298" r:id="rId3"/>
    <p:sldId id="300" r:id="rId4"/>
    <p:sldId id="301" r:id="rId5"/>
    <p:sldId id="302" r:id="rId6"/>
    <p:sldId id="303" r:id="rId7"/>
    <p:sldId id="314" r:id="rId8"/>
    <p:sldId id="304" r:id="rId9"/>
    <p:sldId id="305" r:id="rId10"/>
    <p:sldId id="306" r:id="rId11"/>
    <p:sldId id="307" r:id="rId12"/>
    <p:sldId id="308" r:id="rId13"/>
    <p:sldId id="309" r:id="rId14"/>
    <p:sldId id="310" r:id="rId15"/>
    <p:sldId id="311" r:id="rId16"/>
    <p:sldId id="312" r:id="rId17"/>
    <p:sldId id="313" r:id="rId18"/>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5" pos="529" userDrawn="1">
          <p15:clr>
            <a:srgbClr val="A4A3A4"/>
          </p15:clr>
        </p15:guide>
        <p15:guide id="6" orient="horz" userDrawn="1">
          <p15:clr>
            <a:srgbClr val="A4A3A4"/>
          </p15:clr>
        </p15:guide>
        <p15:guide id="7" pos="7151" userDrawn="1">
          <p15:clr>
            <a:srgbClr val="A4A3A4"/>
          </p15:clr>
        </p15:guide>
        <p15:guide id="8" orient="horz" pos="3861" userDrawn="1">
          <p15:clr>
            <a:srgbClr val="A4A3A4"/>
          </p15:clr>
        </p15:guide>
        <p15:guide id="10" orient="horz" pos="1434" userDrawn="1">
          <p15:clr>
            <a:srgbClr val="A4A3A4"/>
          </p15:clr>
        </p15:guide>
        <p15:guide id="11" orient="horz" pos="822" userDrawn="1">
          <p15:clr>
            <a:srgbClr val="A4A3A4"/>
          </p15:clr>
        </p15:guide>
        <p15:guide id="12" orient="horz" pos="1253" userDrawn="1">
          <p15:clr>
            <a:srgbClr val="A4A3A4"/>
          </p15:clr>
        </p15:guide>
        <p15:guide id="15" pos="413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F8FD"/>
    <a:srgbClr val="00549F"/>
    <a:srgbClr val="578A4C"/>
    <a:srgbClr val="A5C659"/>
    <a:srgbClr val="6BB7EB"/>
    <a:srgbClr val="EABB47"/>
    <a:srgbClr val="C4262E"/>
    <a:srgbClr val="92D400"/>
    <a:srgbClr val="A1C05B"/>
    <a:srgbClr val="93C8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6327"/>
  </p:normalViewPr>
  <p:slideViewPr>
    <p:cSldViewPr snapToGrid="0" snapToObjects="1" showGuides="1">
      <p:cViewPr varScale="1">
        <p:scale>
          <a:sx n="111" d="100"/>
          <a:sy n="111" d="100"/>
        </p:scale>
        <p:origin x="594" y="96"/>
      </p:cViewPr>
      <p:guideLst>
        <p:guide pos="3840"/>
        <p:guide pos="529"/>
        <p:guide orient="horz"/>
        <p:guide pos="7151"/>
        <p:guide orient="horz" pos="3861"/>
        <p:guide orient="horz" pos="1434"/>
        <p:guide orient="horz" pos="822"/>
        <p:guide orient="horz" pos="1253"/>
        <p:guide pos="413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1E40DC-3E09-D246-ACC8-8D44CF70B152}" type="datetimeFigureOut">
              <a:rPr lang="cs-CZ" smtClean="0"/>
              <a:t>09.12.2025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55B3-7155-F446-AC50-9C579597B327}" type="slidenum">
              <a:rPr lang="cs-CZ" smtClean="0"/>
              <a:t>‹#›</a:t>
            </a:fld>
            <a:endParaRPr lang="cs-CZ"/>
          </a:p>
        </p:txBody>
      </p:sp>
    </p:spTree>
    <p:extLst>
      <p:ext uri="{BB962C8B-B14F-4D97-AF65-F5344CB8AC3E}">
        <p14:creationId xmlns:p14="http://schemas.microsoft.com/office/powerpoint/2010/main" val="63253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1F89291F-BFF3-F149-8545-E5BD693BB10A}"/>
              </a:ext>
            </a:extLst>
          </p:cNvPr>
          <p:cNvGrpSpPr/>
          <p:nvPr userDrawn="1"/>
        </p:nvGrpSpPr>
        <p:grpSpPr>
          <a:xfrm>
            <a:off x="-1" y="0"/>
            <a:ext cx="12192001" cy="6858000"/>
            <a:chOff x="-1" y="0"/>
            <a:chExt cx="12192001" cy="6858000"/>
          </a:xfrm>
        </p:grpSpPr>
        <p:sp>
          <p:nvSpPr>
            <p:cNvPr id="8" name="Obdélník 7">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9" name="Grafický objekt 19">
              <a:extLst>
                <a:ext uri="{FF2B5EF4-FFF2-40B4-BE49-F238E27FC236}">
                  <a16:creationId xmlns:a16="http://schemas.microsoft.com/office/drawing/2014/main" id="{D859EB27-7C8D-FB4C-ABB8-C95E4E30107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68667" y="765706"/>
              <a:ext cx="4259696" cy="532462"/>
            </a:xfrm>
            <a:prstGeom prst="rect">
              <a:avLst/>
            </a:prstGeom>
          </p:spPr>
        </p:pic>
        <p:pic>
          <p:nvPicPr>
            <p:cNvPr id="10" name="Grafický objekt 7">
              <a:extLst>
                <a:ext uri="{FF2B5EF4-FFF2-40B4-BE49-F238E27FC236}">
                  <a16:creationId xmlns:a16="http://schemas.microsoft.com/office/drawing/2014/main" id="{8F093256-8D25-044F-BFF0-EF923A8BDF2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 y="0"/>
              <a:ext cx="7896226" cy="5687314"/>
            </a:xfrm>
            <a:prstGeom prst="rect">
              <a:avLst/>
            </a:prstGeom>
          </p:spPr>
        </p:pic>
      </p:grpSp>
      <p:sp>
        <p:nvSpPr>
          <p:cNvPr id="2" name="Nadpis 1">
            <a:extLst>
              <a:ext uri="{FF2B5EF4-FFF2-40B4-BE49-F238E27FC236}">
                <a16:creationId xmlns:a16="http://schemas.microsoft.com/office/drawing/2014/main" id="{E3D64F53-6641-8946-85D8-2D5EA31A8ED3}"/>
              </a:ext>
            </a:extLst>
          </p:cNvPr>
          <p:cNvSpPr>
            <a:spLocks noGrp="1"/>
          </p:cNvSpPr>
          <p:nvPr>
            <p:ph type="ctrTitle"/>
          </p:nvPr>
        </p:nvSpPr>
        <p:spPr>
          <a:xfrm>
            <a:off x="4384800" y="3636000"/>
            <a:ext cx="6750000" cy="1533600"/>
          </a:xfrm>
        </p:spPr>
        <p:txBody>
          <a:bodyPr anchor="b">
            <a:normAutofit/>
          </a:bodyPr>
          <a:lstStyle>
            <a:lvl1pPr algn="r">
              <a:defRPr sz="3600"/>
            </a:lvl1pPr>
          </a:lstStyle>
          <a:p>
            <a:r>
              <a:rPr lang="cs-CZ" dirty="0"/>
              <a:t>Kliknutím lze upravit styl.</a:t>
            </a:r>
          </a:p>
        </p:txBody>
      </p:sp>
      <p:sp>
        <p:nvSpPr>
          <p:cNvPr id="3" name="Podnadpis 2">
            <a:extLst>
              <a:ext uri="{FF2B5EF4-FFF2-40B4-BE49-F238E27FC236}">
                <a16:creationId xmlns:a16="http://schemas.microsoft.com/office/drawing/2014/main" id="{47204E7A-2188-624C-A10B-9B14021961FA}"/>
              </a:ext>
            </a:extLst>
          </p:cNvPr>
          <p:cNvSpPr>
            <a:spLocks noGrp="1"/>
          </p:cNvSpPr>
          <p:nvPr>
            <p:ph type="subTitle" idx="1"/>
          </p:nvPr>
        </p:nvSpPr>
        <p:spPr>
          <a:xfrm>
            <a:off x="4384800" y="5374800"/>
            <a:ext cx="6750000" cy="936000"/>
          </a:xfrm>
        </p:spPr>
        <p:txBody>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256646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BC99E-F575-CD4F-BC8C-B6D0F1C7B194}"/>
              </a:ext>
            </a:extLst>
          </p:cNvPr>
          <p:cNvSpPr>
            <a:spLocks noGrp="1"/>
          </p:cNvSpPr>
          <p:nvPr>
            <p:ph type="title"/>
          </p:nvPr>
        </p:nvSpPr>
        <p:spPr/>
        <p:txBody>
          <a:bodyPr/>
          <a:lstStyle>
            <a:lvl1pPr>
              <a:defRPr>
                <a:solidFill>
                  <a:srgbClr val="00549F"/>
                </a:solidFill>
              </a:defRPr>
            </a:lvl1pPr>
          </a:lstStyle>
          <a:p>
            <a:r>
              <a:rPr lang="cs-CZ" dirty="0"/>
              <a:t>Kliknutím lze upravit styl.</a:t>
            </a:r>
          </a:p>
        </p:txBody>
      </p:sp>
      <p:sp>
        <p:nvSpPr>
          <p:cNvPr id="3" name="Zástupný obsah 2">
            <a:extLst>
              <a:ext uri="{FF2B5EF4-FFF2-40B4-BE49-F238E27FC236}">
                <a16:creationId xmlns:a16="http://schemas.microsoft.com/office/drawing/2014/main" id="{846636C4-A3EA-684D-BB48-3F868DD7D6BB}"/>
              </a:ext>
            </a:extLst>
          </p:cNvPr>
          <p:cNvSpPr>
            <a:spLocks noGrp="1"/>
          </p:cNvSpPr>
          <p:nvPr>
            <p:ph idx="1"/>
          </p:nvPr>
        </p:nvSpPr>
        <p:spPr/>
        <p:txBody>
          <a:bodyPr/>
          <a:lstStyle>
            <a:lvl1pPr>
              <a:defRPr>
                <a:solidFill>
                  <a:srgbClr val="00549F"/>
                </a:solidFill>
              </a:defRPr>
            </a:lvl1pPr>
            <a:lvl2pPr>
              <a:defRPr>
                <a:solidFill>
                  <a:srgbClr val="00549F"/>
                </a:solidFill>
              </a:defRPr>
            </a:lvl2pPr>
            <a:lvl3pPr>
              <a:defRPr>
                <a:solidFill>
                  <a:srgbClr val="00549F"/>
                </a:solidFill>
              </a:defRPr>
            </a:lvl3pPr>
            <a:lvl4pPr>
              <a:defRPr>
                <a:solidFill>
                  <a:srgbClr val="00549F"/>
                </a:solidFill>
              </a:defRPr>
            </a:lvl4pPr>
            <a:lvl5pPr>
              <a:defRPr>
                <a:solidFill>
                  <a:srgbClr val="00549F"/>
                </a:solidFill>
              </a:defRPr>
            </a:lvl5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7FA1B98-0F0A-804B-9EFB-6541F5139E62}"/>
              </a:ext>
            </a:extLst>
          </p:cNvPr>
          <p:cNvSpPr>
            <a:spLocks noGrp="1"/>
          </p:cNvSpPr>
          <p:nvPr>
            <p:ph type="dt" sz="half" idx="10"/>
          </p:nvPr>
        </p:nvSpPr>
        <p:spPr/>
        <p:txBody>
          <a:bodyPr/>
          <a:lstStyle>
            <a:lvl1pPr>
              <a:defRPr>
                <a:solidFill>
                  <a:srgbClr val="00549F"/>
                </a:solidFill>
              </a:defRPr>
            </a:lvl1pPr>
          </a:lstStyle>
          <a:p>
            <a:r>
              <a:rPr lang="cs-CZ" dirty="0"/>
              <a:t>21.02.2022</a:t>
            </a:r>
          </a:p>
        </p:txBody>
      </p:sp>
      <p:sp>
        <p:nvSpPr>
          <p:cNvPr id="5" name="Zástupný symbol pro zápatí 4">
            <a:extLst>
              <a:ext uri="{FF2B5EF4-FFF2-40B4-BE49-F238E27FC236}">
                <a16:creationId xmlns:a16="http://schemas.microsoft.com/office/drawing/2014/main" id="{CE878FF5-0B17-9941-82F2-75724957087A}"/>
              </a:ext>
            </a:extLst>
          </p:cNvPr>
          <p:cNvSpPr>
            <a:spLocks noGrp="1"/>
          </p:cNvSpPr>
          <p:nvPr>
            <p:ph type="ftr" sz="quarter" idx="11"/>
          </p:nvPr>
        </p:nvSpPr>
        <p:spPr/>
        <p:txBody>
          <a:bodyPr/>
          <a:lstStyle>
            <a:lvl1pPr>
              <a:defRPr>
                <a:solidFill>
                  <a:srgbClr val="00549F"/>
                </a:solidFill>
              </a:defRPr>
            </a:lvl1pPr>
          </a:lstStyle>
          <a:p>
            <a:endParaRPr lang="cs-CZ"/>
          </a:p>
        </p:txBody>
      </p:sp>
      <p:sp>
        <p:nvSpPr>
          <p:cNvPr id="6" name="Zástupný symbol pro číslo snímku 5">
            <a:extLst>
              <a:ext uri="{FF2B5EF4-FFF2-40B4-BE49-F238E27FC236}">
                <a16:creationId xmlns:a16="http://schemas.microsoft.com/office/drawing/2014/main" id="{67649C84-5642-254D-9462-884B59857756}"/>
              </a:ext>
            </a:extLst>
          </p:cNvPr>
          <p:cNvSpPr>
            <a:spLocks noGrp="1"/>
          </p:cNvSpPr>
          <p:nvPr>
            <p:ph type="sldNum" sz="quarter" idx="12"/>
          </p:nvPr>
        </p:nvSpPr>
        <p:spPr/>
        <p:txBody>
          <a:bodyPr/>
          <a:lstStyle>
            <a:lvl1pPr>
              <a:defRPr>
                <a:solidFill>
                  <a:srgbClr val="00549F"/>
                </a:solidFill>
              </a:defRPr>
            </a:lvl1pPr>
          </a:lstStyle>
          <a:p>
            <a:fld id="{F756C1FA-8DED-774F-A9BF-965BD70CC5BD}" type="slidenum">
              <a:rPr lang="cs-CZ" smtClean="0"/>
              <a:pPr/>
              <a:t>‹#›</a:t>
            </a:fld>
            <a:endParaRPr lang="cs-CZ"/>
          </a:p>
        </p:txBody>
      </p:sp>
    </p:spTree>
    <p:extLst>
      <p:ext uri="{BB962C8B-B14F-4D97-AF65-F5344CB8AC3E}">
        <p14:creationId xmlns:p14="http://schemas.microsoft.com/office/powerpoint/2010/main" val="13166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A1488F-B8BD-6C4D-AB8D-B06252DD25A7}"/>
              </a:ext>
            </a:extLst>
          </p:cNvPr>
          <p:cNvSpPr>
            <a:spLocks noGrp="1"/>
          </p:cNvSpPr>
          <p:nvPr>
            <p:ph type="title"/>
          </p:nvPr>
        </p:nvSpPr>
        <p:spPr>
          <a:xfrm>
            <a:off x="831850" y="1709738"/>
            <a:ext cx="10515600" cy="2852737"/>
          </a:xfrm>
        </p:spPr>
        <p:txBody>
          <a:bodyPr anchor="b"/>
          <a:lstStyle>
            <a:lvl1pPr>
              <a:defRPr sz="6000"/>
            </a:lvl1pPr>
          </a:lstStyle>
          <a:p>
            <a:r>
              <a:rPr lang="cs-CZ" dirty="0"/>
              <a:t>Kliknutím lze upravit styl.</a:t>
            </a:r>
          </a:p>
        </p:txBody>
      </p:sp>
      <p:sp>
        <p:nvSpPr>
          <p:cNvPr id="3" name="Zástupný text 2">
            <a:extLst>
              <a:ext uri="{FF2B5EF4-FFF2-40B4-BE49-F238E27FC236}">
                <a16:creationId xmlns:a16="http://schemas.microsoft.com/office/drawing/2014/main" id="{127B5E2E-DFC9-5A45-A199-DC7437FF0A4A}"/>
              </a:ext>
            </a:extLst>
          </p:cNvPr>
          <p:cNvSpPr>
            <a:spLocks noGrp="1"/>
          </p:cNvSpPr>
          <p:nvPr>
            <p:ph type="body" idx="1"/>
          </p:nvPr>
        </p:nvSpPr>
        <p:spPr>
          <a:xfrm>
            <a:off x="831850" y="4589463"/>
            <a:ext cx="10515600" cy="1500187"/>
          </a:xfrm>
        </p:spPr>
        <p:txBody>
          <a:bodyPr/>
          <a:lstStyle>
            <a:lvl1pPr marL="0" indent="0">
              <a:buNone/>
              <a:defRPr sz="2400">
                <a:solidFill>
                  <a:srgbClr val="00549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dirty="0"/>
              <a:t>Upravte styly předlohy textu.</a:t>
            </a:r>
          </a:p>
        </p:txBody>
      </p:sp>
      <p:sp>
        <p:nvSpPr>
          <p:cNvPr id="4" name="Zástupný symbol pro datum 3">
            <a:extLst>
              <a:ext uri="{FF2B5EF4-FFF2-40B4-BE49-F238E27FC236}">
                <a16:creationId xmlns:a16="http://schemas.microsoft.com/office/drawing/2014/main" id="{2F65DA62-5DB1-1846-9E72-4AF265C87D85}"/>
              </a:ext>
            </a:extLst>
          </p:cNvPr>
          <p:cNvSpPr>
            <a:spLocks noGrp="1"/>
          </p:cNvSpPr>
          <p:nvPr>
            <p:ph type="dt" sz="half" idx="10"/>
          </p:nvPr>
        </p:nvSpPr>
        <p:spPr/>
        <p:txBody>
          <a:bodyPr/>
          <a:lstStyle/>
          <a:p>
            <a:r>
              <a:rPr lang="cs-CZ" dirty="0"/>
              <a:t>21.02.2022</a:t>
            </a:r>
          </a:p>
        </p:txBody>
      </p:sp>
      <p:sp>
        <p:nvSpPr>
          <p:cNvPr id="5" name="Zástupný symbol pro zápatí 4">
            <a:extLst>
              <a:ext uri="{FF2B5EF4-FFF2-40B4-BE49-F238E27FC236}">
                <a16:creationId xmlns:a16="http://schemas.microsoft.com/office/drawing/2014/main" id="{F8395789-FFA9-6A48-956B-EF1DC9AF13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1AC4762-22A7-B142-A230-5302F205D6AE}"/>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551587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175D58-12AD-B84A-9ACC-A82DD980FC2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0F0FCBF-CF8C-0C45-8F30-B1531CB45A9E}"/>
              </a:ext>
            </a:extLst>
          </p:cNvPr>
          <p:cNvSpPr>
            <a:spLocks noGrp="1"/>
          </p:cNvSpPr>
          <p:nvPr>
            <p:ph sz="half" idx="1"/>
          </p:nvPr>
        </p:nvSpPr>
        <p:spPr>
          <a:xfrm>
            <a:off x="838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obsah 3">
            <a:extLst>
              <a:ext uri="{FF2B5EF4-FFF2-40B4-BE49-F238E27FC236}">
                <a16:creationId xmlns:a16="http://schemas.microsoft.com/office/drawing/2014/main" id="{22E56DF1-50BA-E140-92EC-104EAB7003E1}"/>
              </a:ext>
            </a:extLst>
          </p:cNvPr>
          <p:cNvSpPr>
            <a:spLocks noGrp="1"/>
          </p:cNvSpPr>
          <p:nvPr>
            <p:ph sz="half" idx="2"/>
          </p:nvPr>
        </p:nvSpPr>
        <p:spPr>
          <a:xfrm>
            <a:off x="6172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datum 4">
            <a:extLst>
              <a:ext uri="{FF2B5EF4-FFF2-40B4-BE49-F238E27FC236}">
                <a16:creationId xmlns:a16="http://schemas.microsoft.com/office/drawing/2014/main" id="{81A118F6-91BB-5B4E-9105-4A744995A2B0}"/>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D99D79A-A34B-5E4E-BD52-7B47EF30AF6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BC3DBA3-F30E-054A-A599-FE6A6D323A5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135713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4D6D53-2781-654E-BC8D-8DCFAA2C66F3}"/>
              </a:ext>
            </a:extLst>
          </p:cNvPr>
          <p:cNvSpPr>
            <a:spLocks noGrp="1"/>
          </p:cNvSpPr>
          <p:nvPr>
            <p:ph type="title"/>
          </p:nvPr>
        </p:nvSpPr>
        <p:spPr>
          <a:xfrm>
            <a:off x="839788" y="1306800"/>
            <a:ext cx="10515600" cy="684000"/>
          </a:xfrm>
        </p:spPr>
        <p:txBody>
          <a:bodyPr/>
          <a:lstStyle/>
          <a:p>
            <a:r>
              <a:rPr lang="cs-CZ" dirty="0"/>
              <a:t>Kliknutím lze upravit styl.</a:t>
            </a:r>
          </a:p>
        </p:txBody>
      </p:sp>
      <p:sp>
        <p:nvSpPr>
          <p:cNvPr id="3" name="Zástupný text 2">
            <a:extLst>
              <a:ext uri="{FF2B5EF4-FFF2-40B4-BE49-F238E27FC236}">
                <a16:creationId xmlns:a16="http://schemas.microsoft.com/office/drawing/2014/main" id="{3864ED1C-7B69-0348-A11D-AEEBDD71F385}"/>
              </a:ext>
            </a:extLst>
          </p:cNvPr>
          <p:cNvSpPr>
            <a:spLocks noGrp="1"/>
          </p:cNvSpPr>
          <p:nvPr>
            <p:ph type="body" idx="1"/>
          </p:nvPr>
        </p:nvSpPr>
        <p:spPr>
          <a:xfrm>
            <a:off x="839788" y="1990799"/>
            <a:ext cx="5157787"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4" name="Zástupný obsah 3">
            <a:extLst>
              <a:ext uri="{FF2B5EF4-FFF2-40B4-BE49-F238E27FC236}">
                <a16:creationId xmlns:a16="http://schemas.microsoft.com/office/drawing/2014/main" id="{356A51F1-1974-AC48-A80F-20A9EEBA9C6F}"/>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B00F50A2-1C4A-5948-BE8B-49F769660EA8}"/>
              </a:ext>
            </a:extLst>
          </p:cNvPr>
          <p:cNvSpPr>
            <a:spLocks noGrp="1"/>
          </p:cNvSpPr>
          <p:nvPr>
            <p:ph type="body" sz="quarter" idx="3"/>
          </p:nvPr>
        </p:nvSpPr>
        <p:spPr>
          <a:xfrm>
            <a:off x="6172200" y="1990799"/>
            <a:ext cx="5183188"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6" name="Zástupný obsah 5">
            <a:extLst>
              <a:ext uri="{FF2B5EF4-FFF2-40B4-BE49-F238E27FC236}">
                <a16:creationId xmlns:a16="http://schemas.microsoft.com/office/drawing/2014/main" id="{7F59BBBA-C966-8046-8253-6FA4A97369FF}"/>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431FEF3-E8E8-764A-8425-D76EC96F26B1}"/>
              </a:ext>
            </a:extLst>
          </p:cNvPr>
          <p:cNvSpPr>
            <a:spLocks noGrp="1"/>
          </p:cNvSpPr>
          <p:nvPr>
            <p:ph type="dt" sz="half" idx="10"/>
          </p:nvPr>
        </p:nvSpPr>
        <p:spPr/>
        <p:txBody>
          <a:bodyPr/>
          <a:lstStyle/>
          <a:p>
            <a:r>
              <a:rPr lang="cs-CZ"/>
              <a:t>21.02.2022</a:t>
            </a:r>
          </a:p>
        </p:txBody>
      </p:sp>
      <p:sp>
        <p:nvSpPr>
          <p:cNvPr id="8" name="Zástupný symbol pro zápatí 7">
            <a:extLst>
              <a:ext uri="{FF2B5EF4-FFF2-40B4-BE49-F238E27FC236}">
                <a16:creationId xmlns:a16="http://schemas.microsoft.com/office/drawing/2014/main" id="{57760BE4-BEDE-EC45-829F-8B835D77137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D55BC128-C9BD-2744-A437-600544B17F2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62520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2A329B-A10A-1844-81FE-4F1BA6E8E7B8}"/>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1EC71333-B3E7-D44C-923B-31A328BFD228}"/>
              </a:ext>
            </a:extLst>
          </p:cNvPr>
          <p:cNvSpPr>
            <a:spLocks noGrp="1"/>
          </p:cNvSpPr>
          <p:nvPr>
            <p:ph type="dt" sz="half" idx="10"/>
          </p:nvPr>
        </p:nvSpPr>
        <p:spPr/>
        <p:txBody>
          <a:bodyPr/>
          <a:lstStyle/>
          <a:p>
            <a:r>
              <a:rPr lang="cs-CZ"/>
              <a:t>21.02.2022</a:t>
            </a:r>
          </a:p>
        </p:txBody>
      </p:sp>
      <p:sp>
        <p:nvSpPr>
          <p:cNvPr id="4" name="Zástupný symbol pro zápatí 3">
            <a:extLst>
              <a:ext uri="{FF2B5EF4-FFF2-40B4-BE49-F238E27FC236}">
                <a16:creationId xmlns:a16="http://schemas.microsoft.com/office/drawing/2014/main" id="{8D4F56B5-69F8-9842-89E0-8584572C267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2C60967-6179-1748-9882-4147B7FD1213}"/>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209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AFF1581-7E1B-4C4C-9E2B-241D2E59A4A2}"/>
              </a:ext>
            </a:extLst>
          </p:cNvPr>
          <p:cNvSpPr>
            <a:spLocks noGrp="1"/>
          </p:cNvSpPr>
          <p:nvPr>
            <p:ph type="dt" sz="half" idx="10"/>
          </p:nvPr>
        </p:nvSpPr>
        <p:spPr/>
        <p:txBody>
          <a:bodyPr/>
          <a:lstStyle/>
          <a:p>
            <a:r>
              <a:rPr lang="cs-CZ"/>
              <a:t>21.02.2022</a:t>
            </a:r>
          </a:p>
        </p:txBody>
      </p:sp>
      <p:sp>
        <p:nvSpPr>
          <p:cNvPr id="3" name="Zástupný symbol pro zápatí 2">
            <a:extLst>
              <a:ext uri="{FF2B5EF4-FFF2-40B4-BE49-F238E27FC236}">
                <a16:creationId xmlns:a16="http://schemas.microsoft.com/office/drawing/2014/main" id="{662A342E-B1A3-1E42-96F5-03D898A2BBD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41026D2-DDB7-2C4B-B64A-F7847D569F8F}"/>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7817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2A16DA-D7E8-5649-9C03-290A0510B4E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2DB8DE4-6BC5-A348-A7D5-D9F5B9E402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43F7F5D-4343-F540-A8D8-A55E9F556E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26B22C0C-88B0-3D4C-ABC1-BFCC0119A93B}"/>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7D2AC44-F960-D746-856F-0488AAABF0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E894C3-3974-3841-973A-EBDD4A18BFCB}"/>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20409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143B6F-9D61-124F-9986-7DE8D91D789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B184FF4E-EDAE-4D40-BA8C-F6093CC30A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60206F0B-6F67-3746-8B9F-FB42DE5A4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626AF41B-EB73-B049-ACCD-3FA0E9B4CC1C}"/>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1453D8BE-FDF7-5243-8A49-BBC8AEBE142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83D8E34-C96A-0649-A500-4C7413579911}"/>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42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01DDCC-3029-9F4E-95D9-4BDAF75A3AA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5EB361E-08D2-DE42-9AD2-2722B2FC998B}"/>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E58958E-BAF2-4043-9B6A-5788E57E134E}"/>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30C7D488-F6DF-344A-AE4B-C17C5131FD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984AC4-89DC-3048-BE97-584ACDBF8E35}"/>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37705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C61156-2D2A-6349-AB80-D946D1067A9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F63548B-0631-3842-ADED-8A09B1C3201F}"/>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C3FE42E-7771-CC48-BD71-BDE25A9F035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BC9DAF4E-587E-474E-9EC6-282F2EBC1E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F5A078-CFCC-1D48-A208-343756D5F392}"/>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53872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A1443AAB-CF41-0148-BC90-304F7189D449}"/>
              </a:ext>
            </a:extLst>
          </p:cNvPr>
          <p:cNvSpPr>
            <a:spLocks noGrp="1"/>
          </p:cNvSpPr>
          <p:nvPr>
            <p:ph type="title"/>
          </p:nvPr>
        </p:nvSpPr>
        <p:spPr>
          <a:xfrm>
            <a:off x="838200" y="1306800"/>
            <a:ext cx="10515600" cy="684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41188D97-627F-714B-A0B0-855A906B52B1}"/>
              </a:ext>
            </a:extLst>
          </p:cNvPr>
          <p:cNvSpPr>
            <a:spLocks noGrp="1"/>
          </p:cNvSpPr>
          <p:nvPr>
            <p:ph type="body" idx="1"/>
          </p:nvPr>
        </p:nvSpPr>
        <p:spPr>
          <a:xfrm>
            <a:off x="838200" y="2268000"/>
            <a:ext cx="10515600" cy="3862800"/>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BD5F214B-FF17-2E4F-97E8-98C001A5C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549F"/>
                </a:solidFill>
              </a:defRPr>
            </a:lvl1pPr>
          </a:lstStyle>
          <a:p>
            <a:r>
              <a:rPr lang="cs-CZ" dirty="0"/>
              <a:t>21.02.2022</a:t>
            </a:r>
          </a:p>
        </p:txBody>
      </p:sp>
      <p:sp>
        <p:nvSpPr>
          <p:cNvPr id="5" name="Zástupný symbol pro zápatí 4">
            <a:extLst>
              <a:ext uri="{FF2B5EF4-FFF2-40B4-BE49-F238E27FC236}">
                <a16:creationId xmlns:a16="http://schemas.microsoft.com/office/drawing/2014/main" id="{488D8351-1CFF-8748-B796-579D5EEDD7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549F"/>
                </a:solidFill>
              </a:defRPr>
            </a:lvl1pPr>
          </a:lstStyle>
          <a:p>
            <a:endParaRPr lang="cs-CZ"/>
          </a:p>
        </p:txBody>
      </p:sp>
      <p:sp>
        <p:nvSpPr>
          <p:cNvPr id="6" name="Zástupný symbol pro číslo snímku 5">
            <a:extLst>
              <a:ext uri="{FF2B5EF4-FFF2-40B4-BE49-F238E27FC236}">
                <a16:creationId xmlns:a16="http://schemas.microsoft.com/office/drawing/2014/main" id="{D66384A0-3575-644F-943F-3D8B6A8E5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00549F"/>
                </a:solidFill>
              </a:defRPr>
            </a:lvl1pPr>
          </a:lstStyle>
          <a:p>
            <a:fld id="{F756C1FA-8DED-774F-A9BF-965BD70CC5BD}" type="slidenum">
              <a:rPr lang="cs-CZ" smtClean="0"/>
              <a:pPr/>
              <a:t>‹#›</a:t>
            </a:fld>
            <a:endParaRPr lang="cs-CZ"/>
          </a:p>
        </p:txBody>
      </p:sp>
      <p:pic>
        <p:nvPicPr>
          <p:cNvPr id="7" name="Grafický objekt 6">
            <a:extLst>
              <a:ext uri="{FF2B5EF4-FFF2-40B4-BE49-F238E27FC236}">
                <a16:creationId xmlns:a16="http://schemas.microsoft.com/office/drawing/2014/main" id="{7F005F39-F40F-D346-82E7-15471EBD534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0" y="0"/>
            <a:ext cx="2111835" cy="1521065"/>
          </a:xfrm>
          <a:prstGeom prst="rect">
            <a:avLst/>
          </a:prstGeom>
        </p:spPr>
      </p:pic>
      <p:cxnSp>
        <p:nvCxnSpPr>
          <p:cNvPr id="8" name="Přímá spojnice 7">
            <a:extLst>
              <a:ext uri="{FF2B5EF4-FFF2-40B4-BE49-F238E27FC236}">
                <a16:creationId xmlns:a16="http://schemas.microsoft.com/office/drawing/2014/main" id="{E7DE0464-B0AE-E643-9683-91B407784A15}"/>
              </a:ext>
            </a:extLst>
          </p:cNvPr>
          <p:cNvCxnSpPr>
            <a:cxnSpLocks/>
          </p:cNvCxnSpPr>
          <p:nvPr userDrawn="1"/>
        </p:nvCxnSpPr>
        <p:spPr>
          <a:xfrm>
            <a:off x="0" y="6294210"/>
            <a:ext cx="12192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737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rgbClr val="00549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549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549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549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549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549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Skupina 13">
            <a:extLst>
              <a:ext uri="{FF2B5EF4-FFF2-40B4-BE49-F238E27FC236}">
                <a16:creationId xmlns:a16="http://schemas.microsoft.com/office/drawing/2014/main" id="{1F89291F-BFF3-F149-8545-E5BD693BB10A}"/>
              </a:ext>
            </a:extLst>
          </p:cNvPr>
          <p:cNvGrpSpPr/>
          <p:nvPr/>
        </p:nvGrpSpPr>
        <p:grpSpPr bwMode="hidden">
          <a:xfrm>
            <a:off x="-1" y="0"/>
            <a:ext cx="12192001" cy="6858000"/>
            <a:chOff x="-1" y="0"/>
            <a:chExt cx="12192001" cy="6858000"/>
          </a:xfrm>
        </p:grpSpPr>
        <p:sp>
          <p:nvSpPr>
            <p:cNvPr id="7" name="Obdélník 6">
              <a:extLst>
                <a:ext uri="{FF2B5EF4-FFF2-40B4-BE49-F238E27FC236}">
                  <a16:creationId xmlns:a16="http://schemas.microsoft.com/office/drawing/2014/main" id="{9B8A71D6-4121-A049-9152-97C298ED2BB1}"/>
                </a:ext>
              </a:extLst>
            </p:cNvPr>
            <p:cNvSpPr/>
            <p:nvPr/>
          </p:nvSpPr>
          <p:spPr bwMode="hidden">
            <a:xfrm>
              <a:off x="-1" y="0"/>
              <a:ext cx="12192001" cy="6858000"/>
            </a:xfrm>
            <a:prstGeom prst="rect">
              <a:avLst/>
            </a:prstGeom>
            <a:solidFill>
              <a:srgbClr val="F1F8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20" name="Grafický objekt 19">
              <a:extLst>
                <a:ext uri="{FF2B5EF4-FFF2-40B4-BE49-F238E27FC236}">
                  <a16:creationId xmlns:a16="http://schemas.microsoft.com/office/drawing/2014/main" id="{D859EB27-7C8D-FB4C-ABB8-C95E4E30107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bwMode="hidden">
            <a:xfrm>
              <a:off x="6768667" y="765706"/>
              <a:ext cx="4259696" cy="532462"/>
            </a:xfrm>
            <a:prstGeom prst="rect">
              <a:avLst/>
            </a:prstGeom>
          </p:spPr>
        </p:pic>
        <p:pic>
          <p:nvPicPr>
            <p:cNvPr id="8" name="Grafický objekt 7">
              <a:extLst>
                <a:ext uri="{FF2B5EF4-FFF2-40B4-BE49-F238E27FC236}">
                  <a16:creationId xmlns:a16="http://schemas.microsoft.com/office/drawing/2014/main" id="{8F093256-8D25-044F-BFF0-EF923A8BDF2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bwMode="hidden">
            <a:xfrm>
              <a:off x="-1" y="0"/>
              <a:ext cx="7896226" cy="5687314"/>
            </a:xfrm>
            <a:prstGeom prst="rect">
              <a:avLst/>
            </a:prstGeom>
          </p:spPr>
        </p:pic>
      </p:grpSp>
      <p:sp>
        <p:nvSpPr>
          <p:cNvPr id="2" name="Nadpis 1">
            <a:extLst>
              <a:ext uri="{FF2B5EF4-FFF2-40B4-BE49-F238E27FC236}">
                <a16:creationId xmlns:a16="http://schemas.microsoft.com/office/drawing/2014/main" id="{C2A064BA-43CA-F941-BCEA-9499EDA1D9BB}"/>
              </a:ext>
            </a:extLst>
          </p:cNvPr>
          <p:cNvSpPr>
            <a:spLocks noGrp="1"/>
          </p:cNvSpPr>
          <p:nvPr>
            <p:ph type="ctrTitle"/>
          </p:nvPr>
        </p:nvSpPr>
        <p:spPr>
          <a:xfrm>
            <a:off x="4386369" y="3636974"/>
            <a:ext cx="6751435" cy="1533451"/>
          </a:xfrm>
        </p:spPr>
        <p:txBody>
          <a:bodyPr anchor="b">
            <a:normAutofit/>
          </a:bodyPr>
          <a:lstStyle/>
          <a:p>
            <a:r>
              <a:rPr lang="pt-BR" b="1" dirty="0">
                <a:solidFill>
                  <a:schemeClr val="tx1"/>
                </a:solidFill>
              </a:rPr>
              <a:t>08_01_Dotační program pro sociální oblast 202</a:t>
            </a:r>
            <a:r>
              <a:rPr lang="cs-CZ" b="1" dirty="0">
                <a:solidFill>
                  <a:schemeClr val="tx1"/>
                </a:solidFill>
              </a:rPr>
              <a:t>6</a:t>
            </a:r>
            <a:endParaRPr lang="cs-CZ" sz="3600" dirty="0">
              <a:solidFill>
                <a:srgbClr val="00549F"/>
              </a:solidFill>
              <a:ea typeface="Inter" panose="02000503000000020004" pitchFamily="2" charset="0"/>
              <a:cs typeface="Arial" panose="020B0604020202020204" pitchFamily="34" charset="0"/>
            </a:endParaRPr>
          </a:p>
        </p:txBody>
      </p:sp>
      <p:sp>
        <p:nvSpPr>
          <p:cNvPr id="3" name="Podnadpis 2">
            <a:extLst>
              <a:ext uri="{FF2B5EF4-FFF2-40B4-BE49-F238E27FC236}">
                <a16:creationId xmlns:a16="http://schemas.microsoft.com/office/drawing/2014/main" id="{130E3B1F-FFD6-DA4C-BD66-F1C7A0B2CBA5}"/>
              </a:ext>
            </a:extLst>
          </p:cNvPr>
          <p:cNvSpPr>
            <a:spLocks noGrp="1"/>
          </p:cNvSpPr>
          <p:nvPr>
            <p:ph type="subTitle" idx="1"/>
          </p:nvPr>
        </p:nvSpPr>
        <p:spPr>
          <a:xfrm>
            <a:off x="4386370" y="5376396"/>
            <a:ext cx="6751435" cy="935027"/>
          </a:xfrm>
        </p:spPr>
        <p:txBody>
          <a:bodyPr>
            <a:normAutofit/>
          </a:bodyPr>
          <a:lstStyle/>
          <a:p>
            <a:r>
              <a:rPr lang="cs-CZ" dirty="0">
                <a:solidFill>
                  <a:schemeClr val="tx1"/>
                </a:solidFill>
              </a:rPr>
              <a:t>Dotační titul</a:t>
            </a:r>
            <a:br>
              <a:rPr lang="cs-CZ" dirty="0">
                <a:solidFill>
                  <a:schemeClr val="tx1"/>
                </a:solidFill>
              </a:rPr>
            </a:br>
            <a:r>
              <a:rPr lang="cs-CZ" dirty="0">
                <a:solidFill>
                  <a:schemeClr val="tx1"/>
                </a:solidFill>
              </a:rPr>
              <a:t>08_01_02_Podpora prorodinných aktivit</a:t>
            </a:r>
          </a:p>
        </p:txBody>
      </p:sp>
    </p:spTree>
    <p:extLst>
      <p:ext uri="{BB962C8B-B14F-4D97-AF65-F5344CB8AC3E}">
        <p14:creationId xmlns:p14="http://schemas.microsoft.com/office/powerpoint/2010/main" val="1653212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a:t>ADMINISTRÁTOR</a:t>
            </a:r>
            <a:endParaRPr lang="cs-CZ" dirty="0"/>
          </a:p>
        </p:txBody>
      </p:sp>
      <p:sp>
        <p:nvSpPr>
          <p:cNvPr id="3" name="Zástupný symbol pro obsah 2"/>
          <p:cNvSpPr>
            <a:spLocks noGrp="1"/>
          </p:cNvSpPr>
          <p:nvPr>
            <p:ph idx="1"/>
          </p:nvPr>
        </p:nvSpPr>
        <p:spPr/>
        <p:txBody>
          <a:bodyPr>
            <a:normAutofit lnSpcReduction="10000"/>
          </a:bodyPr>
          <a:lstStyle/>
          <a:p>
            <a:r>
              <a:rPr lang="pl-PL" dirty="0"/>
              <a:t>Kontaktní údaje pro komunikaci s administrátorem: </a:t>
            </a:r>
          </a:p>
          <a:p>
            <a:pPr marL="0" indent="0">
              <a:buNone/>
            </a:pPr>
            <a:endParaRPr lang="cs-CZ" dirty="0"/>
          </a:p>
          <a:p>
            <a:r>
              <a:rPr lang="cs-CZ" dirty="0"/>
              <a:t>Odbor sociálních věcí Krajského úřadu Olomouckého kraje</a:t>
            </a:r>
          </a:p>
          <a:p>
            <a:r>
              <a:rPr lang="cs-CZ" dirty="0"/>
              <a:t>Olomouc, Jeremenkova 40b (budova RCO)</a:t>
            </a:r>
          </a:p>
          <a:p>
            <a:endParaRPr lang="cs-CZ" dirty="0"/>
          </a:p>
          <a:p>
            <a:r>
              <a:rPr lang="cs-CZ" dirty="0"/>
              <a:t>Jméno administrátora: Mgr. Lucie Brlková </a:t>
            </a:r>
          </a:p>
          <a:p>
            <a:r>
              <a:rPr lang="cs-CZ" dirty="0"/>
              <a:t>Telefon: 585 508 572</a:t>
            </a:r>
          </a:p>
          <a:p>
            <a:r>
              <a:rPr lang="cs-CZ" dirty="0"/>
              <a:t>E-mail: </a:t>
            </a:r>
            <a:r>
              <a:rPr lang="cs-CZ" dirty="0" err="1"/>
              <a:t>l.brlkova</a:t>
            </a:r>
            <a:r>
              <a:rPr lang="en-US" dirty="0"/>
              <a:t>@</a:t>
            </a:r>
            <a:r>
              <a:rPr lang="cs-CZ" dirty="0"/>
              <a:t>olkraj.cz</a:t>
            </a:r>
          </a:p>
          <a:p>
            <a:pPr marL="0" indent="0">
              <a:buNone/>
            </a:pPr>
            <a:endParaRPr lang="cs-CZ" dirty="0"/>
          </a:p>
        </p:txBody>
      </p:sp>
      <p:sp>
        <p:nvSpPr>
          <p:cNvPr id="4" name="Zástupný symbol pro datum 3"/>
          <p:cNvSpPr>
            <a:spLocks noGrp="1"/>
          </p:cNvSpPr>
          <p:nvPr>
            <p:ph type="dt" sz="half" idx="10"/>
          </p:nvPr>
        </p:nvSpPr>
        <p:spPr/>
        <p:txBody>
          <a:bodyPr/>
          <a:lstStyle/>
          <a:p>
            <a:r>
              <a:rPr lang="cs-CZ" dirty="0"/>
              <a:t>8. 12. 2025</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pPr/>
              <a:t>2</a:t>
            </a:fld>
            <a:endParaRPr lang="cs-CZ"/>
          </a:p>
        </p:txBody>
      </p:sp>
    </p:spTree>
    <p:extLst>
      <p:ext uri="{BB962C8B-B14F-4D97-AF65-F5344CB8AC3E}">
        <p14:creationId xmlns:p14="http://schemas.microsoft.com/office/powerpoint/2010/main" val="374309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974AD3D-0BC7-B65A-D083-1BFEF529F5B4}"/>
              </a:ext>
            </a:extLst>
          </p:cNvPr>
          <p:cNvSpPr>
            <a:spLocks noGrp="1"/>
          </p:cNvSpPr>
          <p:nvPr>
            <p:ph type="title"/>
          </p:nvPr>
        </p:nvSpPr>
        <p:spPr/>
        <p:txBody>
          <a:bodyPr>
            <a:normAutofit fontScale="90000"/>
          </a:bodyPr>
          <a:lstStyle/>
          <a:p>
            <a:r>
              <a:rPr lang="pl-PL" b="1" dirty="0"/>
              <a:t>KDY A JAK PODAT ŽÁDOST?</a:t>
            </a:r>
            <a:endParaRPr lang="cs-CZ" dirty="0"/>
          </a:p>
        </p:txBody>
      </p:sp>
      <p:sp>
        <p:nvSpPr>
          <p:cNvPr id="3" name="Zástupný obsah 2">
            <a:extLst>
              <a:ext uri="{FF2B5EF4-FFF2-40B4-BE49-F238E27FC236}">
                <a16:creationId xmlns:a16="http://schemas.microsoft.com/office/drawing/2014/main" id="{77CD4947-2F6C-0DE2-8F0B-63A6882B2E53}"/>
              </a:ext>
            </a:extLst>
          </p:cNvPr>
          <p:cNvSpPr>
            <a:spLocks noGrp="1"/>
          </p:cNvSpPr>
          <p:nvPr>
            <p:ph idx="1"/>
          </p:nvPr>
        </p:nvSpPr>
        <p:spPr/>
        <p:txBody>
          <a:bodyPr>
            <a:normAutofit fontScale="70000" lnSpcReduction="20000"/>
          </a:bodyPr>
          <a:lstStyle/>
          <a:p>
            <a:r>
              <a:rPr lang="pl-PL" dirty="0"/>
              <a:t>Lhůta pro podání: </a:t>
            </a:r>
            <a:r>
              <a:rPr lang="pl-PL" dirty="0">
                <a:solidFill>
                  <a:srgbClr val="FF0000"/>
                </a:solidFill>
              </a:rPr>
              <a:t>od 19.01.2026 do 30.01.2026 </a:t>
            </a:r>
            <a:r>
              <a:rPr lang="pl-PL" u="sng" dirty="0">
                <a:solidFill>
                  <a:srgbClr val="FF0000"/>
                </a:solidFill>
              </a:rPr>
              <a:t>do 12:00</a:t>
            </a:r>
            <a:r>
              <a:rPr lang="pl-PL" dirty="0"/>
              <a:t>!!</a:t>
            </a:r>
          </a:p>
          <a:p>
            <a:endParaRPr lang="pl-PL" dirty="0"/>
          </a:p>
          <a:p>
            <a:r>
              <a:rPr lang="cs-CZ" dirty="0"/>
              <a:t>Žádost musí být v tomto termínu řádně elektronicky vyplněná v systému RAP (Portál komunikace s občany) → uložená a odeslaná (včetně povinných příloh) ve formuláři na webu www.olkraj.cz / Krajské dotace / Krajské dotace 2026 / → a doručená na úřad:</a:t>
            </a:r>
          </a:p>
          <a:p>
            <a:endParaRPr lang="cs-CZ" dirty="0"/>
          </a:p>
          <a:p>
            <a:r>
              <a:rPr lang="cs-CZ" dirty="0">
                <a:solidFill>
                  <a:srgbClr val="FF0000"/>
                </a:solidFill>
              </a:rPr>
              <a:t>elektronicky datovou schránkou </a:t>
            </a:r>
            <a:r>
              <a:rPr lang="cs-CZ" dirty="0"/>
              <a:t>žadatele do datové schránky ID: </a:t>
            </a:r>
            <a:r>
              <a:rPr lang="cs-CZ" dirty="0" err="1"/>
              <a:t>qiabfmf</a:t>
            </a:r>
            <a:r>
              <a:rPr lang="cs-CZ" dirty="0"/>
              <a:t> </a:t>
            </a:r>
          </a:p>
          <a:p>
            <a:r>
              <a:rPr lang="cs-CZ" dirty="0"/>
              <a:t>se zaručeným nebo kvalifikovaným elektronickým podpisem. S každým žadatelem, který podal žádost tímto způsobem, bude Smlouva uzavírána elektronicky. </a:t>
            </a:r>
          </a:p>
          <a:p>
            <a:pPr lvl="1"/>
            <a:r>
              <a:rPr lang="cs-CZ" dirty="0">
                <a:solidFill>
                  <a:srgbClr val="FF0000"/>
                </a:solidFill>
              </a:rPr>
              <a:t>(! doporučujeme všem žadatelům !) </a:t>
            </a:r>
          </a:p>
          <a:p>
            <a:endParaRPr lang="cs-CZ" dirty="0"/>
          </a:p>
          <a:p>
            <a:r>
              <a:rPr lang="cs-CZ" dirty="0"/>
              <a:t>Případně využijte jinou možnost doručení viz Pravidla tohoto dotačního titulu schválené Zastupitelstvem Olomouckého kraje usnesením č. UZ/7/55/2025 ze dne 8.12.2025. </a:t>
            </a:r>
          </a:p>
        </p:txBody>
      </p:sp>
      <p:sp>
        <p:nvSpPr>
          <p:cNvPr id="4" name="Zástupný symbol pro datum 3">
            <a:extLst>
              <a:ext uri="{FF2B5EF4-FFF2-40B4-BE49-F238E27FC236}">
                <a16:creationId xmlns:a16="http://schemas.microsoft.com/office/drawing/2014/main" id="{26592260-2589-4308-B1CE-CB4460336EB6}"/>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833CDC5C-F0A7-07C6-DC79-8858A09A7A9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02682D-0E32-E017-2689-35B5FCBCF289}"/>
              </a:ext>
            </a:extLst>
          </p:cNvPr>
          <p:cNvSpPr>
            <a:spLocks noGrp="1"/>
          </p:cNvSpPr>
          <p:nvPr>
            <p:ph type="sldNum" sz="quarter" idx="12"/>
          </p:nvPr>
        </p:nvSpPr>
        <p:spPr/>
        <p:txBody>
          <a:bodyPr/>
          <a:lstStyle/>
          <a:p>
            <a:fld id="{F756C1FA-8DED-774F-A9BF-965BD70CC5BD}" type="slidenum">
              <a:rPr lang="cs-CZ" smtClean="0"/>
              <a:pPr/>
              <a:t>3</a:t>
            </a:fld>
            <a:endParaRPr lang="cs-CZ"/>
          </a:p>
        </p:txBody>
      </p:sp>
    </p:spTree>
    <p:extLst>
      <p:ext uri="{BB962C8B-B14F-4D97-AF65-F5344CB8AC3E}">
        <p14:creationId xmlns:p14="http://schemas.microsoft.com/office/powerpoint/2010/main" val="134357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952B54-2D8F-98E5-E0AD-24D5773B73FE}"/>
              </a:ext>
            </a:extLst>
          </p:cNvPr>
          <p:cNvSpPr>
            <a:spLocks noGrp="1"/>
          </p:cNvSpPr>
          <p:nvPr>
            <p:ph type="title"/>
          </p:nvPr>
        </p:nvSpPr>
        <p:spPr/>
        <p:txBody>
          <a:bodyPr>
            <a:normAutofit fontScale="90000"/>
          </a:bodyPr>
          <a:lstStyle/>
          <a:p>
            <a:r>
              <a:rPr lang="pl-PL" b="1" dirty="0"/>
              <a:t>O KOLIK SI MŮŽETE POŽÁDAT?</a:t>
            </a:r>
            <a:endParaRPr lang="cs-CZ" dirty="0"/>
          </a:p>
        </p:txBody>
      </p:sp>
      <p:sp>
        <p:nvSpPr>
          <p:cNvPr id="3" name="Zástupný obsah 2">
            <a:extLst>
              <a:ext uri="{FF2B5EF4-FFF2-40B4-BE49-F238E27FC236}">
                <a16:creationId xmlns:a16="http://schemas.microsoft.com/office/drawing/2014/main" id="{EAD1A37D-B16C-50FD-65FC-C4FE8D360744}"/>
              </a:ext>
            </a:extLst>
          </p:cNvPr>
          <p:cNvSpPr>
            <a:spLocks noGrp="1"/>
          </p:cNvSpPr>
          <p:nvPr>
            <p:ph idx="1"/>
          </p:nvPr>
        </p:nvSpPr>
        <p:spPr/>
        <p:txBody>
          <a:bodyPr>
            <a:normAutofit fontScale="92500" lnSpcReduction="10000"/>
          </a:bodyPr>
          <a:lstStyle/>
          <a:p>
            <a:r>
              <a:rPr lang="cs-CZ" dirty="0"/>
              <a:t>Minimální výše dotace na jednu akci/činnost činí </a:t>
            </a:r>
            <a:r>
              <a:rPr lang="cs-CZ" dirty="0">
                <a:solidFill>
                  <a:srgbClr val="FF0000"/>
                </a:solidFill>
              </a:rPr>
              <a:t>10 000 Kč</a:t>
            </a:r>
            <a:r>
              <a:rPr lang="cs-CZ" dirty="0"/>
              <a:t>.</a:t>
            </a:r>
          </a:p>
          <a:p>
            <a:r>
              <a:rPr lang="cs-CZ" dirty="0"/>
              <a:t>Maximální výše dotace na jednu akci/činnost činí </a:t>
            </a:r>
            <a:r>
              <a:rPr lang="cs-CZ" dirty="0">
                <a:solidFill>
                  <a:srgbClr val="FF0000"/>
                </a:solidFill>
              </a:rPr>
              <a:t>150 000 Kč</a:t>
            </a:r>
            <a:r>
              <a:rPr lang="cs-CZ" dirty="0"/>
              <a:t>. </a:t>
            </a:r>
          </a:p>
          <a:p>
            <a:endParaRPr lang="cs-CZ" dirty="0"/>
          </a:p>
          <a:p>
            <a:r>
              <a:rPr lang="cs-CZ" dirty="0"/>
              <a:t>Požadovaná výše dotace musí být uvedena v celých korunách.</a:t>
            </a:r>
          </a:p>
          <a:p>
            <a:endParaRPr lang="cs-CZ" dirty="0"/>
          </a:p>
          <a:p>
            <a:pPr algn="just"/>
            <a:r>
              <a:rPr lang="cs-CZ" dirty="0"/>
              <a:t>Žadatel může v rámci vyhlášeného dotačního titulu </a:t>
            </a:r>
            <a:r>
              <a:rPr lang="cs-CZ" dirty="0">
                <a:solidFill>
                  <a:srgbClr val="FF0000"/>
                </a:solidFill>
              </a:rPr>
              <a:t>podat pouze jednu žádost. </a:t>
            </a:r>
            <a:r>
              <a:rPr lang="cs-CZ" dirty="0"/>
              <a:t>V případě, že v rámci vyhlášeného dotačního titulu bude podána další žádost, bude tato žádost vyřazena z dalšího posuzování a žadatel bude o této skutečnosti informován. </a:t>
            </a:r>
          </a:p>
          <a:p>
            <a:endParaRPr lang="cs-CZ" dirty="0"/>
          </a:p>
        </p:txBody>
      </p:sp>
      <p:sp>
        <p:nvSpPr>
          <p:cNvPr id="4" name="Zástupný symbol pro datum 3">
            <a:extLst>
              <a:ext uri="{FF2B5EF4-FFF2-40B4-BE49-F238E27FC236}">
                <a16:creationId xmlns:a16="http://schemas.microsoft.com/office/drawing/2014/main" id="{72C5E77E-61F4-D66B-59AD-FAD5A07500F7}"/>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72EF8F12-6CB4-528A-C370-7EB4BD1A62C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51D9663-9DD2-C24E-2CC3-5BEC10AD1E31}"/>
              </a:ext>
            </a:extLst>
          </p:cNvPr>
          <p:cNvSpPr>
            <a:spLocks noGrp="1"/>
          </p:cNvSpPr>
          <p:nvPr>
            <p:ph type="sldNum" sz="quarter" idx="12"/>
          </p:nvPr>
        </p:nvSpPr>
        <p:spPr/>
        <p:txBody>
          <a:bodyPr/>
          <a:lstStyle/>
          <a:p>
            <a:fld id="{F756C1FA-8DED-774F-A9BF-965BD70CC5BD}" type="slidenum">
              <a:rPr lang="cs-CZ" smtClean="0"/>
              <a:pPr/>
              <a:t>4</a:t>
            </a:fld>
            <a:endParaRPr lang="cs-CZ"/>
          </a:p>
        </p:txBody>
      </p:sp>
    </p:spTree>
    <p:extLst>
      <p:ext uri="{BB962C8B-B14F-4D97-AF65-F5344CB8AC3E}">
        <p14:creationId xmlns:p14="http://schemas.microsoft.com/office/powerpoint/2010/main" val="588004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55099F-CA6C-CD0E-C606-4BAD47705A2B}"/>
              </a:ext>
            </a:extLst>
          </p:cNvPr>
          <p:cNvSpPr>
            <a:spLocks noGrp="1"/>
          </p:cNvSpPr>
          <p:nvPr>
            <p:ph type="title"/>
          </p:nvPr>
        </p:nvSpPr>
        <p:spPr/>
        <p:txBody>
          <a:bodyPr>
            <a:normAutofit fontScale="90000"/>
          </a:bodyPr>
          <a:lstStyle/>
          <a:p>
            <a:r>
              <a:rPr lang="cs-CZ" b="1" dirty="0"/>
              <a:t>KDO MŮŽE PODAT ŽÁDOST?</a:t>
            </a:r>
            <a:endParaRPr lang="cs-CZ" dirty="0"/>
          </a:p>
        </p:txBody>
      </p:sp>
      <p:sp>
        <p:nvSpPr>
          <p:cNvPr id="3" name="Zástupný obsah 2">
            <a:extLst>
              <a:ext uri="{FF2B5EF4-FFF2-40B4-BE49-F238E27FC236}">
                <a16:creationId xmlns:a16="http://schemas.microsoft.com/office/drawing/2014/main" id="{3B8FB172-463C-8985-66F0-9A7B1B0A9CA6}"/>
              </a:ext>
            </a:extLst>
          </p:cNvPr>
          <p:cNvSpPr>
            <a:spLocks noGrp="1"/>
          </p:cNvSpPr>
          <p:nvPr>
            <p:ph idx="1"/>
          </p:nvPr>
        </p:nvSpPr>
        <p:spPr/>
        <p:txBody>
          <a:bodyPr>
            <a:normAutofit fontScale="92500" lnSpcReduction="20000"/>
          </a:bodyPr>
          <a:lstStyle/>
          <a:p>
            <a:pPr marL="514350" indent="-514350" algn="just">
              <a:buFont typeface="+mj-lt"/>
              <a:buAutoNum type="alphaUcPeriod"/>
            </a:pPr>
            <a:r>
              <a:rPr lang="cs-CZ" dirty="0"/>
              <a:t>Právnická osoba, která se zabývá veřejně prospěšnou činností v sociální oblasti, sídlo/provozovna se nachází na území OK, nebo výstupy projektu budou realizovány na území OK, případně propaguje OK mimo jeho územní působnost.</a:t>
            </a:r>
          </a:p>
          <a:p>
            <a:pPr marL="514350" indent="-514350" algn="just">
              <a:buFont typeface="+mj-lt"/>
              <a:buAutoNum type="alphaUcPeriod"/>
            </a:pPr>
            <a:r>
              <a:rPr lang="cs-CZ" dirty="0"/>
              <a:t>Obec nebo dobrovolný svazek obcí v územním obvodu Olomouckého kraje</a:t>
            </a:r>
          </a:p>
          <a:p>
            <a:pPr marL="0" indent="0" algn="just">
              <a:buNone/>
            </a:pPr>
            <a:endParaRPr lang="cs-CZ" dirty="0"/>
          </a:p>
          <a:p>
            <a:pPr algn="just"/>
            <a:r>
              <a:rPr lang="cs-CZ" dirty="0">
                <a:solidFill>
                  <a:srgbClr val="FF0000"/>
                </a:solidFill>
              </a:rPr>
              <a:t>Žadatelem v dotačním titulu nemůže být: fyzická osoba, příspěvková organizace zřízená v souladu s ustanovením § 27 a násl. dle zákona č. 250/2000 Sb., o rozpočtových pravidlech územních rozpočtů, ve znění pozdějších předpisů, jejímž zřizovatelem je Olomoucký kraj.</a:t>
            </a:r>
          </a:p>
        </p:txBody>
      </p:sp>
      <p:sp>
        <p:nvSpPr>
          <p:cNvPr id="4" name="Zástupný symbol pro datum 3">
            <a:extLst>
              <a:ext uri="{FF2B5EF4-FFF2-40B4-BE49-F238E27FC236}">
                <a16:creationId xmlns:a16="http://schemas.microsoft.com/office/drawing/2014/main" id="{8626D277-74DD-F36C-6881-5D43B15B3FAE}"/>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D59ED5ED-D575-0BAE-1BD9-9E819110D4E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BB8B27D-B349-1179-9CB5-7A150B7EC172}"/>
              </a:ext>
            </a:extLst>
          </p:cNvPr>
          <p:cNvSpPr>
            <a:spLocks noGrp="1"/>
          </p:cNvSpPr>
          <p:nvPr>
            <p:ph type="sldNum" sz="quarter" idx="12"/>
          </p:nvPr>
        </p:nvSpPr>
        <p:spPr/>
        <p:txBody>
          <a:bodyPr/>
          <a:lstStyle/>
          <a:p>
            <a:fld id="{F756C1FA-8DED-774F-A9BF-965BD70CC5BD}" type="slidenum">
              <a:rPr lang="cs-CZ" smtClean="0"/>
              <a:pPr/>
              <a:t>5</a:t>
            </a:fld>
            <a:endParaRPr lang="cs-CZ"/>
          </a:p>
        </p:txBody>
      </p:sp>
    </p:spTree>
    <p:extLst>
      <p:ext uri="{BB962C8B-B14F-4D97-AF65-F5344CB8AC3E}">
        <p14:creationId xmlns:p14="http://schemas.microsoft.com/office/powerpoint/2010/main" val="3132926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1039FE-BE23-7289-F7C4-A6DC65DB409E}"/>
              </a:ext>
            </a:extLst>
          </p:cNvPr>
          <p:cNvSpPr>
            <a:spLocks noGrp="1"/>
          </p:cNvSpPr>
          <p:nvPr>
            <p:ph type="title"/>
          </p:nvPr>
        </p:nvSpPr>
        <p:spPr/>
        <p:txBody>
          <a:bodyPr>
            <a:normAutofit fontScale="90000"/>
          </a:bodyPr>
          <a:lstStyle/>
          <a:p>
            <a:r>
              <a:rPr lang="pl-PL" b="1" dirty="0"/>
              <a:t>NA CO SI MŮŽETE POŽÁDAT?</a:t>
            </a:r>
            <a:endParaRPr lang="cs-CZ" dirty="0"/>
          </a:p>
        </p:txBody>
      </p:sp>
      <p:sp>
        <p:nvSpPr>
          <p:cNvPr id="3" name="Zástupný obsah 2">
            <a:extLst>
              <a:ext uri="{FF2B5EF4-FFF2-40B4-BE49-F238E27FC236}">
                <a16:creationId xmlns:a16="http://schemas.microsoft.com/office/drawing/2014/main" id="{6F4230FB-DCA1-9B86-2B29-C13762977DFF}"/>
              </a:ext>
            </a:extLst>
          </p:cNvPr>
          <p:cNvSpPr>
            <a:spLocks noGrp="1"/>
          </p:cNvSpPr>
          <p:nvPr>
            <p:ph idx="1"/>
          </p:nvPr>
        </p:nvSpPr>
        <p:spPr>
          <a:xfrm>
            <a:off x="838200" y="1990800"/>
            <a:ext cx="10515600" cy="4251380"/>
          </a:xfrm>
        </p:spPr>
        <p:txBody>
          <a:bodyPr>
            <a:normAutofit fontScale="62500" lnSpcReduction="20000"/>
          </a:bodyPr>
          <a:lstStyle/>
          <a:p>
            <a:pPr marL="0" indent="0" algn="just">
              <a:buNone/>
            </a:pPr>
            <a:r>
              <a:rPr lang="cs-CZ" dirty="0">
                <a:solidFill>
                  <a:srgbClr val="FF0000"/>
                </a:solidFill>
              </a:rPr>
              <a:t>Podporované aktivity žadatele ad A </a:t>
            </a:r>
            <a:r>
              <a:rPr lang="cs-CZ" sz="2200" dirty="0">
                <a:solidFill>
                  <a:srgbClr val="FF0000"/>
                </a:solidFill>
              </a:rPr>
              <a:t>(právnická osoba, která se zabývá veřejně prospěšnou činností v sociální oblasti, sídlo/provozovna se nachází na území OK, nebo výstupy projektu budou realizovány na území OK, případně propaguje OK mimo jeho územní působnost):</a:t>
            </a:r>
          </a:p>
          <a:p>
            <a:pPr algn="just"/>
            <a:r>
              <a:rPr lang="cs-CZ" b="1" dirty="0"/>
              <a:t>Podpora rodin </a:t>
            </a:r>
            <a:r>
              <a:rPr lang="cs-CZ" dirty="0"/>
              <a:t>– akce a projekty center pro rodinu zaměřené na soudržnost rodin, vzdělávání rodičů, pomoc mladým lidem před založením rodiny a podpora rodin se specifickými potřebami (např. rodiče samoživitelé).</a:t>
            </a:r>
          </a:p>
          <a:p>
            <a:pPr algn="just"/>
            <a:r>
              <a:rPr lang="cs-CZ" b="1" dirty="0"/>
              <a:t>Inovativní projekty </a:t>
            </a:r>
            <a:r>
              <a:rPr lang="cs-CZ" dirty="0"/>
              <a:t>– přímá práce s rodinami na posílení mezigeneračního soužití, setkávání generací a zapojování rodin do života komunity, včetně dobrovolnictví a osvěty o významu rodiny.</a:t>
            </a:r>
          </a:p>
          <a:p>
            <a:pPr algn="just"/>
            <a:r>
              <a:rPr lang="cs-CZ" b="1" dirty="0"/>
              <a:t>Komplexní práce s rodinou </a:t>
            </a:r>
            <a:r>
              <a:rPr lang="cs-CZ" dirty="0"/>
              <a:t>– aktivity na podporu stability rodiny, vzdělávání rodičů, podpora aktivního otcovství, sladění rodinného a pracovního života, prevence sociálního vyloučení a řešení obtížných situací (např. asistované kontakty rodičů s dětmi).</a:t>
            </a:r>
          </a:p>
          <a:p>
            <a:pPr algn="just"/>
            <a:r>
              <a:rPr lang="cs-CZ" b="1" dirty="0"/>
              <a:t>Náhradní rodičovství </a:t>
            </a:r>
            <a:r>
              <a:rPr lang="cs-CZ" dirty="0"/>
              <a:t>– projekty na podporu a osvětu náhradní rodinné péče, pomoc zájemcům o náhradní rodičovství a podpora ohrožených rodin v oblasti sociálně-právní ochrany dětí.</a:t>
            </a:r>
          </a:p>
          <a:p>
            <a:pPr algn="just"/>
            <a:r>
              <a:rPr lang="cs-CZ" b="1" dirty="0"/>
              <a:t>Rodinný koutek </a:t>
            </a:r>
            <a:r>
              <a:rPr lang="cs-CZ" dirty="0"/>
              <a:t>– zřízení a vybavení veřejně přístupného místa pro rodiny s dětmi a seniory (např. dětský koutek, přebalovací místo, hygienické zázemí, informační prostor). Podpora může dosáhnout max. 35 000 Kč. Pokud bude koutek označen jako Family Point nebo Senior Point, je nutné dodržet podmínky vlastníků ochranných známek; v případě Family Pointu musí být záměr projednán s Olomouckým krajem.</a:t>
            </a:r>
          </a:p>
        </p:txBody>
      </p:sp>
      <p:sp>
        <p:nvSpPr>
          <p:cNvPr id="4" name="Zástupný symbol pro datum 3">
            <a:extLst>
              <a:ext uri="{FF2B5EF4-FFF2-40B4-BE49-F238E27FC236}">
                <a16:creationId xmlns:a16="http://schemas.microsoft.com/office/drawing/2014/main" id="{172DBED8-8B73-0F19-096E-E47BD4EE3E2F}"/>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C147F920-DADD-6946-3CA3-E3CB3CBB8D4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34A58D-3858-5C4D-D7B7-189D82315369}"/>
              </a:ext>
            </a:extLst>
          </p:cNvPr>
          <p:cNvSpPr>
            <a:spLocks noGrp="1"/>
          </p:cNvSpPr>
          <p:nvPr>
            <p:ph type="sldNum" sz="quarter" idx="12"/>
          </p:nvPr>
        </p:nvSpPr>
        <p:spPr/>
        <p:txBody>
          <a:bodyPr/>
          <a:lstStyle/>
          <a:p>
            <a:fld id="{F756C1FA-8DED-774F-A9BF-965BD70CC5BD}" type="slidenum">
              <a:rPr lang="cs-CZ" smtClean="0"/>
              <a:pPr/>
              <a:t>6</a:t>
            </a:fld>
            <a:endParaRPr lang="cs-CZ"/>
          </a:p>
        </p:txBody>
      </p:sp>
    </p:spTree>
    <p:extLst>
      <p:ext uri="{BB962C8B-B14F-4D97-AF65-F5344CB8AC3E}">
        <p14:creationId xmlns:p14="http://schemas.microsoft.com/office/powerpoint/2010/main" val="4189752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a:extLst>
            <a:ext uri="{FF2B5EF4-FFF2-40B4-BE49-F238E27FC236}">
              <a16:creationId xmlns:a16="http://schemas.microsoft.com/office/drawing/2014/main" id="{A928078A-2514-5113-90A0-5DE61E698FC1}"/>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8EFF96D-861C-1B2B-8EFB-DD9D3990CE97}"/>
              </a:ext>
            </a:extLst>
          </p:cNvPr>
          <p:cNvSpPr>
            <a:spLocks noGrp="1"/>
          </p:cNvSpPr>
          <p:nvPr>
            <p:ph type="title"/>
          </p:nvPr>
        </p:nvSpPr>
        <p:spPr/>
        <p:txBody>
          <a:bodyPr>
            <a:normAutofit fontScale="90000"/>
          </a:bodyPr>
          <a:lstStyle/>
          <a:p>
            <a:r>
              <a:rPr lang="pl-PL" b="1" dirty="0"/>
              <a:t>NA CO SI MŮŽETE POŽÁDAT?</a:t>
            </a:r>
            <a:endParaRPr lang="cs-CZ" dirty="0"/>
          </a:p>
        </p:txBody>
      </p:sp>
      <p:sp>
        <p:nvSpPr>
          <p:cNvPr id="3" name="Zástupný obsah 2">
            <a:extLst>
              <a:ext uri="{FF2B5EF4-FFF2-40B4-BE49-F238E27FC236}">
                <a16:creationId xmlns:a16="http://schemas.microsoft.com/office/drawing/2014/main" id="{D760F645-FBA6-7E9B-F907-DE68CBA76CF6}"/>
              </a:ext>
            </a:extLst>
          </p:cNvPr>
          <p:cNvSpPr>
            <a:spLocks noGrp="1"/>
          </p:cNvSpPr>
          <p:nvPr>
            <p:ph idx="1"/>
          </p:nvPr>
        </p:nvSpPr>
        <p:spPr>
          <a:xfrm>
            <a:off x="838200" y="1990800"/>
            <a:ext cx="10515600" cy="4251380"/>
          </a:xfrm>
        </p:spPr>
        <p:txBody>
          <a:bodyPr>
            <a:normAutofit fontScale="92500" lnSpcReduction="10000"/>
          </a:bodyPr>
          <a:lstStyle/>
          <a:p>
            <a:pPr marL="0" indent="0" algn="just">
              <a:buNone/>
            </a:pPr>
            <a:r>
              <a:rPr lang="cs-CZ" dirty="0">
                <a:solidFill>
                  <a:srgbClr val="FF0000"/>
                </a:solidFill>
              </a:rPr>
              <a:t>Podporované aktivity žadatele ad B </a:t>
            </a:r>
            <a:r>
              <a:rPr lang="cs-CZ" sz="2200" dirty="0">
                <a:solidFill>
                  <a:srgbClr val="FF0000"/>
                </a:solidFill>
              </a:rPr>
              <a:t>(Obec nebo dobrovolný svazek obcí v územním obvodu Olomouckého kraje):</a:t>
            </a:r>
          </a:p>
          <a:p>
            <a:pPr algn="just"/>
            <a:r>
              <a:rPr lang="cs-CZ" b="1" dirty="0"/>
              <a:t>Inovativní projekty </a:t>
            </a:r>
            <a:r>
              <a:rPr lang="cs-CZ" dirty="0"/>
              <a:t>– přímá práce s rodinami na posílení mezigeneračního soužití, setkávání generací a zapojování rodin do života komunity, včetně dobrovolnictví a osvěty o významu rodiny.</a:t>
            </a:r>
          </a:p>
          <a:p>
            <a:pPr algn="just"/>
            <a:r>
              <a:rPr lang="cs-CZ" b="1" dirty="0"/>
              <a:t>Rodinný koutek </a:t>
            </a:r>
            <a:r>
              <a:rPr lang="cs-CZ" dirty="0"/>
              <a:t>– zřízení a vybavení veřejně přístupného místa pro rodiny s dětmi a seniory (např. dětský koutek, přebalovací místo, hygienické zázemí, informační prostor). Podpora může dosáhnout max. 35 000 Kč. Pokud bude koutek označen jako Family Point nebo Senior Point, je nutné dodržet podmínky vlastníků ochranných známek; v případě Family Pointu musí být záměr projednán s Olomouckým krajem.</a:t>
            </a:r>
          </a:p>
        </p:txBody>
      </p:sp>
      <p:sp>
        <p:nvSpPr>
          <p:cNvPr id="4" name="Zástupný symbol pro datum 3">
            <a:extLst>
              <a:ext uri="{FF2B5EF4-FFF2-40B4-BE49-F238E27FC236}">
                <a16:creationId xmlns:a16="http://schemas.microsoft.com/office/drawing/2014/main" id="{55490E92-312F-73DD-58A0-73A48F718F86}"/>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29FCB420-2008-8854-C4B2-9B1A5E25512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816358D-C101-6745-36CC-83D82A2725CA}"/>
              </a:ext>
            </a:extLst>
          </p:cNvPr>
          <p:cNvSpPr>
            <a:spLocks noGrp="1"/>
          </p:cNvSpPr>
          <p:nvPr>
            <p:ph type="sldNum" sz="quarter" idx="12"/>
          </p:nvPr>
        </p:nvSpPr>
        <p:spPr/>
        <p:txBody>
          <a:bodyPr/>
          <a:lstStyle/>
          <a:p>
            <a:fld id="{F756C1FA-8DED-774F-A9BF-965BD70CC5BD}" type="slidenum">
              <a:rPr lang="cs-CZ" smtClean="0"/>
              <a:pPr/>
              <a:t>7</a:t>
            </a:fld>
            <a:endParaRPr lang="cs-CZ"/>
          </a:p>
        </p:txBody>
      </p:sp>
    </p:spTree>
    <p:extLst>
      <p:ext uri="{BB962C8B-B14F-4D97-AF65-F5344CB8AC3E}">
        <p14:creationId xmlns:p14="http://schemas.microsoft.com/office/powerpoint/2010/main" val="2695802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B61F36-C3F4-E5E8-D728-E1095B818041}"/>
              </a:ext>
            </a:extLst>
          </p:cNvPr>
          <p:cNvSpPr>
            <a:spLocks noGrp="1"/>
          </p:cNvSpPr>
          <p:nvPr>
            <p:ph type="title"/>
          </p:nvPr>
        </p:nvSpPr>
        <p:spPr/>
        <p:txBody>
          <a:bodyPr>
            <a:normAutofit fontScale="90000"/>
          </a:bodyPr>
          <a:lstStyle/>
          <a:p>
            <a:pPr algn="ctr"/>
            <a:r>
              <a:rPr lang="cs-CZ" b="1" dirty="0"/>
              <a:t>VYPLNĚNÍ ŽÁDOSTI A DOLOŽENÍ POVINNÝCH PŘÍLOH</a:t>
            </a:r>
            <a:endParaRPr lang="cs-CZ" dirty="0"/>
          </a:p>
        </p:txBody>
      </p:sp>
      <p:sp>
        <p:nvSpPr>
          <p:cNvPr id="3" name="Zástupný obsah 2">
            <a:extLst>
              <a:ext uri="{FF2B5EF4-FFF2-40B4-BE49-F238E27FC236}">
                <a16:creationId xmlns:a16="http://schemas.microsoft.com/office/drawing/2014/main" id="{B4AF5305-F313-D796-8019-D779A238A0AF}"/>
              </a:ext>
            </a:extLst>
          </p:cNvPr>
          <p:cNvSpPr>
            <a:spLocks noGrp="1"/>
          </p:cNvSpPr>
          <p:nvPr>
            <p:ph idx="1"/>
          </p:nvPr>
        </p:nvSpPr>
        <p:spPr/>
        <p:txBody>
          <a:bodyPr>
            <a:normAutofit fontScale="92500" lnSpcReduction="20000"/>
          </a:bodyPr>
          <a:lstStyle/>
          <a:p>
            <a:r>
              <a:rPr lang="cs-CZ" dirty="0"/>
              <a:t>Po přihlášení do RAP si, prosím, zkontrolujte v žádosti své identifikační údaje. V případě, že nastala jakákoliv změna, je zapotřebí je aktualizovat a to prostřednictvím technické podpory (tel. 585 508 457, dotace@olkraj.cz). </a:t>
            </a:r>
          </a:p>
          <a:p>
            <a:r>
              <a:rPr lang="fi-FI" dirty="0"/>
              <a:t>V části 2c) v žádosti: </a:t>
            </a:r>
            <a:endParaRPr lang="cs-CZ" dirty="0"/>
          </a:p>
          <a:p>
            <a:endParaRPr lang="cs-CZ" dirty="0"/>
          </a:p>
          <a:p>
            <a:endParaRPr lang="cs-CZ" dirty="0"/>
          </a:p>
          <a:p>
            <a:endParaRPr lang="cs-CZ" dirty="0"/>
          </a:p>
          <a:p>
            <a:r>
              <a:rPr lang="cs-CZ" dirty="0"/>
              <a:t>zde uvést pouze výčet jednotlivých druhů výdajů bez částek </a:t>
            </a:r>
          </a:p>
          <a:p>
            <a:r>
              <a:rPr lang="cs-CZ" dirty="0">
                <a:solidFill>
                  <a:srgbClr val="FF0000"/>
                </a:solidFill>
              </a:rPr>
              <a:t>Např.: dopravné, </a:t>
            </a:r>
            <a:r>
              <a:rPr lang="cs-CZ" dirty="0" err="1">
                <a:solidFill>
                  <a:srgbClr val="FF0000"/>
                </a:solidFill>
              </a:rPr>
              <a:t>lektorné</a:t>
            </a:r>
            <a:r>
              <a:rPr lang="cs-CZ" dirty="0">
                <a:solidFill>
                  <a:srgbClr val="FF0000"/>
                </a:solidFill>
              </a:rPr>
              <a:t>, mzdové výdaje, kancelářské vybavení… </a:t>
            </a:r>
          </a:p>
        </p:txBody>
      </p:sp>
      <p:sp>
        <p:nvSpPr>
          <p:cNvPr id="4" name="Zástupný symbol pro datum 3">
            <a:extLst>
              <a:ext uri="{FF2B5EF4-FFF2-40B4-BE49-F238E27FC236}">
                <a16:creationId xmlns:a16="http://schemas.microsoft.com/office/drawing/2014/main" id="{771C1A2D-3557-CB7C-5D94-057F3519FE0D}"/>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7F735F43-A010-6C3B-019B-96076EBE1A1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057A12B-5AF1-81E9-2829-3A18407638B7}"/>
              </a:ext>
            </a:extLst>
          </p:cNvPr>
          <p:cNvSpPr>
            <a:spLocks noGrp="1"/>
          </p:cNvSpPr>
          <p:nvPr>
            <p:ph type="sldNum" sz="quarter" idx="12"/>
          </p:nvPr>
        </p:nvSpPr>
        <p:spPr/>
        <p:txBody>
          <a:bodyPr/>
          <a:lstStyle/>
          <a:p>
            <a:fld id="{F756C1FA-8DED-774F-A9BF-965BD70CC5BD}" type="slidenum">
              <a:rPr lang="cs-CZ" smtClean="0"/>
              <a:pPr/>
              <a:t>8</a:t>
            </a:fld>
            <a:endParaRPr lang="cs-CZ"/>
          </a:p>
        </p:txBody>
      </p:sp>
      <p:sp>
        <p:nvSpPr>
          <p:cNvPr id="7" name="TextovéPole 6">
            <a:extLst>
              <a:ext uri="{FF2B5EF4-FFF2-40B4-BE49-F238E27FC236}">
                <a16:creationId xmlns:a16="http://schemas.microsoft.com/office/drawing/2014/main" id="{C614681C-1208-E43C-ECE5-E22F4F5753AF}"/>
              </a:ext>
            </a:extLst>
          </p:cNvPr>
          <p:cNvSpPr txBox="1"/>
          <p:nvPr/>
        </p:nvSpPr>
        <p:spPr bwMode="auto">
          <a:xfrm>
            <a:off x="2162027" y="3971410"/>
            <a:ext cx="7867945" cy="1006494"/>
          </a:xfrm>
          <a:prstGeom prst="rect">
            <a:avLst/>
          </a:prstGeom>
          <a:solidFill>
            <a:srgbClr val="00549F"/>
          </a:solidFill>
          <a:ln w="3175" cap="flat" cmpd="sng">
            <a:solidFill>
              <a:srgbClr val="000000"/>
            </a:solidFill>
            <a:prstDash val="solid"/>
            <a:miter lim="400000"/>
            <a:headEnd type="none" w="med" len="med"/>
            <a:tailEnd type="none" w="med" len="med"/>
          </a:ln>
          <a:effectLst/>
        </p:spPr>
        <p:txBody>
          <a:bodyPr wrap="square" lIns="38100" tIns="38100" rIns="38100" bIns="38100" rtlCol="0">
            <a:spAutoFit/>
          </a:bodyPr>
          <a:lstStyle/>
          <a:p>
            <a:pPr algn="ctr">
              <a:lnSpc>
                <a:spcPct val="150000"/>
              </a:lnSpc>
            </a:pPr>
            <a:r>
              <a:rPr lang="cs-CZ" sz="1400" b="1" dirty="0">
                <a:solidFill>
                  <a:schemeClr val="bg1"/>
                </a:solidFill>
              </a:rPr>
              <a:t>c) Účel použití dotace na akci/činnost, který bude schválen ve smlouvě o dotaci (jedná se o uznatelné výdaje, které budou hrazeny z dotace): </a:t>
            </a:r>
            <a:r>
              <a:rPr lang="cs-CZ" sz="1400" i="1" dirty="0">
                <a:solidFill>
                  <a:schemeClr val="bg1"/>
                </a:solidFill>
              </a:rPr>
              <a:t>(účel použití dotace bude generován do tiskových sestav pro jednání ROK a ZOK a následně uveden ve veřejnoprávní smlouvě)</a:t>
            </a:r>
            <a:r>
              <a:rPr lang="cs-CZ" sz="1400" dirty="0">
                <a:solidFill>
                  <a:schemeClr val="bg1"/>
                </a:solidFill>
              </a:rPr>
              <a:t> </a:t>
            </a:r>
            <a:endParaRPr lang="cs-CZ" sz="1400" dirty="0">
              <a:solidFill>
                <a:schemeClr val="bg1"/>
              </a:solidFill>
              <a:ea typeface="+mj-ea"/>
            </a:endParaRPr>
          </a:p>
        </p:txBody>
      </p:sp>
    </p:spTree>
    <p:extLst>
      <p:ext uri="{BB962C8B-B14F-4D97-AF65-F5344CB8AC3E}">
        <p14:creationId xmlns:p14="http://schemas.microsoft.com/office/powerpoint/2010/main" val="3525075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B3F362-F531-7B70-0F29-D976C9540F62}"/>
              </a:ext>
            </a:extLst>
          </p:cNvPr>
          <p:cNvSpPr>
            <a:spLocks noGrp="1"/>
          </p:cNvSpPr>
          <p:nvPr>
            <p:ph type="title"/>
          </p:nvPr>
        </p:nvSpPr>
        <p:spPr/>
        <p:txBody>
          <a:bodyPr>
            <a:normAutofit fontScale="90000"/>
          </a:bodyPr>
          <a:lstStyle/>
          <a:p>
            <a:r>
              <a:rPr lang="cs-CZ" b="1" dirty="0"/>
              <a:t>VYŘAZENÍ ŽÁDOSTI</a:t>
            </a:r>
            <a:endParaRPr lang="cs-CZ" dirty="0"/>
          </a:p>
        </p:txBody>
      </p:sp>
      <p:sp>
        <p:nvSpPr>
          <p:cNvPr id="3" name="Zástupný obsah 2">
            <a:extLst>
              <a:ext uri="{FF2B5EF4-FFF2-40B4-BE49-F238E27FC236}">
                <a16:creationId xmlns:a16="http://schemas.microsoft.com/office/drawing/2014/main" id="{EAB8726E-F839-0B9E-7F6B-1E51734FDD86}"/>
              </a:ext>
            </a:extLst>
          </p:cNvPr>
          <p:cNvSpPr>
            <a:spLocks noGrp="1"/>
          </p:cNvSpPr>
          <p:nvPr>
            <p:ph idx="1"/>
          </p:nvPr>
        </p:nvSpPr>
        <p:spPr/>
        <p:txBody>
          <a:bodyPr>
            <a:normAutofit fontScale="92500" lnSpcReduction="20000"/>
          </a:bodyPr>
          <a:lstStyle/>
          <a:p>
            <a:r>
              <a:rPr lang="cs-CZ" dirty="0"/>
              <a:t>které nebudou vyplněny a odeslány ve stanoveném termínu </a:t>
            </a:r>
            <a:r>
              <a:rPr lang="cs-CZ" b="1" dirty="0">
                <a:solidFill>
                  <a:srgbClr val="FF0000"/>
                </a:solidFill>
              </a:rPr>
              <a:t>(do 30.01.2026 do 12:00 hod)</a:t>
            </a:r>
            <a:r>
              <a:rPr lang="cs-CZ" b="1" dirty="0"/>
              <a:t> </a:t>
            </a:r>
            <a:r>
              <a:rPr lang="cs-CZ" dirty="0"/>
              <a:t>elektronicky na předepsaném formuláři </a:t>
            </a:r>
            <a:r>
              <a:rPr lang="cs-CZ" b="1" dirty="0"/>
              <a:t>v systému RAP</a:t>
            </a:r>
            <a:r>
              <a:rPr lang="cs-CZ" dirty="0"/>
              <a:t>,</a:t>
            </a:r>
          </a:p>
          <a:p>
            <a:r>
              <a:rPr lang="cs-CZ" dirty="0"/>
              <a:t>které nebudou </a:t>
            </a:r>
            <a:r>
              <a:rPr lang="cs-CZ" b="1" dirty="0"/>
              <a:t>doručeny včas</a:t>
            </a:r>
            <a:r>
              <a:rPr lang="cs-CZ" dirty="0"/>
              <a:t>,</a:t>
            </a:r>
          </a:p>
          <a:p>
            <a:r>
              <a:rPr lang="cs-CZ" dirty="0"/>
              <a:t>budou podány duplicitně (více žádostí jednoho žadatele do jednoho DT na tentýž projekt),</a:t>
            </a:r>
          </a:p>
          <a:p>
            <a:r>
              <a:rPr lang="cs-CZ" dirty="0"/>
              <a:t>bude podáno více žádostí, než je povolený limit stanovený pravidly (tj. max. 1 žádost),</a:t>
            </a:r>
          </a:p>
          <a:p>
            <a:r>
              <a:rPr lang="cs-CZ" dirty="0"/>
              <a:t>které budou podány neoprávněným žadatelem. </a:t>
            </a:r>
          </a:p>
          <a:p>
            <a:pPr marL="0" indent="0" algn="ctr">
              <a:buNone/>
            </a:pPr>
            <a:r>
              <a:rPr lang="cs-CZ" b="1" dirty="0"/>
              <a:t>O vyřazení žádosti bude žadatel vyrozuměn administrátorem do 15 pracovních dnů od ukončení příjmu žádosti. </a:t>
            </a:r>
            <a:endParaRPr lang="cs-CZ" dirty="0"/>
          </a:p>
        </p:txBody>
      </p:sp>
      <p:sp>
        <p:nvSpPr>
          <p:cNvPr id="4" name="Zástupný symbol pro datum 3">
            <a:extLst>
              <a:ext uri="{FF2B5EF4-FFF2-40B4-BE49-F238E27FC236}">
                <a16:creationId xmlns:a16="http://schemas.microsoft.com/office/drawing/2014/main" id="{DFD1DAD0-35C0-4740-59FC-8637A7FB455A}"/>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D055EEA5-43ED-AD3A-305B-EAA54B959C6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A8030CE-B9C4-4565-9AE8-8D852F3BB218}"/>
              </a:ext>
            </a:extLst>
          </p:cNvPr>
          <p:cNvSpPr>
            <a:spLocks noGrp="1"/>
          </p:cNvSpPr>
          <p:nvPr>
            <p:ph type="sldNum" sz="quarter" idx="12"/>
          </p:nvPr>
        </p:nvSpPr>
        <p:spPr/>
        <p:txBody>
          <a:bodyPr/>
          <a:lstStyle/>
          <a:p>
            <a:fld id="{F756C1FA-8DED-774F-A9BF-965BD70CC5BD}" type="slidenum">
              <a:rPr lang="cs-CZ" smtClean="0"/>
              <a:pPr/>
              <a:t>9</a:t>
            </a:fld>
            <a:endParaRPr lang="cs-CZ"/>
          </a:p>
        </p:txBody>
      </p:sp>
    </p:spTree>
    <p:extLst>
      <p:ext uri="{BB962C8B-B14F-4D97-AF65-F5344CB8AC3E}">
        <p14:creationId xmlns:p14="http://schemas.microsoft.com/office/powerpoint/2010/main" val="735060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77031D9-4A78-BD1F-A193-9D443B831DED}"/>
              </a:ext>
            </a:extLst>
          </p:cNvPr>
          <p:cNvSpPr>
            <a:spLocks noGrp="1"/>
          </p:cNvSpPr>
          <p:nvPr>
            <p:ph type="title"/>
          </p:nvPr>
        </p:nvSpPr>
        <p:spPr/>
        <p:txBody>
          <a:bodyPr>
            <a:normAutofit fontScale="90000"/>
          </a:bodyPr>
          <a:lstStyle/>
          <a:p>
            <a:r>
              <a:rPr lang="cs-CZ" b="1" dirty="0"/>
              <a:t>KRITÉRIA HODNOCENÍ</a:t>
            </a:r>
            <a:endParaRPr lang="cs-CZ" dirty="0"/>
          </a:p>
        </p:txBody>
      </p:sp>
      <p:sp>
        <p:nvSpPr>
          <p:cNvPr id="3" name="Zástupný obsah 2">
            <a:extLst>
              <a:ext uri="{FF2B5EF4-FFF2-40B4-BE49-F238E27FC236}">
                <a16:creationId xmlns:a16="http://schemas.microsoft.com/office/drawing/2014/main" id="{36F3B749-BFE0-2371-2C98-8C71FDB47795}"/>
              </a:ext>
            </a:extLst>
          </p:cNvPr>
          <p:cNvSpPr>
            <a:spLocks noGrp="1"/>
          </p:cNvSpPr>
          <p:nvPr>
            <p:ph idx="1"/>
          </p:nvPr>
        </p:nvSpPr>
        <p:spPr/>
        <p:txBody>
          <a:bodyPr>
            <a:normAutofit fontScale="92500" lnSpcReduction="10000"/>
          </a:bodyPr>
          <a:lstStyle/>
          <a:p>
            <a:pPr marL="0" indent="0" algn="ctr">
              <a:buNone/>
            </a:pPr>
            <a:r>
              <a:rPr lang="cs-CZ" dirty="0"/>
              <a:t>Maximální počet bodů, který lze získat, je 100</a:t>
            </a:r>
          </a:p>
          <a:p>
            <a:pPr algn="just"/>
            <a:endParaRPr lang="cs-CZ" dirty="0"/>
          </a:p>
          <a:p>
            <a:pPr algn="just"/>
            <a:endParaRPr lang="cs-CZ" dirty="0"/>
          </a:p>
          <a:p>
            <a:endParaRPr lang="cs-CZ" dirty="0"/>
          </a:p>
          <a:p>
            <a:endParaRPr lang="cs-CZ" dirty="0"/>
          </a:p>
          <a:p>
            <a:endParaRPr lang="cs-CZ" dirty="0"/>
          </a:p>
          <a:p>
            <a:pPr marL="0" indent="0" algn="ctr">
              <a:buNone/>
            </a:pPr>
            <a:r>
              <a:rPr lang="cs-CZ" dirty="0"/>
              <a:t>Informace o poskytnutí resp. neposkytnutí dotace bude zaslána </a:t>
            </a:r>
            <a:r>
              <a:rPr lang="cs-CZ" b="1" dirty="0"/>
              <a:t>do 15 pracovních dnů </a:t>
            </a:r>
            <a:r>
              <a:rPr lang="cs-CZ" dirty="0"/>
              <a:t>po rozhodnutí řídícího orgánu </a:t>
            </a:r>
          </a:p>
          <a:p>
            <a:pPr marL="0" indent="0" algn="ctr">
              <a:buNone/>
            </a:pPr>
            <a:r>
              <a:rPr lang="cs-CZ" dirty="0">
                <a:solidFill>
                  <a:srgbClr val="FF0000"/>
                </a:solidFill>
              </a:rPr>
              <a:t>Jednání </a:t>
            </a:r>
            <a:r>
              <a:rPr lang="cs-CZ">
                <a:solidFill>
                  <a:srgbClr val="FF0000"/>
                </a:solidFill>
              </a:rPr>
              <a:t>ROK 23.03.2026</a:t>
            </a:r>
            <a:endParaRPr lang="cs-CZ" dirty="0">
              <a:solidFill>
                <a:srgbClr val="FF0000"/>
              </a:solidFill>
            </a:endParaRPr>
          </a:p>
          <a:p>
            <a:pPr marL="0" indent="0">
              <a:buNone/>
            </a:pPr>
            <a:endParaRPr lang="cs-CZ" dirty="0"/>
          </a:p>
        </p:txBody>
      </p:sp>
      <p:sp>
        <p:nvSpPr>
          <p:cNvPr id="4" name="Zástupný symbol pro datum 3">
            <a:extLst>
              <a:ext uri="{FF2B5EF4-FFF2-40B4-BE49-F238E27FC236}">
                <a16:creationId xmlns:a16="http://schemas.microsoft.com/office/drawing/2014/main" id="{DDBD1916-D1A0-6127-F8BA-471102D23603}"/>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15EB786F-6FE2-BFE3-3716-50FC0BEAB5C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A0D2BA4-5047-EAB6-0983-B94CC74E4F00}"/>
              </a:ext>
            </a:extLst>
          </p:cNvPr>
          <p:cNvSpPr>
            <a:spLocks noGrp="1"/>
          </p:cNvSpPr>
          <p:nvPr>
            <p:ph type="sldNum" sz="quarter" idx="12"/>
          </p:nvPr>
        </p:nvSpPr>
        <p:spPr/>
        <p:txBody>
          <a:bodyPr/>
          <a:lstStyle/>
          <a:p>
            <a:fld id="{F756C1FA-8DED-774F-A9BF-965BD70CC5BD}" type="slidenum">
              <a:rPr lang="cs-CZ" smtClean="0"/>
              <a:pPr/>
              <a:t>10</a:t>
            </a:fld>
            <a:endParaRPr lang="cs-CZ"/>
          </a:p>
        </p:txBody>
      </p:sp>
      <p:graphicFrame>
        <p:nvGraphicFramePr>
          <p:cNvPr id="7" name="Tabulka 6">
            <a:extLst>
              <a:ext uri="{FF2B5EF4-FFF2-40B4-BE49-F238E27FC236}">
                <a16:creationId xmlns:a16="http://schemas.microsoft.com/office/drawing/2014/main" id="{C13E0B1F-AFEB-F1B3-4A23-D569589EBF26}"/>
              </a:ext>
            </a:extLst>
          </p:cNvPr>
          <p:cNvGraphicFramePr>
            <a:graphicFrameLocks noGrp="1"/>
          </p:cNvGraphicFramePr>
          <p:nvPr>
            <p:extLst>
              <p:ext uri="{D42A27DB-BD31-4B8C-83A1-F6EECF244321}">
                <p14:modId xmlns:p14="http://schemas.microsoft.com/office/powerpoint/2010/main" val="3933552002"/>
              </p:ext>
            </p:extLst>
          </p:nvPr>
        </p:nvGraphicFramePr>
        <p:xfrm>
          <a:off x="1146876" y="2803125"/>
          <a:ext cx="9918915" cy="2021840"/>
        </p:xfrm>
        <a:graphic>
          <a:graphicData uri="http://schemas.openxmlformats.org/drawingml/2006/table">
            <a:tbl>
              <a:tblPr firstRow="1" bandRow="1">
                <a:tableStyleId>{5C22544A-7EE6-4342-B048-85BDC9FD1C3A}</a:tableStyleId>
              </a:tblPr>
              <a:tblGrid>
                <a:gridCol w="4027227">
                  <a:extLst>
                    <a:ext uri="{9D8B030D-6E8A-4147-A177-3AD203B41FA5}">
                      <a16:colId xmlns:a16="http://schemas.microsoft.com/office/drawing/2014/main" val="2540042525"/>
                    </a:ext>
                  </a:extLst>
                </a:gridCol>
                <a:gridCol w="2585383">
                  <a:extLst>
                    <a:ext uri="{9D8B030D-6E8A-4147-A177-3AD203B41FA5}">
                      <a16:colId xmlns:a16="http://schemas.microsoft.com/office/drawing/2014/main" val="3584341152"/>
                    </a:ext>
                  </a:extLst>
                </a:gridCol>
                <a:gridCol w="3306305">
                  <a:extLst>
                    <a:ext uri="{9D8B030D-6E8A-4147-A177-3AD203B41FA5}">
                      <a16:colId xmlns:a16="http://schemas.microsoft.com/office/drawing/2014/main" val="129550578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bg1"/>
                          </a:solidFill>
                          <a:latin typeface="+mn-lt"/>
                          <a:ea typeface="+mn-ea"/>
                          <a:cs typeface="+mn-cs"/>
                        </a:rPr>
                        <a:t>HODNOTITEL</a:t>
                      </a:r>
                      <a:r>
                        <a:rPr lang="cs-CZ" sz="1800" b="0" i="0" u="none" strike="noStrike" kern="1200" baseline="0" dirty="0">
                          <a:solidFill>
                            <a:schemeClr val="bg1"/>
                          </a:solidFill>
                          <a:latin typeface="+mn-lt"/>
                          <a:ea typeface="+mn-ea"/>
                          <a:cs typeface="+mn-cs"/>
                        </a:rPr>
                        <a:t>	</a:t>
                      </a:r>
                    </a:p>
                  </a:txBody>
                  <a:tcPr>
                    <a:solidFill>
                      <a:srgbClr val="00549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lt1"/>
                          </a:solidFill>
                          <a:latin typeface="+mn-lt"/>
                          <a:ea typeface="+mn-ea"/>
                          <a:cs typeface="+mn-cs"/>
                        </a:rPr>
                        <a:t>POČET KRITÉRIÍ</a:t>
                      </a:r>
                      <a:endParaRPr lang="cs-CZ" sz="1800" b="0" i="0" u="none" strike="noStrike" kern="1200" baseline="0" dirty="0">
                        <a:solidFill>
                          <a:schemeClr val="lt1"/>
                        </a:solidFill>
                        <a:latin typeface="+mn-lt"/>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lt1"/>
                          </a:solidFill>
                          <a:latin typeface="+mn-lt"/>
                          <a:ea typeface="+mn-ea"/>
                          <a:cs typeface="+mn-cs"/>
                        </a:rPr>
                        <a:t>MAXIMÁLNÍ POČET PŘIDĚLENÝCH BODŮ</a:t>
                      </a:r>
                      <a:endParaRPr lang="cs-CZ" sz="1800" b="0" i="0" u="none" strike="noStrike" kern="1200" baseline="0" dirty="0">
                        <a:solidFill>
                          <a:schemeClr val="lt1"/>
                        </a:solidFill>
                        <a:latin typeface="+mn-lt"/>
                        <a:ea typeface="+mn-ea"/>
                        <a:cs typeface="+mn-cs"/>
                      </a:endParaRPr>
                    </a:p>
                  </a:txBody>
                  <a:tcPr/>
                </a:tc>
                <a:extLst>
                  <a:ext uri="{0D108BD9-81ED-4DB2-BD59-A6C34878D82A}">
                    <a16:rowId xmlns:a16="http://schemas.microsoft.com/office/drawing/2014/main" val="66132082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bg1"/>
                          </a:solidFill>
                          <a:latin typeface="+mn-lt"/>
                          <a:ea typeface="+mn-ea"/>
                          <a:cs typeface="+mn-cs"/>
                        </a:rPr>
                        <a:t>Administrátor (A)</a:t>
                      </a:r>
                      <a:endParaRPr lang="cs-CZ" sz="1800" b="0" i="0" u="none" strike="noStrike" kern="1200" baseline="0" dirty="0">
                        <a:solidFill>
                          <a:schemeClr val="bg1"/>
                        </a:solidFill>
                        <a:latin typeface="+mn-lt"/>
                        <a:ea typeface="+mn-ea"/>
                        <a:cs typeface="+mn-cs"/>
                      </a:endParaRPr>
                    </a:p>
                  </a:txBody>
                  <a:tcPr>
                    <a:solidFill>
                      <a:srgbClr val="00549F"/>
                    </a:solidFill>
                  </a:tcPr>
                </a:tc>
                <a:tc>
                  <a:txBody>
                    <a:bodyPr/>
                    <a:lstStyle/>
                    <a:p>
                      <a:pPr algn="ctr"/>
                      <a:r>
                        <a:rPr lang="cs-CZ" dirty="0"/>
                        <a:t>3</a:t>
                      </a:r>
                    </a:p>
                  </a:txBody>
                  <a:tcPr/>
                </a:tc>
                <a:tc>
                  <a:txBody>
                    <a:bodyPr/>
                    <a:lstStyle/>
                    <a:p>
                      <a:pPr algn="ctr"/>
                      <a:r>
                        <a:rPr lang="cs-CZ" dirty="0"/>
                        <a:t>20</a:t>
                      </a:r>
                    </a:p>
                  </a:txBody>
                  <a:tcPr/>
                </a:tc>
                <a:extLst>
                  <a:ext uri="{0D108BD9-81ED-4DB2-BD59-A6C34878D82A}">
                    <a16:rowId xmlns:a16="http://schemas.microsoft.com/office/drawing/2014/main" val="48638568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bg1"/>
                          </a:solidFill>
                          <a:latin typeface="+mn-lt"/>
                          <a:ea typeface="+mn-ea"/>
                          <a:cs typeface="+mn-cs"/>
                        </a:rPr>
                        <a:t>Komise pro rodinu a sociální záležitosti Rady OK (B)</a:t>
                      </a:r>
                      <a:r>
                        <a:rPr lang="cs-CZ" sz="1800" b="0" i="0" u="none" strike="noStrike" kern="1200" baseline="0" dirty="0">
                          <a:solidFill>
                            <a:schemeClr val="bg1"/>
                          </a:solidFill>
                          <a:latin typeface="+mn-lt"/>
                          <a:ea typeface="+mn-ea"/>
                          <a:cs typeface="+mn-cs"/>
                        </a:rPr>
                        <a:t>	</a:t>
                      </a:r>
                    </a:p>
                  </a:txBody>
                  <a:tcPr>
                    <a:solidFill>
                      <a:srgbClr val="00549F"/>
                    </a:solidFill>
                  </a:tcPr>
                </a:tc>
                <a:tc>
                  <a:txBody>
                    <a:bodyPr/>
                    <a:lstStyle/>
                    <a:p>
                      <a:pPr algn="ctr"/>
                      <a:r>
                        <a:rPr lang="cs-CZ" dirty="0"/>
                        <a:t>2</a:t>
                      </a:r>
                    </a:p>
                  </a:txBody>
                  <a:tcPr/>
                </a:tc>
                <a:tc>
                  <a:txBody>
                    <a:bodyPr/>
                    <a:lstStyle/>
                    <a:p>
                      <a:pPr algn="ctr"/>
                      <a:r>
                        <a:rPr lang="cs-CZ" dirty="0"/>
                        <a:t>40</a:t>
                      </a:r>
                    </a:p>
                  </a:txBody>
                  <a:tcPr/>
                </a:tc>
                <a:extLst>
                  <a:ext uri="{0D108BD9-81ED-4DB2-BD59-A6C34878D82A}">
                    <a16:rowId xmlns:a16="http://schemas.microsoft.com/office/drawing/2014/main" val="43894221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1800" b="1" i="0" u="none" strike="noStrike" kern="1200" baseline="0" dirty="0">
                          <a:solidFill>
                            <a:schemeClr val="bg1"/>
                          </a:solidFill>
                          <a:latin typeface="+mn-lt"/>
                          <a:ea typeface="+mn-ea"/>
                          <a:cs typeface="+mn-cs"/>
                        </a:rPr>
                        <a:t>Rada Olomouckého kraje (C)</a:t>
                      </a:r>
                      <a:r>
                        <a:rPr lang="cs-CZ" sz="1800" b="0" i="0" u="none" strike="noStrike" kern="1200" baseline="0" dirty="0">
                          <a:solidFill>
                            <a:schemeClr val="bg1"/>
                          </a:solidFill>
                          <a:latin typeface="+mn-lt"/>
                          <a:ea typeface="+mn-ea"/>
                          <a:cs typeface="+mn-cs"/>
                        </a:rPr>
                        <a:t>	</a:t>
                      </a:r>
                    </a:p>
                  </a:txBody>
                  <a:tcPr>
                    <a:solidFill>
                      <a:srgbClr val="00549F"/>
                    </a:solidFill>
                  </a:tcPr>
                </a:tc>
                <a:tc>
                  <a:txBody>
                    <a:bodyPr/>
                    <a:lstStyle/>
                    <a:p>
                      <a:pPr algn="ctr"/>
                      <a:r>
                        <a:rPr lang="cs-CZ" dirty="0"/>
                        <a:t>1</a:t>
                      </a:r>
                    </a:p>
                  </a:txBody>
                  <a:tcPr/>
                </a:tc>
                <a:tc>
                  <a:txBody>
                    <a:bodyPr/>
                    <a:lstStyle/>
                    <a:p>
                      <a:pPr algn="ctr"/>
                      <a:r>
                        <a:rPr lang="cs-CZ" dirty="0"/>
                        <a:t>40</a:t>
                      </a:r>
                    </a:p>
                  </a:txBody>
                  <a:tcPr/>
                </a:tc>
                <a:extLst>
                  <a:ext uri="{0D108BD9-81ED-4DB2-BD59-A6C34878D82A}">
                    <a16:rowId xmlns:a16="http://schemas.microsoft.com/office/drawing/2014/main" val="2752672686"/>
                  </a:ext>
                </a:extLst>
              </a:tr>
            </a:tbl>
          </a:graphicData>
        </a:graphic>
      </p:graphicFrame>
    </p:spTree>
    <p:extLst>
      <p:ext uri="{BB962C8B-B14F-4D97-AF65-F5344CB8AC3E}">
        <p14:creationId xmlns:p14="http://schemas.microsoft.com/office/powerpoint/2010/main" val="1323778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192A660-E5C0-86D1-4FFB-552C2895EBE2}"/>
              </a:ext>
            </a:extLst>
          </p:cNvPr>
          <p:cNvSpPr>
            <a:spLocks noGrp="1"/>
          </p:cNvSpPr>
          <p:nvPr>
            <p:ph type="title"/>
          </p:nvPr>
        </p:nvSpPr>
        <p:spPr/>
        <p:txBody>
          <a:bodyPr>
            <a:normAutofit fontScale="90000"/>
          </a:bodyPr>
          <a:lstStyle/>
          <a:p>
            <a:r>
              <a:rPr lang="cs-CZ" b="1" dirty="0"/>
              <a:t>SPOLUÚČAST ŽADATELE</a:t>
            </a:r>
            <a:endParaRPr lang="cs-CZ" dirty="0"/>
          </a:p>
        </p:txBody>
      </p:sp>
      <p:sp>
        <p:nvSpPr>
          <p:cNvPr id="3" name="Zástupný obsah 2">
            <a:extLst>
              <a:ext uri="{FF2B5EF4-FFF2-40B4-BE49-F238E27FC236}">
                <a16:creationId xmlns:a16="http://schemas.microsoft.com/office/drawing/2014/main" id="{7B3BA979-27EB-D736-873E-AC1748909EF5}"/>
              </a:ext>
            </a:extLst>
          </p:cNvPr>
          <p:cNvSpPr>
            <a:spLocks noGrp="1"/>
          </p:cNvSpPr>
          <p:nvPr>
            <p:ph idx="1"/>
          </p:nvPr>
        </p:nvSpPr>
        <p:spPr/>
        <p:txBody>
          <a:bodyPr>
            <a:normAutofit lnSpcReduction="10000"/>
          </a:bodyPr>
          <a:lstStyle/>
          <a:p>
            <a:r>
              <a:rPr lang="cs-CZ" dirty="0"/>
              <a:t>Spoluúčast u dotací </a:t>
            </a:r>
            <a:r>
              <a:rPr lang="cs-CZ" b="1" dirty="0"/>
              <a:t>nad 35 000 Kč </a:t>
            </a:r>
            <a:r>
              <a:rPr lang="cs-CZ" dirty="0"/>
              <a:t>(U dotací do 35 000 Kč není spoluúčast požadována) </a:t>
            </a:r>
          </a:p>
          <a:p>
            <a:r>
              <a:rPr lang="cs-CZ" b="1" dirty="0">
                <a:solidFill>
                  <a:srgbClr val="FF0000"/>
                </a:solidFill>
              </a:rPr>
              <a:t>Minimální podíl spoluúčasti </a:t>
            </a:r>
            <a:r>
              <a:rPr lang="cs-CZ" dirty="0"/>
              <a:t>žadatele z vlastních a jiných zdrojů vychází z celkových předpokládaných uznatelných výdajů akce/činnosti uvedených v žádosti žadatele, a činí </a:t>
            </a:r>
            <a:r>
              <a:rPr lang="cs-CZ" b="1" dirty="0">
                <a:solidFill>
                  <a:srgbClr val="FF0000"/>
                </a:solidFill>
              </a:rPr>
              <a:t>50 %</a:t>
            </a:r>
            <a:r>
              <a:rPr lang="cs-CZ" b="1" dirty="0"/>
              <a:t> celkových </a:t>
            </a:r>
            <a:r>
              <a:rPr lang="cs-CZ" b="1" dirty="0" err="1"/>
              <a:t>předpokl</a:t>
            </a:r>
            <a:r>
              <a:rPr lang="cs-CZ" b="1" dirty="0"/>
              <a:t>. uznatelných výdajů akce/činnosti</a:t>
            </a:r>
            <a:r>
              <a:rPr lang="cs-CZ" dirty="0"/>
              <a:t>. </a:t>
            </a:r>
          </a:p>
          <a:p>
            <a:r>
              <a:rPr lang="cs-CZ" b="1" dirty="0"/>
              <a:t>Podmínky uznatelnosti výdajů musí splňovat i výdaje týkající se vlastní spoluúčasti žadatele. </a:t>
            </a:r>
            <a:r>
              <a:rPr lang="cs-CZ" dirty="0">
                <a:solidFill>
                  <a:srgbClr val="FF0000"/>
                </a:solidFill>
              </a:rPr>
              <a:t>Neuznatelné výdaje jsou uvedeny v Pravidlech bod 7.4. (např. investice, opravy, poplatky apod.) </a:t>
            </a:r>
          </a:p>
        </p:txBody>
      </p:sp>
      <p:sp>
        <p:nvSpPr>
          <p:cNvPr id="4" name="Zástupný symbol pro datum 3">
            <a:extLst>
              <a:ext uri="{FF2B5EF4-FFF2-40B4-BE49-F238E27FC236}">
                <a16:creationId xmlns:a16="http://schemas.microsoft.com/office/drawing/2014/main" id="{68A26151-41CC-53D6-0066-777C02EFEDF2}"/>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4CAE0A3C-22D0-AC7D-17BE-24FB6814793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9ECA964-D7B0-ECD2-B89B-57DFBE15A83E}"/>
              </a:ext>
            </a:extLst>
          </p:cNvPr>
          <p:cNvSpPr>
            <a:spLocks noGrp="1"/>
          </p:cNvSpPr>
          <p:nvPr>
            <p:ph type="sldNum" sz="quarter" idx="12"/>
          </p:nvPr>
        </p:nvSpPr>
        <p:spPr/>
        <p:txBody>
          <a:bodyPr/>
          <a:lstStyle/>
          <a:p>
            <a:fld id="{F756C1FA-8DED-774F-A9BF-965BD70CC5BD}" type="slidenum">
              <a:rPr lang="cs-CZ" smtClean="0"/>
              <a:pPr/>
              <a:t>11</a:t>
            </a:fld>
            <a:endParaRPr lang="cs-CZ"/>
          </a:p>
        </p:txBody>
      </p:sp>
    </p:spTree>
    <p:extLst>
      <p:ext uri="{BB962C8B-B14F-4D97-AF65-F5344CB8AC3E}">
        <p14:creationId xmlns:p14="http://schemas.microsoft.com/office/powerpoint/2010/main" val="3163107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0C4B0E-4D8B-B96E-69DB-FCFD822051C3}"/>
              </a:ext>
            </a:extLst>
          </p:cNvPr>
          <p:cNvSpPr>
            <a:spLocks noGrp="1"/>
          </p:cNvSpPr>
          <p:nvPr>
            <p:ph type="title"/>
          </p:nvPr>
        </p:nvSpPr>
        <p:spPr/>
        <p:txBody>
          <a:bodyPr>
            <a:normAutofit fontScale="90000"/>
          </a:bodyPr>
          <a:lstStyle/>
          <a:p>
            <a:r>
              <a:rPr lang="cs-CZ" b="1" dirty="0"/>
              <a:t>VYÚČTOVÁNÍ POSKYTNUTÉ DOTACE</a:t>
            </a:r>
            <a:endParaRPr lang="cs-CZ" dirty="0"/>
          </a:p>
        </p:txBody>
      </p:sp>
      <p:sp>
        <p:nvSpPr>
          <p:cNvPr id="3" name="Zástupný obsah 2">
            <a:extLst>
              <a:ext uri="{FF2B5EF4-FFF2-40B4-BE49-F238E27FC236}">
                <a16:creationId xmlns:a16="http://schemas.microsoft.com/office/drawing/2014/main" id="{22D80F35-3855-A3C7-4F44-0DE01F7E744A}"/>
              </a:ext>
            </a:extLst>
          </p:cNvPr>
          <p:cNvSpPr>
            <a:spLocks noGrp="1"/>
          </p:cNvSpPr>
          <p:nvPr>
            <p:ph idx="1"/>
          </p:nvPr>
        </p:nvSpPr>
        <p:spPr/>
        <p:txBody>
          <a:bodyPr>
            <a:normAutofit fontScale="92500"/>
          </a:bodyPr>
          <a:lstStyle/>
          <a:p>
            <a:r>
              <a:rPr lang="cs-CZ" dirty="0"/>
              <a:t>Podmínky vyúčtování (obsah, termín předložení) stanoveny ve </a:t>
            </a:r>
            <a:r>
              <a:rPr lang="cs-CZ" b="1" dirty="0">
                <a:solidFill>
                  <a:srgbClr val="FF0000"/>
                </a:solidFill>
              </a:rPr>
              <a:t>smlouvě.</a:t>
            </a:r>
          </a:p>
          <a:p>
            <a:endParaRPr lang="cs-CZ" dirty="0"/>
          </a:p>
          <a:p>
            <a:pPr marL="0" indent="0" algn="ctr">
              <a:buNone/>
            </a:pPr>
            <a:r>
              <a:rPr lang="cs-CZ" b="1" dirty="0">
                <a:solidFill>
                  <a:srgbClr val="FF0000"/>
                </a:solidFill>
              </a:rPr>
              <a:t>Předložení vyúčtování nenechávejte na poslední den uvedený ve smlouvě. Předejdete tak </a:t>
            </a:r>
            <a:r>
              <a:rPr lang="cs-CZ" b="1" u="sng" dirty="0">
                <a:solidFill>
                  <a:srgbClr val="FF0000"/>
                </a:solidFill>
              </a:rPr>
              <a:t>porušení rozpočtové kázně</a:t>
            </a:r>
            <a:r>
              <a:rPr lang="cs-CZ" b="1" dirty="0">
                <a:solidFill>
                  <a:srgbClr val="FF0000"/>
                </a:solidFill>
              </a:rPr>
              <a:t>. </a:t>
            </a:r>
          </a:p>
          <a:p>
            <a:pPr marL="0" indent="0" algn="ctr">
              <a:buNone/>
            </a:pPr>
            <a:endParaRPr lang="cs-CZ" dirty="0">
              <a:solidFill>
                <a:srgbClr val="FF0000"/>
              </a:solidFill>
            </a:endParaRPr>
          </a:p>
          <a:p>
            <a:r>
              <a:rPr lang="cs-CZ" dirty="0"/>
              <a:t>Příjemce je oprávněn dotaci použít pouze na výdaje konkrétně uvedené v čl. II odst. 1 smlouvy (</a:t>
            </a:r>
            <a:r>
              <a:rPr lang="cs-CZ" dirty="0">
                <a:solidFill>
                  <a:srgbClr val="FF0000"/>
                </a:solidFill>
              </a:rPr>
              <a:t>ne na výdaje uvedené v žádosti</a:t>
            </a:r>
            <a:r>
              <a:rPr lang="cs-CZ" dirty="0"/>
              <a:t>). </a:t>
            </a:r>
          </a:p>
        </p:txBody>
      </p:sp>
      <p:sp>
        <p:nvSpPr>
          <p:cNvPr id="4" name="Zástupný symbol pro datum 3">
            <a:extLst>
              <a:ext uri="{FF2B5EF4-FFF2-40B4-BE49-F238E27FC236}">
                <a16:creationId xmlns:a16="http://schemas.microsoft.com/office/drawing/2014/main" id="{3CEBD63B-1675-3ADA-7BE0-612750B167CA}"/>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C9AFF144-BEE8-3F1C-4588-65DE555EEA8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95785A6-B88E-71B0-8470-33571F6CE04E}"/>
              </a:ext>
            </a:extLst>
          </p:cNvPr>
          <p:cNvSpPr>
            <a:spLocks noGrp="1"/>
          </p:cNvSpPr>
          <p:nvPr>
            <p:ph type="sldNum" sz="quarter" idx="12"/>
          </p:nvPr>
        </p:nvSpPr>
        <p:spPr/>
        <p:txBody>
          <a:bodyPr/>
          <a:lstStyle/>
          <a:p>
            <a:fld id="{F756C1FA-8DED-774F-A9BF-965BD70CC5BD}" type="slidenum">
              <a:rPr lang="cs-CZ" smtClean="0"/>
              <a:pPr/>
              <a:t>12</a:t>
            </a:fld>
            <a:endParaRPr lang="cs-CZ"/>
          </a:p>
        </p:txBody>
      </p:sp>
    </p:spTree>
    <p:extLst>
      <p:ext uri="{BB962C8B-B14F-4D97-AF65-F5344CB8AC3E}">
        <p14:creationId xmlns:p14="http://schemas.microsoft.com/office/powerpoint/2010/main" val="4131706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7DBA601-34A0-206C-CA5A-98B50D5E10AE}"/>
              </a:ext>
            </a:extLst>
          </p:cNvPr>
          <p:cNvSpPr>
            <a:spLocks noGrp="1"/>
          </p:cNvSpPr>
          <p:nvPr>
            <p:ph type="title"/>
          </p:nvPr>
        </p:nvSpPr>
        <p:spPr/>
        <p:txBody>
          <a:bodyPr>
            <a:normAutofit fontScale="90000"/>
          </a:bodyPr>
          <a:lstStyle/>
          <a:p>
            <a:r>
              <a:rPr lang="cs-CZ" b="1" dirty="0"/>
              <a:t>VYÚČTOVÁNÍ POSKYTNUTÉ DOTACE</a:t>
            </a:r>
            <a:endParaRPr lang="cs-CZ" dirty="0"/>
          </a:p>
        </p:txBody>
      </p:sp>
      <p:sp>
        <p:nvSpPr>
          <p:cNvPr id="3" name="Zástupný obsah 2">
            <a:extLst>
              <a:ext uri="{FF2B5EF4-FFF2-40B4-BE49-F238E27FC236}">
                <a16:creationId xmlns:a16="http://schemas.microsoft.com/office/drawing/2014/main" id="{1597C139-B5E6-5342-8635-FD24544F59CB}"/>
              </a:ext>
            </a:extLst>
          </p:cNvPr>
          <p:cNvSpPr>
            <a:spLocks noGrp="1"/>
          </p:cNvSpPr>
          <p:nvPr>
            <p:ph idx="1"/>
          </p:nvPr>
        </p:nvSpPr>
        <p:spPr/>
        <p:txBody>
          <a:bodyPr>
            <a:normAutofit fontScale="85000" lnSpcReduction="20000"/>
          </a:bodyPr>
          <a:lstStyle/>
          <a:p>
            <a:r>
              <a:rPr lang="cs-CZ" dirty="0"/>
              <a:t>Formulář vyúčtování na internetu v Portálu komunikace pro občany v systému RAP</a:t>
            </a:r>
          </a:p>
          <a:p>
            <a:r>
              <a:rPr lang="cs-CZ" dirty="0"/>
              <a:t>Závěrečná zpráva</a:t>
            </a:r>
          </a:p>
          <a:p>
            <a:r>
              <a:rPr lang="cs-CZ" dirty="0"/>
              <a:t>Popis užití loga, propagace Olomouckého kraje na webových stránkách (akce/činnost)</a:t>
            </a:r>
          </a:p>
          <a:p>
            <a:r>
              <a:rPr lang="cs-CZ" dirty="0"/>
              <a:t>Čestné prohlášení o pravdivosti údajů a informací obsažených v závěrečné zprávě</a:t>
            </a:r>
          </a:p>
          <a:p>
            <a:r>
              <a:rPr lang="pl-PL" dirty="0"/>
              <a:t>Fotodokumentace z průběhu realizace projektu</a:t>
            </a:r>
          </a:p>
          <a:p>
            <a:pPr marL="0" indent="0">
              <a:buNone/>
            </a:pPr>
            <a:r>
              <a:rPr lang="cs-CZ" b="1" u="sng" dirty="0">
                <a:solidFill>
                  <a:srgbClr val="FF0000"/>
                </a:solidFill>
              </a:rPr>
              <a:t>Nepožadujeme:</a:t>
            </a:r>
            <a:endParaRPr lang="cs-CZ" u="sng" dirty="0">
              <a:solidFill>
                <a:srgbClr val="FF0000"/>
              </a:solidFill>
            </a:endParaRPr>
          </a:p>
          <a:p>
            <a:pPr marL="0" indent="0">
              <a:buNone/>
            </a:pPr>
            <a:r>
              <a:rPr lang="cs-CZ" dirty="0"/>
              <a:t>Výroční zprávy, materiály na CD, dokumenty nad rámec ustanovení ve Smlouvě</a:t>
            </a:r>
          </a:p>
        </p:txBody>
      </p:sp>
      <p:sp>
        <p:nvSpPr>
          <p:cNvPr id="4" name="Zástupný symbol pro datum 3">
            <a:extLst>
              <a:ext uri="{FF2B5EF4-FFF2-40B4-BE49-F238E27FC236}">
                <a16:creationId xmlns:a16="http://schemas.microsoft.com/office/drawing/2014/main" id="{B8C7C445-96A3-4F61-F662-AB8167E2C278}"/>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B7A84807-4B9C-BC59-EEBB-8B0104099A9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44FA779-D994-5038-2281-A8D487874F2B}"/>
              </a:ext>
            </a:extLst>
          </p:cNvPr>
          <p:cNvSpPr>
            <a:spLocks noGrp="1"/>
          </p:cNvSpPr>
          <p:nvPr>
            <p:ph type="sldNum" sz="quarter" idx="12"/>
          </p:nvPr>
        </p:nvSpPr>
        <p:spPr/>
        <p:txBody>
          <a:bodyPr/>
          <a:lstStyle/>
          <a:p>
            <a:fld id="{F756C1FA-8DED-774F-A9BF-965BD70CC5BD}" type="slidenum">
              <a:rPr lang="cs-CZ" smtClean="0"/>
              <a:pPr/>
              <a:t>13</a:t>
            </a:fld>
            <a:endParaRPr lang="cs-CZ"/>
          </a:p>
        </p:txBody>
      </p:sp>
    </p:spTree>
    <p:extLst>
      <p:ext uri="{BB962C8B-B14F-4D97-AF65-F5344CB8AC3E}">
        <p14:creationId xmlns:p14="http://schemas.microsoft.com/office/powerpoint/2010/main" val="4273668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F27A67F-7DAD-7C0E-F076-EA3FB205378F}"/>
              </a:ext>
            </a:extLst>
          </p:cNvPr>
          <p:cNvSpPr>
            <a:spLocks noGrp="1"/>
          </p:cNvSpPr>
          <p:nvPr>
            <p:ph type="title"/>
          </p:nvPr>
        </p:nvSpPr>
        <p:spPr/>
        <p:txBody>
          <a:bodyPr>
            <a:normAutofit fontScale="90000"/>
          </a:bodyPr>
          <a:lstStyle/>
          <a:p>
            <a:r>
              <a:rPr lang="cs-CZ" b="1" dirty="0"/>
              <a:t>VYÚČTOVÁNÍ POSKYTNUTÉ DOTACE</a:t>
            </a:r>
            <a:endParaRPr lang="cs-CZ" dirty="0"/>
          </a:p>
        </p:txBody>
      </p:sp>
      <p:sp>
        <p:nvSpPr>
          <p:cNvPr id="3" name="Zástupný obsah 2">
            <a:extLst>
              <a:ext uri="{FF2B5EF4-FFF2-40B4-BE49-F238E27FC236}">
                <a16:creationId xmlns:a16="http://schemas.microsoft.com/office/drawing/2014/main" id="{9B6DDDAD-3F7C-FDAB-4F8F-AD5617A00444}"/>
              </a:ext>
            </a:extLst>
          </p:cNvPr>
          <p:cNvSpPr>
            <a:spLocks noGrp="1"/>
          </p:cNvSpPr>
          <p:nvPr>
            <p:ph idx="1"/>
          </p:nvPr>
        </p:nvSpPr>
        <p:spPr/>
        <p:txBody>
          <a:bodyPr>
            <a:normAutofit fontScale="77500" lnSpcReduction="20000"/>
          </a:bodyPr>
          <a:lstStyle/>
          <a:p>
            <a:pPr marL="0" indent="0">
              <a:buNone/>
            </a:pPr>
            <a:r>
              <a:rPr lang="cs-CZ" b="1" u="sng" dirty="0"/>
              <a:t>Výpočet spoluúčasti</a:t>
            </a:r>
            <a:endParaRPr lang="cs-CZ" u="sng" dirty="0"/>
          </a:p>
          <a:p>
            <a:pPr marL="0" indent="0">
              <a:buNone/>
            </a:pPr>
            <a:r>
              <a:rPr lang="cs-CZ" b="1" dirty="0"/>
              <a:t>Celkové předpokládané uznatelné výdaje - </a:t>
            </a:r>
            <a:r>
              <a:rPr lang="cs-CZ" dirty="0"/>
              <a:t>uvedeny ve smlouvě, vyplývají ze žádosti</a:t>
            </a:r>
          </a:p>
          <a:p>
            <a:pPr marL="0" indent="0">
              <a:buNone/>
            </a:pPr>
            <a:endParaRPr lang="cs-CZ" dirty="0"/>
          </a:p>
          <a:p>
            <a:pPr marL="0" indent="0">
              <a:buNone/>
            </a:pPr>
            <a:r>
              <a:rPr lang="cs-CZ" b="1" dirty="0"/>
              <a:t>Celkové skutečně vynaložené uznatelné výdaje</a:t>
            </a:r>
            <a:endParaRPr lang="cs-CZ" dirty="0"/>
          </a:p>
          <a:p>
            <a:r>
              <a:rPr lang="cs-CZ" dirty="0"/>
              <a:t>pokud byly nižší, než předpokládané, je příjemce povinen vrátit nevyčerpanou část dotace, provést propočet</a:t>
            </a:r>
          </a:p>
          <a:p>
            <a:r>
              <a:rPr lang="cs-CZ" dirty="0"/>
              <a:t>Pokud </a:t>
            </a:r>
            <a:r>
              <a:rPr lang="cs-CZ" b="1" u="sng" dirty="0"/>
              <a:t>celkové skutečně vynaložené uznatelné výdaje </a:t>
            </a:r>
            <a:r>
              <a:rPr lang="cs-CZ" u="sng" dirty="0"/>
              <a:t>projektu budou </a:t>
            </a:r>
            <a:r>
              <a:rPr lang="cs-CZ" b="1" u="sng" dirty="0"/>
              <a:t>nižší, než celkové předpokládané uznatelné výdaje </a:t>
            </a:r>
            <a:r>
              <a:rPr lang="cs-CZ" dirty="0"/>
              <a:t>(uvedené v žádosti), je žadatel povinen v rámci vyúčtování dotace vrátit poskytovateli část poskytnuté dotace v souladu se Smlouvou tak, aby </a:t>
            </a:r>
            <a:r>
              <a:rPr lang="cs-CZ" dirty="0">
                <a:solidFill>
                  <a:srgbClr val="FF0000"/>
                </a:solidFill>
              </a:rPr>
              <a:t>výše dotace odpovídala nejvýše 50 % z celkových </a:t>
            </a:r>
            <a:r>
              <a:rPr lang="cs-CZ" b="1" dirty="0">
                <a:solidFill>
                  <a:srgbClr val="FF0000"/>
                </a:solidFill>
              </a:rPr>
              <a:t>skutečně vynaložených </a:t>
            </a:r>
            <a:r>
              <a:rPr lang="cs-CZ" dirty="0">
                <a:solidFill>
                  <a:srgbClr val="FF0000"/>
                </a:solidFill>
              </a:rPr>
              <a:t>uznatelných výdajů projektu</a:t>
            </a:r>
            <a:r>
              <a:rPr lang="cs-CZ" dirty="0"/>
              <a:t>. </a:t>
            </a:r>
          </a:p>
        </p:txBody>
      </p:sp>
      <p:sp>
        <p:nvSpPr>
          <p:cNvPr id="4" name="Zástupný symbol pro datum 3">
            <a:extLst>
              <a:ext uri="{FF2B5EF4-FFF2-40B4-BE49-F238E27FC236}">
                <a16:creationId xmlns:a16="http://schemas.microsoft.com/office/drawing/2014/main" id="{8E33A295-E406-1C05-8DBF-F6F51D33DEA6}"/>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8378F3E5-11F6-4E7E-6DFE-B9B547AD7E2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6356D92-4E82-D1D3-CCE3-4B077EB788C0}"/>
              </a:ext>
            </a:extLst>
          </p:cNvPr>
          <p:cNvSpPr>
            <a:spLocks noGrp="1"/>
          </p:cNvSpPr>
          <p:nvPr>
            <p:ph type="sldNum" sz="quarter" idx="12"/>
          </p:nvPr>
        </p:nvSpPr>
        <p:spPr/>
        <p:txBody>
          <a:bodyPr/>
          <a:lstStyle/>
          <a:p>
            <a:fld id="{F756C1FA-8DED-774F-A9BF-965BD70CC5BD}" type="slidenum">
              <a:rPr lang="cs-CZ" smtClean="0"/>
              <a:pPr/>
              <a:t>14</a:t>
            </a:fld>
            <a:endParaRPr lang="cs-CZ"/>
          </a:p>
        </p:txBody>
      </p:sp>
    </p:spTree>
    <p:extLst>
      <p:ext uri="{BB962C8B-B14F-4D97-AF65-F5344CB8AC3E}">
        <p14:creationId xmlns:p14="http://schemas.microsoft.com/office/powerpoint/2010/main" val="4219451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650E04-C5CE-8DCD-6F5C-2A8BD7CEAA5E}"/>
              </a:ext>
            </a:extLst>
          </p:cNvPr>
          <p:cNvSpPr>
            <a:spLocks noGrp="1"/>
          </p:cNvSpPr>
          <p:nvPr>
            <p:ph type="title"/>
          </p:nvPr>
        </p:nvSpPr>
        <p:spPr/>
        <p:txBody>
          <a:bodyPr>
            <a:normAutofit fontScale="90000"/>
          </a:bodyPr>
          <a:lstStyle/>
          <a:p>
            <a:r>
              <a:rPr lang="cs-CZ" b="1" dirty="0"/>
              <a:t>VÝPOČET VRATKY DOTACE </a:t>
            </a:r>
            <a:endParaRPr lang="cs-CZ" dirty="0"/>
          </a:p>
        </p:txBody>
      </p:sp>
      <p:sp>
        <p:nvSpPr>
          <p:cNvPr id="4" name="Zástupný symbol pro datum 3">
            <a:extLst>
              <a:ext uri="{FF2B5EF4-FFF2-40B4-BE49-F238E27FC236}">
                <a16:creationId xmlns:a16="http://schemas.microsoft.com/office/drawing/2014/main" id="{DC6EE3FF-2C57-14CA-53AB-B483ED38D49B}"/>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0432809E-FF3B-62D4-8103-D10D73D64BB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54BB799-9C5B-2FBC-E9C7-6FA70FE39D34}"/>
              </a:ext>
            </a:extLst>
          </p:cNvPr>
          <p:cNvSpPr>
            <a:spLocks noGrp="1"/>
          </p:cNvSpPr>
          <p:nvPr>
            <p:ph type="sldNum" sz="quarter" idx="12"/>
          </p:nvPr>
        </p:nvSpPr>
        <p:spPr/>
        <p:txBody>
          <a:bodyPr/>
          <a:lstStyle/>
          <a:p>
            <a:fld id="{F756C1FA-8DED-774F-A9BF-965BD70CC5BD}" type="slidenum">
              <a:rPr lang="cs-CZ" smtClean="0"/>
              <a:pPr/>
              <a:t>15</a:t>
            </a:fld>
            <a:endParaRPr lang="cs-CZ"/>
          </a:p>
        </p:txBody>
      </p:sp>
      <p:graphicFrame>
        <p:nvGraphicFramePr>
          <p:cNvPr id="7" name="Tabulka 6">
            <a:extLst>
              <a:ext uri="{FF2B5EF4-FFF2-40B4-BE49-F238E27FC236}">
                <a16:creationId xmlns:a16="http://schemas.microsoft.com/office/drawing/2014/main" id="{F889CE43-BAD9-46F8-F95D-45D8C4F5F148}"/>
              </a:ext>
            </a:extLst>
          </p:cNvPr>
          <p:cNvGraphicFramePr>
            <a:graphicFrameLocks noGrp="1"/>
          </p:cNvGraphicFramePr>
          <p:nvPr>
            <p:extLst>
              <p:ext uri="{D42A27DB-BD31-4B8C-83A1-F6EECF244321}">
                <p14:modId xmlns:p14="http://schemas.microsoft.com/office/powerpoint/2010/main" val="1248994086"/>
              </p:ext>
            </p:extLst>
          </p:nvPr>
        </p:nvGraphicFramePr>
        <p:xfrm>
          <a:off x="353962" y="2094995"/>
          <a:ext cx="7506928" cy="4131910"/>
        </p:xfrm>
        <a:graphic>
          <a:graphicData uri="http://schemas.openxmlformats.org/drawingml/2006/table">
            <a:tbl>
              <a:tblPr firstRow="1" bandRow="1">
                <a:tableStyleId>{5C22544A-7EE6-4342-B048-85BDC9FD1C3A}</a:tableStyleId>
              </a:tblPr>
              <a:tblGrid>
                <a:gridCol w="2505688">
                  <a:extLst>
                    <a:ext uri="{9D8B030D-6E8A-4147-A177-3AD203B41FA5}">
                      <a16:colId xmlns:a16="http://schemas.microsoft.com/office/drawing/2014/main" val="2098218652"/>
                    </a:ext>
                  </a:extLst>
                </a:gridCol>
                <a:gridCol w="1638608">
                  <a:extLst>
                    <a:ext uri="{9D8B030D-6E8A-4147-A177-3AD203B41FA5}">
                      <a16:colId xmlns:a16="http://schemas.microsoft.com/office/drawing/2014/main" val="4216872520"/>
                    </a:ext>
                  </a:extLst>
                </a:gridCol>
                <a:gridCol w="1799303">
                  <a:extLst>
                    <a:ext uri="{9D8B030D-6E8A-4147-A177-3AD203B41FA5}">
                      <a16:colId xmlns:a16="http://schemas.microsoft.com/office/drawing/2014/main" val="3749741056"/>
                    </a:ext>
                  </a:extLst>
                </a:gridCol>
                <a:gridCol w="1563329">
                  <a:extLst>
                    <a:ext uri="{9D8B030D-6E8A-4147-A177-3AD203B41FA5}">
                      <a16:colId xmlns:a16="http://schemas.microsoft.com/office/drawing/2014/main" val="2013034065"/>
                    </a:ext>
                  </a:extLst>
                </a:gridCol>
              </a:tblGrid>
              <a:tr h="6088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lt1"/>
                          </a:solidFill>
                          <a:latin typeface="+mn-lt"/>
                          <a:ea typeface="+mn-ea"/>
                          <a:cs typeface="+mn-cs"/>
                        </a:rPr>
                        <a:t>Celkové předpokládané uznatelné výdaje</a:t>
                      </a:r>
                      <a:endParaRPr lang="cs-CZ" sz="1600" b="0" i="0" u="none" strike="noStrike" kern="1200" baseline="0" dirty="0">
                        <a:solidFill>
                          <a:schemeClr val="lt1"/>
                        </a:solidFill>
                        <a:latin typeface="+mn-lt"/>
                        <a:ea typeface="+mn-ea"/>
                        <a:cs typeface="+mn-cs"/>
                      </a:endParaRPr>
                    </a:p>
                  </a:txBody>
                  <a:tcPr/>
                </a:tc>
                <a:tc gridSpan="3">
                  <a:txBody>
                    <a:bodyPr/>
                    <a:lstStyle/>
                    <a:p>
                      <a:pPr algn="ctr"/>
                      <a:r>
                        <a:rPr lang="cs-CZ" sz="2000" dirty="0"/>
                        <a:t>500 000</a:t>
                      </a:r>
                    </a:p>
                  </a:txBody>
                  <a:tcPr/>
                </a:tc>
                <a:tc hMerge="1">
                  <a:txBody>
                    <a:bodyPr/>
                    <a:lstStyle/>
                    <a:p>
                      <a:endParaRPr lang="cs-CZ" dirty="0"/>
                    </a:p>
                  </a:txBody>
                  <a:tcPr/>
                </a:tc>
                <a:tc hMerge="1">
                  <a:txBody>
                    <a:bodyPr/>
                    <a:lstStyle/>
                    <a:p>
                      <a:endParaRPr lang="cs-CZ" dirty="0"/>
                    </a:p>
                  </a:txBody>
                  <a:tcPr/>
                </a:tc>
                <a:extLst>
                  <a:ext uri="{0D108BD9-81ED-4DB2-BD59-A6C34878D82A}">
                    <a16:rowId xmlns:a16="http://schemas.microsoft.com/office/drawing/2014/main" val="32838019"/>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dk1"/>
                          </a:solidFill>
                          <a:latin typeface="+mn-lt"/>
                          <a:ea typeface="+mn-ea"/>
                          <a:cs typeface="+mn-cs"/>
                        </a:rPr>
                        <a:t>Požadovaná výše dotace (50 %)</a:t>
                      </a:r>
                      <a:endParaRPr lang="cs-CZ" sz="1600" b="0" i="0" u="none" strike="noStrike" kern="1200" baseline="0" dirty="0">
                        <a:solidFill>
                          <a:schemeClr val="dk1"/>
                        </a:solidFill>
                        <a:latin typeface="+mn-lt"/>
                        <a:ea typeface="+mn-ea"/>
                        <a:cs typeface="+mn-cs"/>
                      </a:endParaRPr>
                    </a:p>
                  </a:txBody>
                  <a:tcPr/>
                </a:tc>
                <a:tc gridSpan="3">
                  <a:txBody>
                    <a:bodyPr/>
                    <a:lstStyle/>
                    <a:p>
                      <a:pPr algn="ctr"/>
                      <a:r>
                        <a:rPr lang="cs-CZ" sz="2000" dirty="0"/>
                        <a:t>150 000</a:t>
                      </a:r>
                    </a:p>
                  </a:txBody>
                  <a:tcPr/>
                </a:tc>
                <a:tc hMerge="1">
                  <a:txBody>
                    <a:bodyPr/>
                    <a:lstStyle/>
                    <a:p>
                      <a:endParaRPr lang="cs-CZ" dirty="0"/>
                    </a:p>
                  </a:txBody>
                  <a:tcPr/>
                </a:tc>
                <a:tc hMerge="1">
                  <a:txBody>
                    <a:bodyPr/>
                    <a:lstStyle/>
                    <a:p>
                      <a:endParaRPr lang="cs-CZ" dirty="0"/>
                    </a:p>
                  </a:txBody>
                  <a:tcPr/>
                </a:tc>
                <a:extLst>
                  <a:ext uri="{0D108BD9-81ED-4DB2-BD59-A6C34878D82A}">
                    <a16:rowId xmlns:a16="http://schemas.microsoft.com/office/drawing/2014/main" val="2923054674"/>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dk1"/>
                          </a:solidFill>
                          <a:latin typeface="+mn-lt"/>
                          <a:ea typeface="+mn-ea"/>
                          <a:cs typeface="+mn-cs"/>
                        </a:rPr>
                        <a:t>Poskytnutá dotace</a:t>
                      </a:r>
                      <a:endParaRPr lang="cs-CZ" sz="1600" b="0" i="0" u="none" strike="noStrike" kern="1200" baseline="0" dirty="0">
                        <a:solidFill>
                          <a:schemeClr val="dk1"/>
                        </a:solidFill>
                        <a:latin typeface="+mn-lt"/>
                        <a:ea typeface="+mn-ea"/>
                        <a:cs typeface="+mn-cs"/>
                      </a:endParaRPr>
                    </a:p>
                  </a:txBody>
                  <a:tcPr/>
                </a:tc>
                <a:tc gridSpan="3">
                  <a:txBody>
                    <a:bodyPr/>
                    <a:lstStyle/>
                    <a:p>
                      <a:pPr algn="ctr"/>
                      <a:r>
                        <a:rPr lang="cs-CZ" sz="2000" dirty="0"/>
                        <a:t>100 000</a:t>
                      </a:r>
                    </a:p>
                  </a:txBody>
                  <a:tcPr/>
                </a:tc>
                <a:tc hMerge="1">
                  <a:txBody>
                    <a:bodyPr/>
                    <a:lstStyle/>
                    <a:p>
                      <a:endParaRPr lang="cs-CZ" dirty="0"/>
                    </a:p>
                  </a:txBody>
                  <a:tcPr/>
                </a:tc>
                <a:tc hMerge="1">
                  <a:txBody>
                    <a:bodyPr/>
                    <a:lstStyle/>
                    <a:p>
                      <a:endParaRPr lang="cs-CZ" dirty="0"/>
                    </a:p>
                  </a:txBody>
                  <a:tcPr/>
                </a:tc>
                <a:extLst>
                  <a:ext uri="{0D108BD9-81ED-4DB2-BD59-A6C34878D82A}">
                    <a16:rowId xmlns:a16="http://schemas.microsoft.com/office/drawing/2014/main" val="2565358088"/>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dk1"/>
                          </a:solidFill>
                          <a:latin typeface="+mn-lt"/>
                          <a:ea typeface="+mn-ea"/>
                          <a:cs typeface="+mn-cs"/>
                        </a:rPr>
                        <a:t>Výpočet vratky</a:t>
                      </a:r>
                      <a:endParaRPr lang="cs-CZ" sz="1600" b="0" i="0" u="none" strike="noStrike" kern="1200" baseline="0" dirty="0">
                        <a:solidFill>
                          <a:schemeClr val="dk1"/>
                        </a:solidFill>
                        <a:latin typeface="+mn-lt"/>
                        <a:ea typeface="+mn-ea"/>
                        <a:cs typeface="+mn-cs"/>
                      </a:endParaRPr>
                    </a:p>
                  </a:txBody>
                  <a:tcPr/>
                </a:tc>
                <a:tc>
                  <a:txBody>
                    <a:bodyPr/>
                    <a:lstStyle/>
                    <a:p>
                      <a:pPr algn="ctr"/>
                      <a:r>
                        <a:rPr lang="cs-CZ" sz="1800" dirty="0"/>
                        <a:t>a)</a:t>
                      </a:r>
                    </a:p>
                  </a:txBody>
                  <a:tcPr/>
                </a:tc>
                <a:tc>
                  <a:txBody>
                    <a:bodyPr/>
                    <a:lstStyle/>
                    <a:p>
                      <a:pPr algn="ctr"/>
                      <a:r>
                        <a:rPr lang="cs-CZ" sz="1800" dirty="0"/>
                        <a:t>b)</a:t>
                      </a:r>
                    </a:p>
                  </a:txBody>
                  <a:tcPr/>
                </a:tc>
                <a:tc>
                  <a:txBody>
                    <a:bodyPr/>
                    <a:lstStyle/>
                    <a:p>
                      <a:pPr algn="ctr"/>
                      <a:r>
                        <a:rPr lang="cs-CZ" sz="1800" dirty="0"/>
                        <a:t>c)</a:t>
                      </a:r>
                    </a:p>
                  </a:txBody>
                  <a:tcPr/>
                </a:tc>
                <a:extLst>
                  <a:ext uri="{0D108BD9-81ED-4DB2-BD59-A6C34878D82A}">
                    <a16:rowId xmlns:a16="http://schemas.microsoft.com/office/drawing/2014/main" val="886434097"/>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dk1"/>
                          </a:solidFill>
                          <a:latin typeface="+mn-lt"/>
                          <a:ea typeface="+mn-ea"/>
                          <a:cs typeface="+mn-cs"/>
                        </a:rPr>
                        <a:t>Celkové skutečně vynaložené uznatelné výdaje</a:t>
                      </a:r>
                      <a:endParaRPr lang="cs-CZ" sz="1600" b="0" i="0" u="none" strike="noStrike" kern="1200" baseline="0" dirty="0">
                        <a:solidFill>
                          <a:schemeClr val="dk1"/>
                        </a:solidFill>
                        <a:latin typeface="+mn-lt"/>
                        <a:ea typeface="+mn-ea"/>
                        <a:cs typeface="+mn-cs"/>
                      </a:endParaRPr>
                    </a:p>
                  </a:txBody>
                  <a:tcPr/>
                </a:tc>
                <a:tc>
                  <a:txBody>
                    <a:bodyPr/>
                    <a:lstStyle/>
                    <a:p>
                      <a:pPr algn="ctr"/>
                      <a:r>
                        <a:rPr lang="cs-CZ" sz="2000" dirty="0"/>
                        <a:t>400 000</a:t>
                      </a:r>
                    </a:p>
                  </a:txBody>
                  <a:tcPr/>
                </a:tc>
                <a:tc>
                  <a:txBody>
                    <a:bodyPr/>
                    <a:lstStyle/>
                    <a:p>
                      <a:pPr algn="ctr"/>
                      <a:r>
                        <a:rPr lang="cs-CZ" sz="2000" dirty="0"/>
                        <a:t>250 000</a:t>
                      </a:r>
                    </a:p>
                  </a:txBody>
                  <a:tcPr/>
                </a:tc>
                <a:tc>
                  <a:txBody>
                    <a:bodyPr/>
                    <a:lstStyle/>
                    <a:p>
                      <a:pPr algn="ctr"/>
                      <a:r>
                        <a:rPr lang="cs-CZ" sz="2000" dirty="0"/>
                        <a:t>180 000</a:t>
                      </a:r>
                    </a:p>
                  </a:txBody>
                  <a:tcPr/>
                </a:tc>
                <a:extLst>
                  <a:ext uri="{0D108BD9-81ED-4DB2-BD59-A6C34878D82A}">
                    <a16:rowId xmlns:a16="http://schemas.microsoft.com/office/drawing/2014/main" val="301236720"/>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chemeClr val="dk1"/>
                          </a:solidFill>
                          <a:latin typeface="+mn-lt"/>
                          <a:ea typeface="+mn-ea"/>
                          <a:cs typeface="+mn-cs"/>
                        </a:rPr>
                        <a:t>Propočet max. výše dotace (50 % ze skutečných výdajů)</a:t>
                      </a:r>
                      <a:endParaRPr lang="cs-CZ" sz="1600" b="0" i="0" u="none" strike="noStrike" kern="1200" baseline="0" dirty="0">
                        <a:solidFill>
                          <a:schemeClr val="dk1"/>
                        </a:solidFill>
                        <a:latin typeface="+mn-lt"/>
                        <a:ea typeface="+mn-ea"/>
                        <a:cs typeface="+mn-cs"/>
                      </a:endParaRPr>
                    </a:p>
                  </a:txBody>
                  <a:tcPr/>
                </a:tc>
                <a:tc>
                  <a:txBody>
                    <a:bodyPr/>
                    <a:lstStyle/>
                    <a:p>
                      <a:pPr algn="ctr"/>
                      <a:r>
                        <a:rPr lang="cs-CZ" sz="2000" dirty="0"/>
                        <a:t>200 000</a:t>
                      </a:r>
                    </a:p>
                  </a:txBody>
                  <a:tcPr/>
                </a:tc>
                <a:tc>
                  <a:txBody>
                    <a:bodyPr/>
                    <a:lstStyle/>
                    <a:p>
                      <a:pPr algn="ctr"/>
                      <a:r>
                        <a:rPr lang="cs-CZ" sz="2000" dirty="0"/>
                        <a:t>125 000</a:t>
                      </a:r>
                    </a:p>
                  </a:txBody>
                  <a:tcPr/>
                </a:tc>
                <a:tc>
                  <a:txBody>
                    <a:bodyPr/>
                    <a:lstStyle/>
                    <a:p>
                      <a:pPr algn="ctr"/>
                      <a:r>
                        <a:rPr lang="cs-CZ" sz="2000" dirty="0"/>
                        <a:t>90 000</a:t>
                      </a:r>
                    </a:p>
                  </a:txBody>
                  <a:tcPr/>
                </a:tc>
                <a:extLst>
                  <a:ext uri="{0D108BD9-81ED-4DB2-BD59-A6C34878D82A}">
                    <a16:rowId xmlns:a16="http://schemas.microsoft.com/office/drawing/2014/main" val="841748276"/>
                  </a:ext>
                </a:extLst>
              </a:tr>
              <a:tr h="432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i="0" u="none" strike="noStrike" kern="1200" baseline="0" dirty="0">
                          <a:solidFill>
                            <a:srgbClr val="FF0000"/>
                          </a:solidFill>
                          <a:latin typeface="+mn-lt"/>
                          <a:ea typeface="+mn-ea"/>
                          <a:cs typeface="+mn-cs"/>
                        </a:rPr>
                        <a:t>vratka</a:t>
                      </a:r>
                    </a:p>
                  </a:txBody>
                  <a:tcPr/>
                </a:tc>
                <a:tc>
                  <a:txBody>
                    <a:bodyPr/>
                    <a:lstStyle/>
                    <a:p>
                      <a:pPr algn="ctr"/>
                      <a:r>
                        <a:rPr lang="cs-CZ" sz="2000" b="1" dirty="0">
                          <a:solidFill>
                            <a:srgbClr val="FF0000"/>
                          </a:solidFill>
                        </a:rPr>
                        <a:t>0</a:t>
                      </a:r>
                    </a:p>
                  </a:txBody>
                  <a:tcPr/>
                </a:tc>
                <a:tc>
                  <a:txBody>
                    <a:bodyPr/>
                    <a:lstStyle/>
                    <a:p>
                      <a:pPr algn="ctr"/>
                      <a:r>
                        <a:rPr lang="cs-CZ" sz="2000" b="1" dirty="0">
                          <a:solidFill>
                            <a:srgbClr val="FF0000"/>
                          </a:solidFill>
                        </a:rPr>
                        <a:t>0</a:t>
                      </a:r>
                    </a:p>
                  </a:txBody>
                  <a:tcPr/>
                </a:tc>
                <a:tc>
                  <a:txBody>
                    <a:bodyPr/>
                    <a:lstStyle/>
                    <a:p>
                      <a:pPr algn="ctr"/>
                      <a:r>
                        <a:rPr lang="cs-CZ" sz="2000" b="1" dirty="0">
                          <a:solidFill>
                            <a:srgbClr val="FF0000"/>
                          </a:solidFill>
                        </a:rPr>
                        <a:t>10 000</a:t>
                      </a:r>
                    </a:p>
                  </a:txBody>
                  <a:tcPr/>
                </a:tc>
                <a:extLst>
                  <a:ext uri="{0D108BD9-81ED-4DB2-BD59-A6C34878D82A}">
                    <a16:rowId xmlns:a16="http://schemas.microsoft.com/office/drawing/2014/main" val="2799173615"/>
                  </a:ext>
                </a:extLst>
              </a:tr>
            </a:tbl>
          </a:graphicData>
        </a:graphic>
      </p:graphicFrame>
      <p:sp>
        <p:nvSpPr>
          <p:cNvPr id="9" name="Zástupný obsah 2">
            <a:extLst>
              <a:ext uri="{FF2B5EF4-FFF2-40B4-BE49-F238E27FC236}">
                <a16:creationId xmlns:a16="http://schemas.microsoft.com/office/drawing/2014/main" id="{12F30B5D-E728-FEBA-0AC8-8CFBA2E234B0}"/>
              </a:ext>
            </a:extLst>
          </p:cNvPr>
          <p:cNvSpPr>
            <a:spLocks noGrp="1"/>
          </p:cNvSpPr>
          <p:nvPr>
            <p:ph idx="1"/>
          </p:nvPr>
        </p:nvSpPr>
        <p:spPr>
          <a:xfrm>
            <a:off x="7867036" y="3429000"/>
            <a:ext cx="4230328" cy="1074586"/>
          </a:xfrm>
        </p:spPr>
        <p:txBody>
          <a:bodyPr>
            <a:normAutofit/>
          </a:bodyPr>
          <a:lstStyle/>
          <a:p>
            <a:pPr marL="0" indent="0" algn="ctr">
              <a:buNone/>
            </a:pPr>
            <a:r>
              <a:rPr lang="cs-CZ" sz="1800" b="1" dirty="0">
                <a:solidFill>
                  <a:srgbClr val="FF0000"/>
                </a:solidFill>
              </a:rPr>
              <a:t>vratku zaslat na BÚ poskytovatele dle </a:t>
            </a:r>
            <a:r>
              <a:rPr lang="cs-CZ" sz="1800" b="1" u="sng" dirty="0">
                <a:solidFill>
                  <a:srgbClr val="FF0000"/>
                </a:solidFill>
              </a:rPr>
              <a:t>smlouvy</a:t>
            </a:r>
            <a:r>
              <a:rPr lang="cs-CZ" sz="1800" b="1" dirty="0">
                <a:solidFill>
                  <a:srgbClr val="FF0000"/>
                </a:solidFill>
              </a:rPr>
              <a:t> do 15 dnů od předložení vyúčtování </a:t>
            </a:r>
            <a:endParaRPr lang="cs-CZ" sz="1800" dirty="0">
              <a:solidFill>
                <a:srgbClr val="FF0000"/>
              </a:solidFill>
            </a:endParaRPr>
          </a:p>
        </p:txBody>
      </p:sp>
    </p:spTree>
    <p:extLst>
      <p:ext uri="{BB962C8B-B14F-4D97-AF65-F5344CB8AC3E}">
        <p14:creationId xmlns:p14="http://schemas.microsoft.com/office/powerpoint/2010/main" val="271691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C6C1DA9-35AD-53ED-ECE6-C253FFA7602A}"/>
              </a:ext>
            </a:extLst>
          </p:cNvPr>
          <p:cNvSpPr>
            <a:spLocks noGrp="1"/>
          </p:cNvSpPr>
          <p:nvPr>
            <p:ph type="title"/>
          </p:nvPr>
        </p:nvSpPr>
        <p:spPr/>
        <p:txBody>
          <a:bodyPr>
            <a:normAutofit fontScale="90000"/>
          </a:bodyPr>
          <a:lstStyle/>
          <a:p>
            <a:r>
              <a:rPr lang="cs-CZ" b="1" dirty="0"/>
              <a:t>VYÚČTOVÁNÍ POSKYTNUTÉ DOTACE V ROCE 2025</a:t>
            </a:r>
            <a:endParaRPr lang="cs-CZ" dirty="0"/>
          </a:p>
        </p:txBody>
      </p:sp>
      <p:sp>
        <p:nvSpPr>
          <p:cNvPr id="3" name="Zástupný obsah 2">
            <a:extLst>
              <a:ext uri="{FF2B5EF4-FFF2-40B4-BE49-F238E27FC236}">
                <a16:creationId xmlns:a16="http://schemas.microsoft.com/office/drawing/2014/main" id="{77363A3D-6ABA-F89E-19B0-557A6CF533A9}"/>
              </a:ext>
            </a:extLst>
          </p:cNvPr>
          <p:cNvSpPr>
            <a:spLocks noGrp="1"/>
          </p:cNvSpPr>
          <p:nvPr>
            <p:ph idx="1"/>
          </p:nvPr>
        </p:nvSpPr>
        <p:spPr/>
        <p:txBody>
          <a:bodyPr>
            <a:normAutofit lnSpcReduction="10000"/>
          </a:bodyPr>
          <a:lstStyle/>
          <a:p>
            <a:pPr marL="0" indent="0">
              <a:buNone/>
            </a:pPr>
            <a:r>
              <a:rPr lang="cs-CZ" dirty="0"/>
              <a:t>Připomínáme, že doložení finančního vyúčtování za dotace poskytnuté v roce 2025 je stanoven ve smlouvě, nejpozději doložit do 28.02.2026.</a:t>
            </a:r>
          </a:p>
          <a:p>
            <a:pPr marL="0" indent="0">
              <a:buNone/>
            </a:pPr>
            <a:r>
              <a:rPr lang="cs-CZ" b="1" dirty="0">
                <a:solidFill>
                  <a:srgbClr val="FF0000"/>
                </a:solidFill>
              </a:rPr>
              <a:t>Předložení vyúčtování nenechávejte na poslední den uvedený ve smlouvě. Předejdete tak </a:t>
            </a:r>
            <a:r>
              <a:rPr lang="cs-CZ" b="1" u="sng" dirty="0">
                <a:solidFill>
                  <a:srgbClr val="FF0000"/>
                </a:solidFill>
              </a:rPr>
              <a:t>porušení rozpočtové kázně</a:t>
            </a:r>
            <a:r>
              <a:rPr lang="cs-CZ" b="1" dirty="0">
                <a:solidFill>
                  <a:srgbClr val="FF0000"/>
                </a:solidFill>
              </a:rPr>
              <a:t>. </a:t>
            </a:r>
            <a:endParaRPr lang="cs-CZ" dirty="0">
              <a:solidFill>
                <a:srgbClr val="FF0000"/>
              </a:solidFill>
            </a:endParaRPr>
          </a:p>
          <a:p>
            <a:pPr marL="0" indent="0">
              <a:buNone/>
            </a:pPr>
            <a:endParaRPr lang="cs-CZ" dirty="0"/>
          </a:p>
          <a:p>
            <a:pPr marL="0" indent="0">
              <a:buNone/>
            </a:pPr>
            <a:r>
              <a:rPr lang="cs-CZ" dirty="0">
                <a:solidFill>
                  <a:srgbClr val="FF0000"/>
                </a:solidFill>
              </a:rPr>
              <a:t>Dotazy k finančnímu vyúčtování zodpoví Ing. Michaela Miklendová, m.miklendova@olkraj.cz, 585 508 239</a:t>
            </a:r>
          </a:p>
          <a:p>
            <a:pPr marL="0" indent="0">
              <a:buNone/>
            </a:pPr>
            <a:endParaRPr lang="cs-CZ" dirty="0"/>
          </a:p>
        </p:txBody>
      </p:sp>
      <p:sp>
        <p:nvSpPr>
          <p:cNvPr id="4" name="Zástupný symbol pro datum 3">
            <a:extLst>
              <a:ext uri="{FF2B5EF4-FFF2-40B4-BE49-F238E27FC236}">
                <a16:creationId xmlns:a16="http://schemas.microsoft.com/office/drawing/2014/main" id="{399DC066-DCA4-957F-BBE9-76C3DAE405B2}"/>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2B5EE445-66D4-AAEA-A500-E403129F6B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0250608-E44C-6C19-4D75-BF9BC07B23E3}"/>
              </a:ext>
            </a:extLst>
          </p:cNvPr>
          <p:cNvSpPr>
            <a:spLocks noGrp="1"/>
          </p:cNvSpPr>
          <p:nvPr>
            <p:ph type="sldNum" sz="quarter" idx="12"/>
          </p:nvPr>
        </p:nvSpPr>
        <p:spPr/>
        <p:txBody>
          <a:bodyPr/>
          <a:lstStyle/>
          <a:p>
            <a:fld id="{F756C1FA-8DED-774F-A9BF-965BD70CC5BD}" type="slidenum">
              <a:rPr lang="cs-CZ" smtClean="0"/>
              <a:pPr/>
              <a:t>16</a:t>
            </a:fld>
            <a:endParaRPr lang="cs-CZ"/>
          </a:p>
        </p:txBody>
      </p:sp>
    </p:spTree>
    <p:extLst>
      <p:ext uri="{BB962C8B-B14F-4D97-AF65-F5344CB8AC3E}">
        <p14:creationId xmlns:p14="http://schemas.microsoft.com/office/powerpoint/2010/main" val="410267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1F8FD"/>
        </a:soli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35CAC3B-24B5-DED4-B5E7-DE4C37F094E2}"/>
              </a:ext>
            </a:extLst>
          </p:cNvPr>
          <p:cNvSpPr>
            <a:spLocks noGrp="1"/>
          </p:cNvSpPr>
          <p:nvPr>
            <p:ph type="title"/>
          </p:nvPr>
        </p:nvSpPr>
        <p:spPr/>
        <p:txBody>
          <a:bodyPr>
            <a:normAutofit fontScale="90000"/>
          </a:bodyPr>
          <a:lstStyle/>
          <a:p>
            <a:r>
              <a:rPr lang="cs-CZ" b="1" dirty="0"/>
              <a:t>KONEC PREZENTACE</a:t>
            </a:r>
            <a:endParaRPr lang="cs-CZ" dirty="0"/>
          </a:p>
        </p:txBody>
      </p:sp>
      <p:sp>
        <p:nvSpPr>
          <p:cNvPr id="3" name="Zástupný obsah 2">
            <a:extLst>
              <a:ext uri="{FF2B5EF4-FFF2-40B4-BE49-F238E27FC236}">
                <a16:creationId xmlns:a16="http://schemas.microsoft.com/office/drawing/2014/main" id="{AA426C77-4664-2AD7-1DCF-5227EBF9531B}"/>
              </a:ext>
            </a:extLst>
          </p:cNvPr>
          <p:cNvSpPr>
            <a:spLocks noGrp="1"/>
          </p:cNvSpPr>
          <p:nvPr>
            <p:ph idx="1"/>
          </p:nvPr>
        </p:nvSpPr>
        <p:spPr/>
        <p:txBody>
          <a:bodyPr/>
          <a:lstStyle/>
          <a:p>
            <a:endParaRPr lang="cs-CZ" dirty="0"/>
          </a:p>
          <a:p>
            <a:r>
              <a:rPr lang="cs-CZ" dirty="0"/>
              <a:t>Mgr. Lucie Brlková </a:t>
            </a:r>
          </a:p>
          <a:p>
            <a:r>
              <a:rPr lang="cs-CZ" dirty="0"/>
              <a:t>l.brlkova@olkraj.cz, 585 508 572</a:t>
            </a:r>
          </a:p>
          <a:p>
            <a:pPr marL="0" indent="0">
              <a:buNone/>
            </a:pPr>
            <a:endParaRPr lang="cs-CZ" dirty="0"/>
          </a:p>
        </p:txBody>
      </p:sp>
      <p:sp>
        <p:nvSpPr>
          <p:cNvPr id="4" name="Zástupný symbol pro datum 3">
            <a:extLst>
              <a:ext uri="{FF2B5EF4-FFF2-40B4-BE49-F238E27FC236}">
                <a16:creationId xmlns:a16="http://schemas.microsoft.com/office/drawing/2014/main" id="{7FF5AF89-7E5A-7B3D-4A34-7775615799DF}"/>
              </a:ext>
            </a:extLst>
          </p:cNvPr>
          <p:cNvSpPr>
            <a:spLocks noGrp="1"/>
          </p:cNvSpPr>
          <p:nvPr>
            <p:ph type="dt" sz="half" idx="10"/>
          </p:nvPr>
        </p:nvSpPr>
        <p:spPr/>
        <p:txBody>
          <a:bodyPr/>
          <a:lstStyle/>
          <a:p>
            <a:r>
              <a:rPr lang="cs-CZ" dirty="0"/>
              <a:t>8. 12. 2025</a:t>
            </a:r>
          </a:p>
        </p:txBody>
      </p:sp>
      <p:sp>
        <p:nvSpPr>
          <p:cNvPr id="5" name="Zástupný symbol pro zápatí 4">
            <a:extLst>
              <a:ext uri="{FF2B5EF4-FFF2-40B4-BE49-F238E27FC236}">
                <a16:creationId xmlns:a16="http://schemas.microsoft.com/office/drawing/2014/main" id="{B1B700B0-1797-B158-572E-6957129B331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7D3917D-5388-40BF-88C0-89A13BD2F77F}"/>
              </a:ext>
            </a:extLst>
          </p:cNvPr>
          <p:cNvSpPr>
            <a:spLocks noGrp="1"/>
          </p:cNvSpPr>
          <p:nvPr>
            <p:ph type="sldNum" sz="quarter" idx="12"/>
          </p:nvPr>
        </p:nvSpPr>
        <p:spPr/>
        <p:txBody>
          <a:bodyPr/>
          <a:lstStyle/>
          <a:p>
            <a:fld id="{F756C1FA-8DED-774F-A9BF-965BD70CC5BD}" type="slidenum">
              <a:rPr lang="cs-CZ" smtClean="0"/>
              <a:pPr/>
              <a:t>17</a:t>
            </a:fld>
            <a:endParaRPr lang="cs-CZ"/>
          </a:p>
        </p:txBody>
      </p:sp>
    </p:spTree>
    <p:extLst>
      <p:ext uri="{BB962C8B-B14F-4D97-AF65-F5344CB8AC3E}">
        <p14:creationId xmlns:p14="http://schemas.microsoft.com/office/powerpoint/2010/main" val="4212548401"/>
      </p:ext>
    </p:extLst>
  </p:cSld>
  <p:clrMapOvr>
    <a:masterClrMapping/>
  </p:clrMapOvr>
</p:sld>
</file>

<file path=ppt/theme/theme1.xml><?xml version="1.0" encoding="utf-8"?>
<a:theme xmlns:a="http://schemas.openxmlformats.org/drawingml/2006/main" name="Motiv Office">
  <a:themeElements>
    <a:clrScheme name="Olomoucký kraj">
      <a:dk1>
        <a:srgbClr val="000000"/>
      </a:dk1>
      <a:lt1>
        <a:srgbClr val="FFFFFF"/>
      </a:lt1>
      <a:dk2>
        <a:srgbClr val="02539F"/>
      </a:dk2>
      <a:lt2>
        <a:srgbClr val="E7E6E6"/>
      </a:lt2>
      <a:accent1>
        <a:srgbClr val="02539F"/>
      </a:accent1>
      <a:accent2>
        <a:srgbClr val="58894C"/>
      </a:accent2>
      <a:accent3>
        <a:srgbClr val="C4262D"/>
      </a:accent3>
      <a:accent4>
        <a:srgbClr val="9FBF5B"/>
      </a:accent4>
      <a:accent5>
        <a:srgbClr val="6AB6EA"/>
      </a:accent5>
      <a:accent6>
        <a:srgbClr val="E9BB46"/>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a:spPr>
      <a:bodyPr lIns="38100" tIns="38100" rIns="38100" bIns="38100"/>
      <a:lstStyle>
        <a:defPPr algn="l">
          <a:lnSpc>
            <a:spcPct val="150000"/>
          </a:lnSpc>
          <a:defRPr sz="1400" dirty="0">
            <a:solidFill>
              <a:schemeClr val="tx2"/>
            </a:solidFill>
            <a:ea typeface="+mj-ea"/>
          </a:defRPr>
        </a:defPPr>
      </a:lstStyle>
    </a:txDef>
  </a:objectDefaults>
  <a:extraClrSchemeLst/>
  <a:extLst>
    <a:ext uri="{05A4C25C-085E-4340-85A3-A5531E510DB2}">
      <thm15:themeFamily xmlns:thm15="http://schemas.microsoft.com/office/thememl/2012/main" name="Prezentace OK.potx" id="{6F3F9BF8-1F67-4B46-B308-B76B3766940E}" vid="{C58A957F-67F5-6440-9449-FF9D378E82FB}"/>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Prezentace OK</Template>
  <TotalTime>163</TotalTime>
  <Words>1585</Words>
  <Application>Microsoft Office PowerPoint</Application>
  <PresentationFormat>Širokoúhlá obrazovka</PresentationFormat>
  <Paragraphs>171</Paragraphs>
  <Slides>17</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17</vt:i4>
      </vt:variant>
    </vt:vector>
  </HeadingPairs>
  <TitlesOfParts>
    <vt:vector size="21" baseType="lpstr">
      <vt:lpstr>Arial</vt:lpstr>
      <vt:lpstr>Calibri</vt:lpstr>
      <vt:lpstr>Inter</vt:lpstr>
      <vt:lpstr>Motiv Office</vt:lpstr>
      <vt:lpstr>08_01_Dotační program pro sociální oblast 2026</vt:lpstr>
      <vt:lpstr>ADMINISTRÁTOR</vt:lpstr>
      <vt:lpstr>KDY A JAK PODAT ŽÁDOST?</vt:lpstr>
      <vt:lpstr>O KOLIK SI MŮŽETE POŽÁDAT?</vt:lpstr>
      <vt:lpstr>KDO MŮŽE PODAT ŽÁDOST?</vt:lpstr>
      <vt:lpstr>NA CO SI MŮŽETE POŽÁDAT?</vt:lpstr>
      <vt:lpstr>NA CO SI MŮŽETE POŽÁDAT?</vt:lpstr>
      <vt:lpstr>VYPLNĚNÍ ŽÁDOSTI A DOLOŽENÍ POVINNÝCH PŘÍLOH</vt:lpstr>
      <vt:lpstr>VYŘAZENÍ ŽÁDOSTI</vt:lpstr>
      <vt:lpstr>KRITÉRIA HODNOCENÍ</vt:lpstr>
      <vt:lpstr>SPOLUÚČAST ŽADATELE</vt:lpstr>
      <vt:lpstr>VYÚČTOVÁNÍ POSKYTNUTÉ DOTACE</vt:lpstr>
      <vt:lpstr>VYÚČTOVÁNÍ POSKYTNUTÉ DOTACE</vt:lpstr>
      <vt:lpstr>VYÚČTOVÁNÍ POSKYTNUTÉ DOTACE</vt:lpstr>
      <vt:lpstr>VÝPOČET VRATKY DOTACE </vt:lpstr>
      <vt:lpstr>VYÚČTOVÁNÍ POSKYTNUTÉ DOTACE V ROCE 2025</vt:lpstr>
      <vt:lpstr>KONEC PREZENTACE</vt:lpstr>
    </vt:vector>
  </TitlesOfParts>
  <Company>VDI0101W10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Niče Luděk</dc:creator>
  <cp:lastModifiedBy>Poláček Michal</cp:lastModifiedBy>
  <cp:revision>23</cp:revision>
  <dcterms:created xsi:type="dcterms:W3CDTF">2022-03-10T07:10:19Z</dcterms:created>
  <dcterms:modified xsi:type="dcterms:W3CDTF">2025-12-09T07:00:37Z</dcterms:modified>
</cp:coreProperties>
</file>