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9"/>
  </p:notesMasterIdLst>
  <p:sldIdLst>
    <p:sldId id="291" r:id="rId2"/>
    <p:sldId id="298" r:id="rId3"/>
    <p:sldId id="300" r:id="rId4"/>
    <p:sldId id="301" r:id="rId5"/>
    <p:sldId id="302" r:id="rId6"/>
    <p:sldId id="303" r:id="rId7"/>
    <p:sldId id="314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F"/>
    <a:srgbClr val="F1F8FD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1" d="100"/>
          <a:sy n="111" d="100"/>
        </p:scale>
        <p:origin x="594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09.12.2025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 bwMode="hidden"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 bwMode="hidden">
            <a:xfrm>
              <a:off x="-1" y="0"/>
              <a:ext cx="12192001" cy="6858000"/>
            </a:xfrm>
            <a:prstGeom prst="rect">
              <a:avLst/>
            </a:prstGeom>
            <a:solidFill>
              <a:srgbClr val="F1F8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hidden"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 bwMode="hidden"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r>
              <a:rPr lang="pt-BR" b="1" dirty="0">
                <a:solidFill>
                  <a:schemeClr val="tx1"/>
                </a:solidFill>
              </a:rPr>
              <a:t>08_01_Dotační program pro sociální oblast 202</a:t>
            </a:r>
            <a:r>
              <a:rPr lang="cs-CZ" b="1" dirty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Dotační titul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08_01_01_Podpora prevence kriminality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ADMINISTRÁTOR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Kontaktní údaje pro komunikaci s administrátorem: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Odbor sociálních věcí Krajského úřadu Olomouckého kraje</a:t>
            </a:r>
          </a:p>
          <a:p>
            <a:r>
              <a:rPr lang="cs-CZ" dirty="0"/>
              <a:t>Olomouc, Jeremenkova 40b (budova RCO)</a:t>
            </a:r>
          </a:p>
          <a:p>
            <a:endParaRPr lang="cs-CZ" dirty="0"/>
          </a:p>
          <a:p>
            <a:r>
              <a:rPr lang="cs-CZ" dirty="0"/>
              <a:t>Jméno administrátora: Mgr. Michal Poláček</a:t>
            </a:r>
          </a:p>
          <a:p>
            <a:r>
              <a:rPr lang="cs-CZ" dirty="0"/>
              <a:t>Telefon: 585 508 604</a:t>
            </a:r>
          </a:p>
          <a:p>
            <a:r>
              <a:rPr lang="cs-CZ" dirty="0"/>
              <a:t>E-mail: </a:t>
            </a:r>
            <a:r>
              <a:rPr lang="cs-CZ" dirty="0" err="1"/>
              <a:t>m.polacek</a:t>
            </a:r>
            <a:r>
              <a:rPr lang="en-US" dirty="0"/>
              <a:t>@</a:t>
            </a:r>
            <a:r>
              <a:rPr lang="cs-CZ" dirty="0"/>
              <a:t>olkraj.cz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74AD3D-0BC7-B65A-D083-1BFEF529F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KDY A JAK PODAT ŽÁDOST?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CD4947-2F6C-0DE2-8F0B-63A6882B2E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pl-PL" dirty="0"/>
              <a:t>Lhůta pro podání: </a:t>
            </a:r>
            <a:r>
              <a:rPr lang="pl-PL" dirty="0">
                <a:solidFill>
                  <a:srgbClr val="FF0000"/>
                </a:solidFill>
              </a:rPr>
              <a:t>od 19.01.2026 do 30.01.2026 do 12:00</a:t>
            </a:r>
            <a:r>
              <a:rPr lang="pl-PL" dirty="0"/>
              <a:t>!!</a:t>
            </a:r>
          </a:p>
          <a:p>
            <a:endParaRPr lang="pl-PL" dirty="0"/>
          </a:p>
          <a:p>
            <a:r>
              <a:rPr lang="cs-CZ" dirty="0"/>
              <a:t>Žádost musí být v tomto termínu řádně elektronicky vyplněná v systému RAP (Portál komunikace s občany) → uložená a odeslaná (včetně povinných příloh) ve formuláři na webu www.olkraj.cz / Krajské dotace / Krajské dotace 2026 / → a doručená na úřad:</a:t>
            </a:r>
          </a:p>
          <a:p>
            <a:endParaRPr lang="cs-CZ" dirty="0"/>
          </a:p>
          <a:p>
            <a:r>
              <a:rPr lang="cs-CZ" dirty="0">
                <a:solidFill>
                  <a:schemeClr val="tx2"/>
                </a:solidFill>
              </a:rPr>
              <a:t>elektronicky emailem se zaručeným nebo kvalifikovaným el. podpisem (tento způsob nemohou využít obce)</a:t>
            </a:r>
            <a:r>
              <a:rPr lang="cs-CZ" dirty="0"/>
              <a:t> S každým žadatelem, který podal žádost tímto způsobem, bude Smlouva uzavírána elektronicky. </a:t>
            </a:r>
            <a:endParaRPr lang="cs-CZ" dirty="0">
              <a:solidFill>
                <a:schemeClr val="tx2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elektronicky datovou schránkou </a:t>
            </a:r>
            <a:r>
              <a:rPr lang="cs-CZ" dirty="0"/>
              <a:t>žadatele do datové schránky ID: </a:t>
            </a:r>
            <a:r>
              <a:rPr lang="cs-CZ" dirty="0" err="1"/>
              <a:t>qiabfmf</a:t>
            </a:r>
            <a:r>
              <a:rPr lang="cs-CZ" dirty="0"/>
              <a:t>  se zaručeným nebo kvalifikovaným elektronickým podpisem. S každým žadatelem, který podal žádost tímto způsobem, bude Smlouva uzavírána elektronicky. </a:t>
            </a:r>
            <a:r>
              <a:rPr lang="cs-CZ" dirty="0">
                <a:solidFill>
                  <a:srgbClr val="FF0000"/>
                </a:solidFill>
              </a:rPr>
              <a:t>(! doporučujeme všem žadatelům ! POVINNÉ PRO OBCE) </a:t>
            </a:r>
          </a:p>
          <a:p>
            <a:r>
              <a:rPr lang="cs-CZ" dirty="0">
                <a:solidFill>
                  <a:schemeClr val="tx2"/>
                </a:solidFill>
              </a:rPr>
              <a:t>elektronicky datovou schránkou </a:t>
            </a:r>
            <a:r>
              <a:rPr lang="cs-CZ" dirty="0"/>
              <a:t>žadatele do datové schránky ID: </a:t>
            </a:r>
            <a:r>
              <a:rPr lang="cs-CZ" dirty="0" err="1"/>
              <a:t>qiabfmf</a:t>
            </a:r>
            <a:endParaRPr lang="cs-CZ" dirty="0"/>
          </a:p>
          <a:p>
            <a:r>
              <a:rPr lang="cs-CZ" dirty="0"/>
              <a:t>elektronicky prostřednictvím systému RAP s využitím elektronického podepsání v RAP. S každým žadatelem, který podal žádost tímto způsobem, bude Smlouva uzavírána elektronicky. </a:t>
            </a:r>
          </a:p>
          <a:p>
            <a:r>
              <a:rPr lang="cs-CZ" dirty="0"/>
              <a:t>Případně využijte jinou možnost doručení viz </a:t>
            </a:r>
            <a:r>
              <a:rPr lang="cs-CZ" u="sng" dirty="0"/>
              <a:t>Pravidla</a:t>
            </a:r>
            <a:r>
              <a:rPr lang="cs-CZ" dirty="0"/>
              <a:t> tohoto dotačního titulu schválené Zastupitelstvem Olomouckého kraje usnesením č. UZ/7/55/2025 ze dne 8.12.2025.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592260-2589-4308-B1CE-CB44603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3CDC5C-F0A7-07C6-DC79-8858A09A7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02682D-0E32-E017-2689-35B5FCBCF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57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952B54-2D8F-98E5-E0AD-24D5773B7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O KOLIK SI MŮŽETE POŽÁDAT?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D1A37D-B16C-50FD-65FC-C4FE8D360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Minimální výše dotace na jednu akci/činnost činí:                                                 </a:t>
            </a:r>
            <a:r>
              <a:rPr lang="cs-CZ" dirty="0" err="1">
                <a:solidFill>
                  <a:srgbClr val="FF0000"/>
                </a:solidFill>
              </a:rPr>
              <a:t>neinvestice</a:t>
            </a:r>
            <a:r>
              <a:rPr lang="cs-CZ" dirty="0">
                <a:solidFill>
                  <a:srgbClr val="FF0000"/>
                </a:solidFill>
              </a:rPr>
              <a:t> 10 000 Kč/ investice 20 000 Kč</a:t>
            </a:r>
            <a:r>
              <a:rPr lang="cs-CZ" dirty="0"/>
              <a:t>.</a:t>
            </a:r>
          </a:p>
          <a:p>
            <a:r>
              <a:rPr lang="cs-CZ" dirty="0"/>
              <a:t>Maximální výše dotace na jednu akci/činnost činí:                                                </a:t>
            </a:r>
            <a:r>
              <a:rPr lang="cs-CZ" dirty="0" err="1">
                <a:solidFill>
                  <a:srgbClr val="FF0000"/>
                </a:solidFill>
              </a:rPr>
              <a:t>neinvestice</a:t>
            </a:r>
            <a:r>
              <a:rPr lang="cs-CZ" dirty="0">
                <a:solidFill>
                  <a:srgbClr val="FF0000"/>
                </a:solidFill>
              </a:rPr>
              <a:t> 200 000 Kč/ investice 250 000 Kč</a:t>
            </a:r>
            <a:r>
              <a:rPr lang="cs-CZ" dirty="0"/>
              <a:t>. </a:t>
            </a:r>
          </a:p>
          <a:p>
            <a:endParaRPr lang="cs-CZ" dirty="0"/>
          </a:p>
          <a:p>
            <a:r>
              <a:rPr lang="cs-CZ" dirty="0"/>
              <a:t>Požadovaná výše dotace musí být uvedena v celých korunách.</a:t>
            </a:r>
          </a:p>
          <a:p>
            <a:endParaRPr lang="cs-CZ" dirty="0"/>
          </a:p>
          <a:p>
            <a:r>
              <a:rPr lang="cs-CZ" dirty="0"/>
              <a:t>Žadatel může v rámci vyhlášeného dotačního titulu podat více žádostí na různé akce/činnosti. </a:t>
            </a:r>
            <a:r>
              <a:rPr lang="cs-CZ" dirty="0">
                <a:solidFill>
                  <a:srgbClr val="FF0000"/>
                </a:solidFill>
              </a:rPr>
              <a:t>Na tutéž akci/činnost </a:t>
            </a:r>
            <a:r>
              <a:rPr lang="cs-CZ" dirty="0"/>
              <a:t>v rámci vyhlášeného dotačního titulu </a:t>
            </a:r>
            <a:r>
              <a:rPr lang="cs-CZ" dirty="0">
                <a:solidFill>
                  <a:srgbClr val="FF0000"/>
                </a:solidFill>
              </a:rPr>
              <a:t>pouze jednu žádost</a:t>
            </a:r>
            <a:r>
              <a:rPr lang="cs-CZ" dirty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C5E77E-61F4-D66B-59AD-FAD5A0750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EF8F12-6CB4-528A-C370-7EB4BD1A6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51D9663-9DD2-C24E-2CC3-5BEC10AD1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004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55099F-CA6C-CD0E-C606-4BAD47705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KDO MŮŽE PODAT ŽÁDOST?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8FB172-463C-8985-66F0-9A7B1B0A9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Sociální prevence</a:t>
            </a:r>
          </a:p>
          <a:p>
            <a:r>
              <a:rPr lang="cs-CZ" dirty="0"/>
              <a:t>Právnická osoba, jejímž předmětem činnosti, které se týká požadovaná dotace jsou aktivity související s problematikou týkající se sociální oblasti, sídlo/provozovna se nachází na území OK, nebo výstupy projektu budou realizovány na území OK, případně propaguje OK mimo jeho územní působnost)</a:t>
            </a:r>
          </a:p>
          <a:p>
            <a:r>
              <a:rPr lang="cs-CZ" dirty="0"/>
              <a:t>Obec nebo dobrovolný svazek obcí v územním obvodu Olomouckého kraje</a:t>
            </a:r>
          </a:p>
          <a:p>
            <a:endParaRPr lang="cs-CZ" dirty="0"/>
          </a:p>
          <a:p>
            <a:r>
              <a:rPr lang="cs-CZ" dirty="0">
                <a:solidFill>
                  <a:srgbClr val="FF0000"/>
                </a:solidFill>
              </a:rPr>
              <a:t>Situační prevence</a:t>
            </a:r>
          </a:p>
          <a:p>
            <a:r>
              <a:rPr lang="cs-CZ" dirty="0"/>
              <a:t>Obec nebo dobrovolný svazek obcí v územním obvodu Olomouckého kraje</a:t>
            </a:r>
          </a:p>
          <a:p>
            <a:endParaRPr lang="cs-CZ" dirty="0"/>
          </a:p>
          <a:p>
            <a:r>
              <a:rPr lang="cs-CZ" dirty="0">
                <a:solidFill>
                  <a:srgbClr val="FF0000"/>
                </a:solidFill>
              </a:rPr>
              <a:t>Žadatelem v dotačním titulu nemůže být: fyzická osoba, příspěvková organizace Olomouckého kraje.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26D277-74DD-F36C-6881-5D43B15B3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9ED5ED-D575-0BAE-1BD9-9E819110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B8B27D-B349-1179-9CB5-7A150B7EC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926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1039FE-BE23-7289-F7C4-A6DC65DB4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NA CO SI MŮŽETE POŽÁDAT?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F4230FB-DCA1-9B86-2B29-C13762977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Podporované aktivity sociální prevence:</a:t>
            </a:r>
          </a:p>
          <a:p>
            <a:r>
              <a:rPr lang="cs-CZ" dirty="0"/>
              <a:t>probační a resocializační programy pro kriminálně rizikové osoby, programy zaměřené na snižování motivů a příležitostí k páchání trestných činů kriminálně rizikových osob,</a:t>
            </a:r>
          </a:p>
          <a:p>
            <a:r>
              <a:rPr lang="cs-CZ" dirty="0"/>
              <a:t>programy zaměřené na kybernetickou agresi, </a:t>
            </a:r>
            <a:r>
              <a:rPr lang="cs-CZ" dirty="0" err="1"/>
              <a:t>kyberkriminalitu</a:t>
            </a:r>
            <a:r>
              <a:rPr lang="cs-CZ" dirty="0"/>
              <a:t>, kyberšikanu, </a:t>
            </a:r>
            <a:r>
              <a:rPr lang="cs-CZ" dirty="0" err="1"/>
              <a:t>kyberstalking</a:t>
            </a:r>
            <a:r>
              <a:rPr lang="cs-CZ" dirty="0"/>
              <a:t> a další nebezpečné jevy v prostředí sociálních sítí </a:t>
            </a:r>
            <a:r>
              <a:rPr lang="cs-CZ" dirty="0">
                <a:solidFill>
                  <a:srgbClr val="FF0000"/>
                </a:solidFill>
              </a:rPr>
              <a:t>(tyto programy nelze realizovat pro školy a školská zařízení ani pro jednotlivé třídní kolektivy; podpora je určena na aktivity mimo rámec formálního vzdělávání)</a:t>
            </a:r>
            <a:r>
              <a:rPr lang="cs-CZ" dirty="0"/>
              <a:t>,</a:t>
            </a:r>
          </a:p>
          <a:p>
            <a:r>
              <a:rPr lang="cs-CZ" dirty="0"/>
              <a:t>programy zaměřené na poradenství a vzdělávání seniorů, které podporují jejich bezpečí,</a:t>
            </a:r>
          </a:p>
          <a:p>
            <a:r>
              <a:rPr lang="cs-CZ" dirty="0"/>
              <a:t>programy zaměřené na pomoc obětem sociálně rizikových jevů.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2DBED8-8B73-0F19-096E-E47BD4EE3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147F920-DADD-6946-3CA3-E3CB3CBB8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34A58D-3858-5C4D-D7B7-189D82315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752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B1248C-6AF8-1014-BE7E-214805F52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1C6C6-E769-400C-91B3-ACCBFEF37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NA CO SI MŮŽETE POŽÁDAT?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4DB5FD-8A60-0ED9-A2FA-0BEB30D42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Podporované aktivity situační prevence:</a:t>
            </a:r>
          </a:p>
          <a:p>
            <a:r>
              <a:rPr lang="cs-CZ" dirty="0"/>
              <a:t>zřízení obecních i městských kamerových dohlížecích systémů, které monitorují veřejná venkovní místa, kdy vlastníkem kamerového systému je obec a provozovatelem i </a:t>
            </a:r>
            <a:r>
              <a:rPr lang="cs-CZ" dirty="0">
                <a:solidFill>
                  <a:srgbClr val="FF0000"/>
                </a:solidFill>
              </a:rPr>
              <a:t>správcem osobních údajů je obecní/městská policie</a:t>
            </a:r>
            <a:r>
              <a:rPr lang="cs-CZ" dirty="0"/>
              <a:t>,</a:t>
            </a:r>
          </a:p>
          <a:p>
            <a:r>
              <a:rPr lang="cs-CZ" dirty="0"/>
              <a:t>rozšíření a modernizace stávajících obecních i městských kamerových dohlížecích systémů, které monitorují veřejná venkovní místa, a 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nichž je z předchozí doby upraven právní titul k provozování takového kamerového systému</a:t>
            </a:r>
            <a:r>
              <a:rPr lang="cs-CZ" dirty="0"/>
              <a:t>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20A987-1EFF-7BC7-F31E-A27C56E39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74138A-6547-6212-E705-F35FBDEC9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B04C21-2DA0-4A21-5E43-87E13C9B5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67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B61F36-C3F4-E5E8-D728-E1095B818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/>
              <a:t>VYPLNĚNÍ ŽÁDOSTI A DOLOŽENÍ POVINNÝCH PŘÍLOH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AF5305-F313-D796-8019-D779A238A0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Po přihlášení do RAP si, prosím, zkontrolujte v žádosti své identifikační údaje. V případě, že nastala jakákoliv změna, je zapotřebí je aktualizovat a to prostřednictvím technické podpory (tel. 585 508 457, dotace@olkraj.cz). </a:t>
            </a:r>
          </a:p>
          <a:p>
            <a:r>
              <a:rPr lang="fi-FI" dirty="0"/>
              <a:t>V části 2c) v žádosti: 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zde uvést pouze výčet jednotlivých druhů výdajů bez částek </a:t>
            </a:r>
          </a:p>
          <a:p>
            <a:r>
              <a:rPr lang="cs-CZ" dirty="0">
                <a:solidFill>
                  <a:srgbClr val="FF0000"/>
                </a:solidFill>
              </a:rPr>
              <a:t>Např.: dopravné, </a:t>
            </a:r>
            <a:r>
              <a:rPr lang="cs-CZ" dirty="0" err="1">
                <a:solidFill>
                  <a:srgbClr val="FF0000"/>
                </a:solidFill>
              </a:rPr>
              <a:t>lektorné</a:t>
            </a:r>
            <a:r>
              <a:rPr lang="cs-CZ" dirty="0">
                <a:solidFill>
                  <a:srgbClr val="FF0000"/>
                </a:solidFill>
              </a:rPr>
              <a:t>, mzdové výdaje, kancelářské vybavení…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1C1A2D-3557-CB7C-5D94-057F3519F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735F43-A010-6C3B-019B-96076EBE1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57A12B-5AF1-81E9-2829-3A1840763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C614681C-1208-E43C-ECE5-E22F4F5753AF}"/>
              </a:ext>
            </a:extLst>
          </p:cNvPr>
          <p:cNvSpPr txBox="1"/>
          <p:nvPr/>
        </p:nvSpPr>
        <p:spPr bwMode="auto">
          <a:xfrm>
            <a:off x="2162027" y="3971410"/>
            <a:ext cx="7867945" cy="1006494"/>
          </a:xfrm>
          <a:prstGeom prst="rect">
            <a:avLst/>
          </a:prstGeom>
          <a:solidFill>
            <a:srgbClr val="00549F"/>
          </a:solidFill>
          <a:ln w="3175" cap="flat" cmpd="sng">
            <a:solidFill>
              <a:srgbClr val="000000"/>
            </a:solidFill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square" lIns="38100" tIns="38100" rIns="38100" bIns="381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1400" b="1" dirty="0">
                <a:solidFill>
                  <a:schemeClr val="bg1"/>
                </a:solidFill>
              </a:rPr>
              <a:t>c) Účel použití dotace na akci/činnost, který bude schválen ve smlouvě o dotaci (jedná se o uznatelné výdaje, které budou hrazeny z dotace): </a:t>
            </a:r>
            <a:r>
              <a:rPr lang="cs-CZ" sz="1400" i="1" dirty="0">
                <a:solidFill>
                  <a:schemeClr val="bg1"/>
                </a:solidFill>
              </a:rPr>
              <a:t>(účel použití dotace bude generován do tiskových sestav pro jednání ROK a ZOK a následně uveden ve veřejnoprávní smlouvě)</a:t>
            </a:r>
            <a:r>
              <a:rPr lang="cs-CZ" sz="1400" dirty="0">
                <a:solidFill>
                  <a:schemeClr val="bg1"/>
                </a:solidFill>
              </a:rPr>
              <a:t> </a:t>
            </a:r>
            <a:endParaRPr lang="cs-CZ" sz="1400" dirty="0">
              <a:solidFill>
                <a:schemeClr val="bg1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25075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B3F362-F531-7B70-0F29-D976C9540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VYŘAZENÍ ŽÁDOSTI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B8726E-F839-0B9E-7F6B-1E51734FD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žádosti, které nebudou vyplněny a odeslány ve stanoveném termínu </a:t>
            </a:r>
            <a:r>
              <a:rPr lang="cs-CZ" b="1" dirty="0">
                <a:solidFill>
                  <a:srgbClr val="FF0000"/>
                </a:solidFill>
              </a:rPr>
              <a:t>(do 30.01.2026 do 12:00 hod)</a:t>
            </a:r>
            <a:r>
              <a:rPr lang="cs-CZ" b="1" dirty="0"/>
              <a:t> </a:t>
            </a:r>
            <a:r>
              <a:rPr lang="cs-CZ" dirty="0"/>
              <a:t>elektronicky na předepsaném formuláři </a:t>
            </a:r>
            <a:r>
              <a:rPr lang="cs-CZ" b="1" dirty="0"/>
              <a:t>v systému RAP</a:t>
            </a:r>
            <a:r>
              <a:rPr lang="cs-CZ" dirty="0"/>
              <a:t>,</a:t>
            </a:r>
          </a:p>
          <a:p>
            <a:r>
              <a:rPr lang="cs-CZ" dirty="0"/>
              <a:t>žádosti, které nebudou </a:t>
            </a:r>
            <a:r>
              <a:rPr lang="cs-CZ" b="1" dirty="0"/>
              <a:t>doručeny včas</a:t>
            </a:r>
            <a:r>
              <a:rPr lang="cs-CZ" dirty="0"/>
              <a:t>,</a:t>
            </a:r>
          </a:p>
          <a:p>
            <a:r>
              <a:rPr lang="cs-CZ" dirty="0"/>
              <a:t>žádosti, které budou podány duplicitně (více žádostí jednoho žadatele do jednoho DT na tentýž projekt),</a:t>
            </a:r>
          </a:p>
          <a:p>
            <a:r>
              <a:rPr lang="cs-CZ" dirty="0"/>
              <a:t>žádosti, které budou podány neoprávněným žadatelem. </a:t>
            </a:r>
          </a:p>
          <a:p>
            <a:pPr marL="0" indent="0" algn="ctr">
              <a:buNone/>
            </a:pPr>
            <a:r>
              <a:rPr lang="cs-CZ" b="1" dirty="0"/>
              <a:t>O vyřazení žádosti bude žadatel vyrozuměn administrátorem do 15 pracovních dnů od ukončení příjmu žádosti. 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D1DAD0-35C0-4740-59FC-8637A7FB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055EEA5-43ED-AD3A-305B-EAA54B959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8030CE-B9C4-4565-9AE8-8D852F3B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060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7031D9-4A78-BD1F-A193-9D443B831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KRITÉRIA HODNOCENÍ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F3B749-BFE0-2371-2C98-8C71FDB477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/>
              <a:t>Maximální počet bodů, který lze získat, je 100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/>
              <a:t>Informace o poskytnutí resp. neposkytnutí dotace bude zaslána </a:t>
            </a:r>
            <a:r>
              <a:rPr lang="cs-CZ" b="1" dirty="0"/>
              <a:t>do 15 pracovních dnů </a:t>
            </a:r>
            <a:r>
              <a:rPr lang="cs-CZ" dirty="0"/>
              <a:t>po rozhodnutí řídícího orgánu </a:t>
            </a:r>
          </a:p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Jednání ROK 23.03.2026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DBD1916-D1A0-6127-F8BA-471102D23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5EB786F-6FE2-BFE3-3716-50FC0BEA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0D2BA4-5047-EAB6-0983-B94CC74E4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C13E0B1F-AFEB-F1B3-4A23-D569589EBF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17305"/>
              </p:ext>
            </p:extLst>
          </p:nvPr>
        </p:nvGraphicFramePr>
        <p:xfrm>
          <a:off x="1146876" y="2803125"/>
          <a:ext cx="9918915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7227">
                  <a:extLst>
                    <a:ext uri="{9D8B030D-6E8A-4147-A177-3AD203B41FA5}">
                      <a16:colId xmlns:a16="http://schemas.microsoft.com/office/drawing/2014/main" val="2540042525"/>
                    </a:ext>
                  </a:extLst>
                </a:gridCol>
                <a:gridCol w="2585383">
                  <a:extLst>
                    <a:ext uri="{9D8B030D-6E8A-4147-A177-3AD203B41FA5}">
                      <a16:colId xmlns:a16="http://schemas.microsoft.com/office/drawing/2014/main" val="3584341152"/>
                    </a:ext>
                  </a:extLst>
                </a:gridCol>
                <a:gridCol w="3306305">
                  <a:extLst>
                    <a:ext uri="{9D8B030D-6E8A-4147-A177-3AD203B41FA5}">
                      <a16:colId xmlns:a16="http://schemas.microsoft.com/office/drawing/2014/main" val="12955057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HODNOTITEL</a:t>
                      </a:r>
                      <a:r>
                        <a:rPr lang="cs-CZ" sz="1800" b="0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rgbClr val="00549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POČET KRITÉRIÍ</a:t>
                      </a:r>
                      <a:endParaRPr lang="cs-CZ" sz="18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MAXIMÁLNÍ POČET PŘIDĚLENÝCH BODŮ</a:t>
                      </a:r>
                      <a:endParaRPr lang="cs-CZ" sz="18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13208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Administrátor (A)</a:t>
                      </a:r>
                      <a:endParaRPr lang="cs-CZ" sz="1800" b="0" i="0" u="none" strike="noStrike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00549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6385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Komise pro prevenci kriminality Rady OK (B)</a:t>
                      </a:r>
                      <a:r>
                        <a:rPr lang="cs-CZ" sz="1800" b="0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rgbClr val="00549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8942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Rada Olomouckého kraje (C)</a:t>
                      </a:r>
                      <a:r>
                        <a:rPr lang="cs-CZ" sz="1800" b="0" i="0" u="none" strike="noStrike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rgbClr val="00549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672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3778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92A660-E5C0-86D1-4FFB-552C2895E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SPOLUÚČAST ŽADATELE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3BA979-27EB-D736-873E-AC1748909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Spoluúčast u dotací </a:t>
            </a:r>
            <a:r>
              <a:rPr lang="cs-CZ" b="1" dirty="0"/>
              <a:t>nad 35 000 Kč </a:t>
            </a:r>
            <a:r>
              <a:rPr lang="cs-CZ" dirty="0"/>
              <a:t>(U dotací do 35 000 Kč není spoluúčast požadována) </a:t>
            </a:r>
          </a:p>
          <a:p>
            <a:r>
              <a:rPr lang="cs-CZ" b="1" dirty="0">
                <a:solidFill>
                  <a:srgbClr val="FF0000"/>
                </a:solidFill>
              </a:rPr>
              <a:t>Minimální podíl spoluúčasti </a:t>
            </a:r>
            <a:r>
              <a:rPr lang="cs-CZ" dirty="0"/>
              <a:t>žadatele z vlastních a jiných zdrojů vychází z celkových předpokládaných uznatelných výdajů akce/činnosti uvedených v žádosti žadatele, a činí </a:t>
            </a:r>
            <a:r>
              <a:rPr lang="cs-CZ" b="1" dirty="0">
                <a:solidFill>
                  <a:srgbClr val="FF0000"/>
                </a:solidFill>
              </a:rPr>
              <a:t>u neinvestičních dotací 30% a investičních dotací 50 %</a:t>
            </a:r>
            <a:r>
              <a:rPr lang="cs-CZ" b="1" dirty="0"/>
              <a:t> celkových </a:t>
            </a:r>
            <a:r>
              <a:rPr lang="cs-CZ" b="1" dirty="0" err="1"/>
              <a:t>předpokl</a:t>
            </a:r>
            <a:r>
              <a:rPr lang="cs-CZ" b="1" dirty="0"/>
              <a:t>. uznatelných výdajů akce/činnosti</a:t>
            </a:r>
            <a:r>
              <a:rPr lang="cs-CZ" dirty="0"/>
              <a:t>. </a:t>
            </a:r>
          </a:p>
          <a:p>
            <a:r>
              <a:rPr lang="cs-CZ" b="1" dirty="0"/>
              <a:t>Podmínky uznatelnosti výdajů musí splňovat i výdaje týkající se vlastní spoluúčasti žadatele. </a:t>
            </a:r>
            <a:r>
              <a:rPr lang="cs-CZ" dirty="0">
                <a:solidFill>
                  <a:srgbClr val="FF0000"/>
                </a:solidFill>
              </a:rPr>
              <a:t>Neuznatelné výdaje jsou uvedeny v Pravidlech bod 7.4. (např. investice, opravy, poplatky apod.)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8A26151-41CC-53D6-0066-777C02EFE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AE0A3C-22D0-AC7D-17BE-24FB68147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ECA964-D7B0-ECD2-B89B-57DFBE15A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107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0C4B0E-4D8B-B96E-69DB-FCFD82205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VYÚČTOVÁNÍ POSKYTNUTÉ DOTACE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D80F35-3855-A3C7-4F44-0DE01F7E7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Podmínky vyúčtování (obsah, termín předložení) stanoveny ve </a:t>
            </a:r>
            <a:r>
              <a:rPr lang="cs-CZ" b="1" dirty="0">
                <a:solidFill>
                  <a:srgbClr val="FF0000"/>
                </a:solidFill>
              </a:rPr>
              <a:t>smlouvě.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Předložení vyúčtování nenechávejte na poslední den, uvedený ve smlouvě, předejdete tak </a:t>
            </a:r>
            <a:r>
              <a:rPr lang="cs-CZ" b="1" u="sng" dirty="0">
                <a:solidFill>
                  <a:srgbClr val="FF0000"/>
                </a:solidFill>
              </a:rPr>
              <a:t>porušení rozpočtové kázně</a:t>
            </a:r>
            <a:r>
              <a:rPr lang="cs-CZ" b="1" dirty="0">
                <a:solidFill>
                  <a:srgbClr val="FF0000"/>
                </a:solidFill>
              </a:rPr>
              <a:t>. </a:t>
            </a:r>
          </a:p>
          <a:p>
            <a:pPr marL="0" indent="0" algn="ctr">
              <a:buNone/>
            </a:pP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Příjemce je oprávněn dotaci použít pouze na výdaje konkrétně uvedené v čl. II odst. 1 smlouvy (</a:t>
            </a:r>
            <a:r>
              <a:rPr lang="cs-CZ" dirty="0">
                <a:solidFill>
                  <a:srgbClr val="FF0000"/>
                </a:solidFill>
              </a:rPr>
              <a:t>ne na výdaje uvedené v žádosti</a:t>
            </a:r>
            <a:r>
              <a:rPr lang="cs-CZ" dirty="0"/>
              <a:t>).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EBD63B-1675-3ADA-7BE0-612750B16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AFF144-BEE8-3F1C-4588-65DE555EE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95785A6-B88E-71B0-8470-33571F6CE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706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DBA601-34A0-206C-CA5A-98B50D5E1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VYÚČTOVÁNÍ POSKYTNUTÉ DOTACE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597C139-B5E6-5342-8635-FD24544F5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Formulář vyúčtování na internetu v Portálu komunikace pro občany v systému RAP</a:t>
            </a:r>
          </a:p>
          <a:p>
            <a:r>
              <a:rPr lang="cs-CZ" dirty="0"/>
              <a:t>Závěrečná zpráva</a:t>
            </a:r>
          </a:p>
          <a:p>
            <a:r>
              <a:rPr lang="cs-CZ" dirty="0"/>
              <a:t>Popis užití loga, propagace Olomouckého kraje na webových stránkách (akce/činnost)</a:t>
            </a:r>
          </a:p>
          <a:p>
            <a:r>
              <a:rPr lang="cs-CZ" dirty="0"/>
              <a:t>Čestné prohlášení o pravdivosti údajů a informací obsažených v závěrečné zprávě</a:t>
            </a:r>
          </a:p>
          <a:p>
            <a:r>
              <a:rPr lang="pl-PL" dirty="0"/>
              <a:t>Fotodokumentace z průběhu realizace projektu</a:t>
            </a:r>
          </a:p>
          <a:p>
            <a:pPr marL="0" indent="0">
              <a:buNone/>
            </a:pPr>
            <a:r>
              <a:rPr lang="cs-CZ" b="1" u="sng" dirty="0">
                <a:solidFill>
                  <a:srgbClr val="FF0000"/>
                </a:solidFill>
              </a:rPr>
              <a:t>Nepožadujeme:</a:t>
            </a:r>
            <a:endParaRPr lang="cs-CZ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Výroční zprávy, materiály na CD, dokumenty nad rámec ustanovení ve Smlouvě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C7C445-96A3-4F61-F662-AB8167E2C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A84807-4B9C-BC59-EEBB-8B0104099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4FA779-D994-5038-2281-A8D487874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668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27A67F-7DAD-7C0E-F076-EA3FB2053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VYÚČTOVÁNÍ POSKYTNUTÉ DOTACE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6DDDAD-3F7C-FDAB-4F8F-AD5617A00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u="sng" dirty="0"/>
              <a:t>Výpočet spoluúčasti</a:t>
            </a:r>
            <a:endParaRPr lang="cs-CZ" u="sng" dirty="0"/>
          </a:p>
          <a:p>
            <a:pPr marL="0" indent="0">
              <a:buNone/>
            </a:pPr>
            <a:r>
              <a:rPr lang="cs-CZ" b="1" dirty="0"/>
              <a:t>Celkové předpokládané uznatelné výdaje - </a:t>
            </a:r>
            <a:r>
              <a:rPr lang="cs-CZ" dirty="0"/>
              <a:t>uvedeny ve smlouvě, vyplývají ze žádosti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Celkové skutečně vynaložené uznatelné výdaje</a:t>
            </a:r>
            <a:endParaRPr lang="cs-CZ" dirty="0"/>
          </a:p>
          <a:p>
            <a:r>
              <a:rPr lang="cs-CZ" dirty="0"/>
              <a:t>pokud byly nižší, než předpokládané, je příjemce povinen vrátit nevyčerpanou část dotace, provést propočet</a:t>
            </a:r>
          </a:p>
          <a:p>
            <a:r>
              <a:rPr lang="cs-CZ" dirty="0"/>
              <a:t>Pokud </a:t>
            </a:r>
            <a:r>
              <a:rPr lang="cs-CZ" b="1" u="sng" dirty="0"/>
              <a:t>celkové skutečně vynaložené uznatelné výdaje </a:t>
            </a:r>
            <a:r>
              <a:rPr lang="cs-CZ" u="sng" dirty="0"/>
              <a:t>projektu budou </a:t>
            </a:r>
            <a:r>
              <a:rPr lang="cs-CZ" b="1" u="sng" dirty="0"/>
              <a:t>nižší, než celkové předpokládané uznatelné výdaje </a:t>
            </a:r>
            <a:r>
              <a:rPr lang="cs-CZ" dirty="0"/>
              <a:t>(uvedené v žádosti), je žadatel povinen v rámci vyúčtování dotace vrátit poskytovateli část poskytnuté dotace v souladu se Smlouvou tak, aby </a:t>
            </a:r>
            <a:r>
              <a:rPr lang="cs-CZ" dirty="0">
                <a:solidFill>
                  <a:srgbClr val="FF0000"/>
                </a:solidFill>
              </a:rPr>
              <a:t>výše dotace odpovídala u neinvestičních dotací maximálně 70% a investičních dotací maximálně 50% z celkových </a:t>
            </a:r>
            <a:r>
              <a:rPr lang="cs-CZ" b="1" dirty="0">
                <a:solidFill>
                  <a:srgbClr val="FF0000"/>
                </a:solidFill>
              </a:rPr>
              <a:t>skutečně vynaložených </a:t>
            </a:r>
            <a:r>
              <a:rPr lang="cs-CZ" dirty="0">
                <a:solidFill>
                  <a:srgbClr val="FF0000"/>
                </a:solidFill>
              </a:rPr>
              <a:t>uznatelných výdajů projektu</a:t>
            </a:r>
            <a:r>
              <a:rPr lang="cs-CZ" dirty="0"/>
              <a:t>.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33A295-E406-1C05-8DBF-F6F51D33D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78F3E5-11F6-4E7E-6DFE-B9B547AD7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356D92-4E82-D1D3-CCE3-4B077EB7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451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650E04-C5CE-8DCD-6F5C-2A8BD7CEA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VÝPOČET VRATKY DOTACE 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6EE3FF-2C57-14CA-53AB-B483ED38D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32809E-FF3B-62D4-8103-D10D73D64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4BB799-9C5B-2FBC-E9C7-6FA70FE3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F889CE43-BAD9-46F8-F95D-45D8C4F5F1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994086"/>
              </p:ext>
            </p:extLst>
          </p:nvPr>
        </p:nvGraphicFramePr>
        <p:xfrm>
          <a:off x="353962" y="2094995"/>
          <a:ext cx="7506928" cy="4131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5688">
                  <a:extLst>
                    <a:ext uri="{9D8B030D-6E8A-4147-A177-3AD203B41FA5}">
                      <a16:colId xmlns:a16="http://schemas.microsoft.com/office/drawing/2014/main" val="2098218652"/>
                    </a:ext>
                  </a:extLst>
                </a:gridCol>
                <a:gridCol w="1638608">
                  <a:extLst>
                    <a:ext uri="{9D8B030D-6E8A-4147-A177-3AD203B41FA5}">
                      <a16:colId xmlns:a16="http://schemas.microsoft.com/office/drawing/2014/main" val="4216872520"/>
                    </a:ext>
                  </a:extLst>
                </a:gridCol>
                <a:gridCol w="1799303">
                  <a:extLst>
                    <a:ext uri="{9D8B030D-6E8A-4147-A177-3AD203B41FA5}">
                      <a16:colId xmlns:a16="http://schemas.microsoft.com/office/drawing/2014/main" val="3749741056"/>
                    </a:ext>
                  </a:extLst>
                </a:gridCol>
                <a:gridCol w="1563329">
                  <a:extLst>
                    <a:ext uri="{9D8B030D-6E8A-4147-A177-3AD203B41FA5}">
                      <a16:colId xmlns:a16="http://schemas.microsoft.com/office/drawing/2014/main" val="2013034065"/>
                    </a:ext>
                  </a:extLst>
                </a:gridCol>
              </a:tblGrid>
              <a:tr h="6088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Celkové předpokládané uznatelné výdaje</a:t>
                      </a:r>
                      <a:endParaRPr lang="cs-CZ" sz="16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500 000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8019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Požadovaná výše dotace (50 %)</a:t>
                      </a:r>
                      <a:endParaRPr lang="cs-CZ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150 000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3054674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Poskytnutá dotace</a:t>
                      </a:r>
                      <a:endParaRPr lang="cs-CZ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100 000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358088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Výpočet vratky</a:t>
                      </a:r>
                      <a:endParaRPr lang="cs-CZ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c)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434097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Celkové skutečně vynaložené uznatelné výdaje</a:t>
                      </a:r>
                      <a:endParaRPr lang="cs-CZ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400 000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250 000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180 000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236720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Propočet max. výše dotace (50 % ze skutečných výdajů)</a:t>
                      </a:r>
                      <a:endParaRPr lang="cs-CZ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200 000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125 000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/>
                        <a:t>90 000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748276"/>
                  </a:ext>
                </a:extLst>
              </a:tr>
              <a:tr h="432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1" i="0" u="none" strike="noStrike" kern="1200" baseline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vratka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FF0000"/>
                          </a:solidFill>
                        </a:rPr>
                        <a:t>10 000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9173615"/>
                  </a:ext>
                </a:extLst>
              </a:tr>
            </a:tbl>
          </a:graphicData>
        </a:graphic>
      </p:graphicFrame>
      <p:sp>
        <p:nvSpPr>
          <p:cNvPr id="9" name="Zástupný obsah 2">
            <a:extLst>
              <a:ext uri="{FF2B5EF4-FFF2-40B4-BE49-F238E27FC236}">
                <a16:creationId xmlns:a16="http://schemas.microsoft.com/office/drawing/2014/main" id="{12F30B5D-E728-FEBA-0AC8-8CFBA2E23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7036" y="3429000"/>
            <a:ext cx="4230328" cy="10745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800" b="1" dirty="0">
                <a:solidFill>
                  <a:srgbClr val="FF0000"/>
                </a:solidFill>
              </a:rPr>
              <a:t>vratku zaslat na BÚ poskytovatele dle </a:t>
            </a:r>
            <a:r>
              <a:rPr lang="cs-CZ" sz="1800" b="1" u="sng" dirty="0">
                <a:solidFill>
                  <a:srgbClr val="FF0000"/>
                </a:solidFill>
              </a:rPr>
              <a:t>smlouvy</a:t>
            </a:r>
            <a:r>
              <a:rPr lang="cs-CZ" sz="1800" b="1" dirty="0">
                <a:solidFill>
                  <a:srgbClr val="FF0000"/>
                </a:solidFill>
              </a:rPr>
              <a:t> do 15 dnů od předložení vyúčtování </a:t>
            </a:r>
            <a:endParaRPr lang="cs-CZ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91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6C1DA9-35AD-53ED-ECE6-C253FFA76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VYÚČTOVÁNÍ POSKYTNUTÉ DOTACE V ROCE 2025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363A3D-6ABA-F89E-19B0-557A6CF53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Připomínáme, že doložení finančního vyúčtování za dotace poskytnuté v roce 2025 je stanoven ve smlouvě, nejpozději doložit do 28.02.2026.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Předložení vyúčtování nenechávejte na poslední den, uvedený ve smlouvě, předejdete tak </a:t>
            </a:r>
            <a:r>
              <a:rPr lang="cs-CZ" b="1" u="sng" dirty="0">
                <a:solidFill>
                  <a:srgbClr val="FF0000"/>
                </a:solidFill>
              </a:rPr>
              <a:t>porušení rozpočtové kázně</a:t>
            </a:r>
            <a:r>
              <a:rPr lang="cs-CZ" b="1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Dotazy k finančnímu vyúčtování zodpoví Ing. Michaela Miklendová, m.miklendova@olkraj.cz, 585 508 239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9DC066-DCA4-957F-BBE9-76C3DAE40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5EE445-66D4-AAEA-A500-E403129F6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250608-E44C-6C19-4D75-BF9BC07B2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267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5CAC3B-24B5-DED4-B5E7-DE4C37F09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KONEC PREZENTACE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426C77-4664-2AD7-1DCF-5227EBF95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/>
              <a:t>Mgr. Michal Poláček</a:t>
            </a:r>
          </a:p>
          <a:p>
            <a:r>
              <a:rPr lang="cs-CZ" dirty="0"/>
              <a:t>m.polacek@olkraj.cz, 585 508 604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F5AF89-7E5A-7B3D-4A34-777561579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1B700B0-1797-B158-572E-6957129B3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D3917D-5388-40BF-88C0-89A13BD2F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54840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159</TotalTime>
  <Words>1462</Words>
  <Application>Microsoft Office PowerPoint</Application>
  <PresentationFormat>Širokoúhlá obrazovka</PresentationFormat>
  <Paragraphs>172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Inter</vt:lpstr>
      <vt:lpstr>Motiv Office</vt:lpstr>
      <vt:lpstr>08_01_Dotační program pro sociální oblast 2026</vt:lpstr>
      <vt:lpstr>ADMINISTRÁTOR</vt:lpstr>
      <vt:lpstr>KDY A JAK PODAT ŽÁDOST?</vt:lpstr>
      <vt:lpstr>O KOLIK SI MŮŽETE POŽÁDAT?</vt:lpstr>
      <vt:lpstr>KDO MŮŽE PODAT ŽÁDOST?</vt:lpstr>
      <vt:lpstr>NA CO SI MŮŽETE POŽÁDAT?</vt:lpstr>
      <vt:lpstr>NA CO SI MŮŽETE POŽÁDAT?</vt:lpstr>
      <vt:lpstr>VYPLNĚNÍ ŽÁDOSTI A DOLOŽENÍ POVINNÝCH PŘÍLOH</vt:lpstr>
      <vt:lpstr>VYŘAZENÍ ŽÁDOSTI</vt:lpstr>
      <vt:lpstr>KRITÉRIA HODNOCENÍ</vt:lpstr>
      <vt:lpstr>SPOLUÚČAST ŽADATELE</vt:lpstr>
      <vt:lpstr>VYÚČTOVÁNÍ POSKYTNUTÉ DOTACE</vt:lpstr>
      <vt:lpstr>VYÚČTOVÁNÍ POSKYTNUTÉ DOTACE</vt:lpstr>
      <vt:lpstr>VYÚČTOVÁNÍ POSKYTNUTÉ DOTACE</vt:lpstr>
      <vt:lpstr>VÝPOČET VRATKY DOTACE </vt:lpstr>
      <vt:lpstr>VYÚČTOVÁNÍ POSKYTNUTÉ DOTACE V ROCE 2025</vt:lpstr>
      <vt:lpstr>KONEC PREZENTACE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Poláček Michal</cp:lastModifiedBy>
  <cp:revision>24</cp:revision>
  <dcterms:created xsi:type="dcterms:W3CDTF">2022-03-10T07:10:19Z</dcterms:created>
  <dcterms:modified xsi:type="dcterms:W3CDTF">2025-12-09T06:55:03Z</dcterms:modified>
</cp:coreProperties>
</file>