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notesMasterIdLst>
    <p:notesMasterId r:id="rId34"/>
  </p:notesMasterIdLst>
  <p:sldIdLst>
    <p:sldId id="256" r:id="rId2"/>
    <p:sldId id="291" r:id="rId3"/>
    <p:sldId id="297" r:id="rId4"/>
    <p:sldId id="301" r:id="rId5"/>
    <p:sldId id="298" r:id="rId6"/>
    <p:sldId id="258" r:id="rId7"/>
    <p:sldId id="287" r:id="rId8"/>
    <p:sldId id="283" r:id="rId9"/>
    <p:sldId id="313" r:id="rId10"/>
    <p:sldId id="289" r:id="rId11"/>
    <p:sldId id="285" r:id="rId12"/>
    <p:sldId id="271" r:id="rId13"/>
    <p:sldId id="296" r:id="rId14"/>
    <p:sldId id="309" r:id="rId15"/>
    <p:sldId id="310" r:id="rId16"/>
    <p:sldId id="293" r:id="rId17"/>
    <p:sldId id="308" r:id="rId18"/>
    <p:sldId id="315" r:id="rId19"/>
    <p:sldId id="292" r:id="rId20"/>
    <p:sldId id="294" r:id="rId21"/>
    <p:sldId id="300" r:id="rId22"/>
    <p:sldId id="303" r:id="rId23"/>
    <p:sldId id="314" r:id="rId24"/>
    <p:sldId id="306" r:id="rId25"/>
    <p:sldId id="299" r:id="rId26"/>
    <p:sldId id="304" r:id="rId27"/>
    <p:sldId id="311" r:id="rId28"/>
    <p:sldId id="273" r:id="rId29"/>
    <p:sldId id="312" r:id="rId30"/>
    <p:sldId id="281" r:id="rId31"/>
    <p:sldId id="307" r:id="rId32"/>
    <p:sldId id="268" r:id="rId3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ájková Petra" initials="HP" lastIdx="13" clrIdx="0">
    <p:extLst>
      <p:ext uri="{19B8F6BF-5375-455C-9EA6-DF929625EA0E}">
        <p15:presenceInfo xmlns:p15="http://schemas.microsoft.com/office/powerpoint/2012/main" userId="S-1-5-21-1345087706-903693047-1615293757-815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6357" autoAdjust="0"/>
  </p:normalViewPr>
  <p:slideViewPr>
    <p:cSldViewPr snapToGrid="0">
      <p:cViewPr varScale="1">
        <p:scale>
          <a:sx n="107" d="100"/>
          <a:sy n="107" d="100"/>
        </p:scale>
        <p:origin x="690" y="108"/>
      </p:cViewPr>
      <p:guideLst/>
    </p:cSldViewPr>
  </p:slideViewPr>
  <p:outlineViewPr>
    <p:cViewPr>
      <p:scale>
        <a:sx n="33" d="100"/>
        <a:sy n="33" d="100"/>
      </p:scale>
      <p:origin x="0" y="-14946"/>
    </p:cViewPr>
  </p:outlineViewPr>
  <p:notesTextViewPr>
    <p:cViewPr>
      <p:scale>
        <a:sx n="1" d="1"/>
        <a:sy n="1" d="1"/>
      </p:scale>
      <p:origin x="0" y="0"/>
    </p:cViewPr>
  </p:notesTextViewPr>
  <p:sorterViewPr>
    <p:cViewPr>
      <p:scale>
        <a:sx n="100" d="100"/>
        <a:sy n="100" d="100"/>
      </p:scale>
      <p:origin x="0" y="-2022"/>
    </p:cViewPr>
  </p:sorterViewPr>
  <p:notesViewPr>
    <p:cSldViewPr snapToGrid="0">
      <p:cViewPr varScale="1">
        <p:scale>
          <a:sx n="80" d="100"/>
          <a:sy n="80" d="100"/>
        </p:scale>
        <p:origin x="401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95FEDF6-183C-463F-B477-1010A6FCBD88}" type="datetimeFigureOut">
              <a:rPr lang="cs-CZ" smtClean="0"/>
              <a:t>05.11.2025</a:t>
            </a:fld>
            <a:endParaRPr lang="cs-CZ" dirty="0"/>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B7CF82E-9D7B-4905-9C6E-D86B250A51D6}" type="slidenum">
              <a:rPr lang="cs-CZ" smtClean="0"/>
              <a:t>‹#›</a:t>
            </a:fld>
            <a:endParaRPr lang="cs-CZ" dirty="0"/>
          </a:p>
        </p:txBody>
      </p:sp>
    </p:spTree>
    <p:extLst>
      <p:ext uri="{BB962C8B-B14F-4D97-AF65-F5344CB8AC3E}">
        <p14:creationId xmlns:p14="http://schemas.microsoft.com/office/powerpoint/2010/main" val="1277373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fld id="{3B7CF82E-9D7B-4905-9C6E-D86B250A51D6}" type="slidenum">
              <a:rPr lang="cs-CZ" smtClean="0"/>
              <a:t>26</a:t>
            </a:fld>
            <a:endParaRPr lang="cs-CZ" dirty="0"/>
          </a:p>
        </p:txBody>
      </p:sp>
    </p:spTree>
    <p:extLst>
      <p:ext uri="{BB962C8B-B14F-4D97-AF65-F5344CB8AC3E}">
        <p14:creationId xmlns:p14="http://schemas.microsoft.com/office/powerpoint/2010/main" val="991144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cs-CZ"/>
              <a:t>Kliknutím lze upravit styl.</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2AED8E5B-0D98-4FE1-9B26-D1041E3A89F9}" type="datetimeFigureOut">
              <a:rPr lang="en-US" dirty="0"/>
              <a:t>11/5/2025</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073C2DCB-466C-4061-8D51-D3254DD77FA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cs-CZ"/>
              <a:t>Kliknutím lze upravit styl.</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8642357F-39F6-401C-9FF8-3072724998F3}" type="datetimeFigureOut">
              <a:rPr lang="en-US" dirty="0"/>
              <a:t>11/5/2025</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Date Placeholder 4"/>
          <p:cNvSpPr>
            <a:spLocks noGrp="1"/>
          </p:cNvSpPr>
          <p:nvPr>
            <p:ph type="dt" sz="half" idx="10"/>
          </p:nvPr>
        </p:nvSpPr>
        <p:spPr/>
        <p:txBody>
          <a:bodyPr/>
          <a:lstStyle/>
          <a:p>
            <a:fld id="{4D5DB09B-D413-414E-B13F-B1984CD8FF65}" type="datetimeFigureOut">
              <a:rPr lang="en-US" dirty="0"/>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7" name="Date Placeholder 6"/>
          <p:cNvSpPr>
            <a:spLocks noGrp="1"/>
          </p:cNvSpPr>
          <p:nvPr>
            <p:ph type="dt" sz="half" idx="10"/>
          </p:nvPr>
        </p:nvSpPr>
        <p:spPr/>
        <p:txBody>
          <a:bodyPr/>
          <a:lstStyle/>
          <a:p>
            <a:fld id="{6238F992-55E7-4B2D-A6F1-8C9243CBFE1B}" type="datetimeFigureOut">
              <a:rPr lang="en-US" dirty="0"/>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Date Placeholder 2"/>
          <p:cNvSpPr>
            <a:spLocks noGrp="1"/>
          </p:cNvSpPr>
          <p:nvPr>
            <p:ph type="dt" sz="half" idx="10"/>
          </p:nvPr>
        </p:nvSpPr>
        <p:spPr/>
        <p:txBody>
          <a:bodyPr/>
          <a:lstStyle/>
          <a:p>
            <a:fld id="{F0298110-BAA6-4256-A2E5-BB66A47D2616}" type="datetimeFigureOut">
              <a:rPr lang="en-US" dirty="0"/>
              <a:t>11/5/2025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03892-3343-4E4E-B81B-70A099359AD2}" type="datetimeFigureOut">
              <a:rPr lang="en-US" dirty="0"/>
              <a:t>11/5/2025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cs-CZ"/>
              <a:t>Kliknutím lze upravit styl.</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00232F85-D33A-46AF-9088-5A7400C1018E}" type="datetimeFigureOut">
              <a:rPr lang="en-US" dirty="0"/>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cs-CZ"/>
              <a:t>Kliknutím lze upravit styl.</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dirty="0"/>
              <a:t>Kliknutím na ikonu přidáte obrázek.</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3EB3A624-F501-46A9-B8CA-4949E24E27C8}" type="datetimeFigureOut">
              <a:rPr lang="en-US" dirty="0"/>
              <a:t>11/5/2025</a:t>
            </a:fld>
            <a:endParaRPr lang="en-US" dirty="0"/>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dirty="0"/>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4B4159CD-DA3A-463F-AFEF-A68838A6859B}"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cs-CZ"/>
              <a:t>Kliknutím lze upravit styl.</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4312A925-E007-46C2-84AB-35EE10DCAD39}"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cs-CZ"/>
              <a:t>Kliknutím lze upravit styl.</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40C4D3C1-679D-44D8-8A9C-D402CE4EF569}" type="datetimeFigureOut">
              <a:rPr lang="en-US" dirty="0"/>
              <a:t>11/5/2025</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0.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hyperlink" Target="https://www.zoo-ostrava.cz/images_news/1915_1.jpg" TargetMode="Externa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emf"/></Relationships>
</file>

<file path=ppt/slides/_rels/slide1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jpeg"/><Relationship Id="rId4" Type="http://schemas.openxmlformats.org/officeDocument/2006/relationships/image" Target="../media/image55.jpeg"/></Relationships>
</file>

<file path=ppt/slides/_rels/slide26.xml.rels><?xml version="1.0" encoding="UTF-8" standalone="yes"?>
<Relationships xmlns="http://schemas.openxmlformats.org/package/2006/relationships"><Relationship Id="rId3" Type="http://schemas.openxmlformats.org/officeDocument/2006/relationships/image" Target="../media/image59.jpeg"/><Relationship Id="rId7" Type="http://schemas.openxmlformats.org/officeDocument/2006/relationships/image" Target="../media/image6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1.jpe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52.jpeg"/><Relationship Id="rId4" Type="http://schemas.openxmlformats.org/officeDocument/2006/relationships/image" Target="../media/image47.jpeg"/></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2" Type="http://schemas.openxmlformats.org/officeDocument/2006/relationships/hyperlink" Target="https://www.olkraj.cz/download.html?id=110655"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mailto:petra.hajkova@olkraj.cz" TargetMode="External"/><Relationship Id="rId2" Type="http://schemas.openxmlformats.org/officeDocument/2006/relationships/hyperlink" Target="mailto:r.honzakova@olkrajj.cz" TargetMode="External"/><Relationship Id="rId1" Type="http://schemas.openxmlformats.org/officeDocument/2006/relationships/slideLayout" Target="../slideLayouts/slideLayout2.xml"/><Relationship Id="rId5" Type="http://schemas.openxmlformats.org/officeDocument/2006/relationships/image" Target="../media/image71.jpg"/><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lstStyle/>
          <a:p>
            <a:r>
              <a:rPr lang="cs-CZ" sz="2400" b="1" dirty="0">
                <a:solidFill>
                  <a:schemeClr val="tx1"/>
                </a:solidFill>
              </a:rPr>
              <a:t>Program na podporu aktivit v oblasti životního prostředí a zemědělství 2026</a:t>
            </a:r>
          </a:p>
        </p:txBody>
      </p:sp>
      <p:sp>
        <p:nvSpPr>
          <p:cNvPr id="3" name="Podnadpis 2"/>
          <p:cNvSpPr>
            <a:spLocks noGrp="1"/>
          </p:cNvSpPr>
          <p:nvPr>
            <p:ph type="subTitle" idx="1"/>
          </p:nvPr>
        </p:nvSpPr>
        <p:spPr>
          <a:xfrm>
            <a:off x="1561708" y="3773978"/>
            <a:ext cx="9071240" cy="1544642"/>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lnSpcReduction="10000"/>
          </a:bodyPr>
          <a:lstStyle/>
          <a:p>
            <a:pPr>
              <a:lnSpc>
                <a:spcPct val="110000"/>
              </a:lnSpc>
            </a:pPr>
            <a:r>
              <a:rPr lang="cs-CZ" b="1" dirty="0">
                <a:solidFill>
                  <a:schemeClr val="tx1"/>
                </a:solidFill>
              </a:rPr>
              <a:t>01 </a:t>
            </a:r>
            <a:r>
              <a:rPr lang="cs-CZ" dirty="0">
                <a:solidFill>
                  <a:schemeClr val="tx1"/>
                </a:solidFill>
              </a:rPr>
              <a:t>Podpora realizace opatření v oblasti životního prostředí a zemědělství</a:t>
            </a:r>
          </a:p>
          <a:p>
            <a:endParaRPr lang="cs-CZ" dirty="0">
              <a:solidFill>
                <a:schemeClr val="tx1"/>
              </a:solidFill>
            </a:endParaRPr>
          </a:p>
          <a:p>
            <a:r>
              <a:rPr lang="cs-CZ" b="1" dirty="0">
                <a:solidFill>
                  <a:schemeClr val="tx1"/>
                </a:solidFill>
              </a:rPr>
              <a:t>  02 </a:t>
            </a:r>
            <a:r>
              <a:rPr lang="cs-CZ" dirty="0">
                <a:solidFill>
                  <a:schemeClr val="tx1"/>
                </a:solidFill>
              </a:rPr>
              <a:t>Podpora vzdělávání a osvěty v oblasti životního prostředí a zemědělství </a:t>
            </a:r>
          </a:p>
          <a:p>
            <a:endParaRPr lang="cs-CZ" dirty="0">
              <a:solidFill>
                <a:schemeClr val="tx1"/>
              </a:solidFill>
            </a:endParaRPr>
          </a:p>
          <a:p>
            <a:r>
              <a:rPr lang="cs-CZ" dirty="0">
                <a:solidFill>
                  <a:schemeClr val="tx1"/>
                </a:solidFill>
              </a:rPr>
              <a:t>       </a:t>
            </a:r>
            <a:r>
              <a:rPr lang="cs-CZ" b="1" dirty="0">
                <a:solidFill>
                  <a:schemeClr val="tx1"/>
                </a:solidFill>
              </a:rPr>
              <a:t>03</a:t>
            </a:r>
            <a:r>
              <a:rPr lang="cs-CZ" dirty="0">
                <a:solidFill>
                  <a:schemeClr val="tx1"/>
                </a:solidFill>
              </a:rPr>
              <a:t> Podpora činností nekomerčních zájmových spolků a organizací působících v oblasti životního prostředí a zemědělství</a:t>
            </a:r>
          </a:p>
          <a:p>
            <a:endParaRPr lang="cs-CZ" dirty="0">
              <a:solidFill>
                <a:schemeClr val="tx1"/>
              </a:solidFill>
            </a:endParaRPr>
          </a:p>
        </p:txBody>
      </p:sp>
      <p:pic>
        <p:nvPicPr>
          <p:cNvPr id="5" name="Obrázek 4" descr="příroda voda"/>
          <p:cNvPicPr/>
          <p:nvPr/>
        </p:nvPicPr>
        <p:blipFill>
          <a:blip r:embed="rId2">
            <a:extLst>
              <a:ext uri="{28A0092B-C50C-407E-A947-70E740481C1C}">
                <a14:useLocalDpi xmlns:a14="http://schemas.microsoft.com/office/drawing/2010/main" val="0"/>
              </a:ext>
            </a:extLst>
          </a:blip>
          <a:srcRect/>
          <a:stretch>
            <a:fillRect/>
          </a:stretch>
        </p:blipFill>
        <p:spPr bwMode="auto">
          <a:xfrm>
            <a:off x="3590488" y="192947"/>
            <a:ext cx="4073847" cy="2525315"/>
          </a:xfrm>
          <a:prstGeom prst="rect">
            <a:avLst/>
          </a:prstGeom>
          <a:noFill/>
          <a:ln>
            <a:noFill/>
          </a:ln>
        </p:spPr>
      </p:pic>
    </p:spTree>
    <p:extLst>
      <p:ext uri="{BB962C8B-B14F-4D97-AF65-F5344CB8AC3E}">
        <p14:creationId xmlns:p14="http://schemas.microsoft.com/office/powerpoint/2010/main" val="1659335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519133" y="485583"/>
            <a:ext cx="11219935" cy="5848865"/>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76200">
            <a:solidFill>
              <a:schemeClr val="tx1"/>
            </a:solidFill>
          </a:ln>
        </p:spPr>
        <p:txBody>
          <a:bodyPr/>
          <a:lstStyle/>
          <a:p>
            <a:pPr marL="0" indent="0">
              <a:buNone/>
            </a:pPr>
            <a:r>
              <a:rPr lang="cs-CZ" sz="1500" dirty="0">
                <a:solidFill>
                  <a:schemeClr val="bg1"/>
                </a:solidFill>
              </a:rPr>
              <a:t>Na dotační program je předpokládaná výše celkové částky 9 200 000,- Kč, </a:t>
            </a:r>
          </a:p>
          <a:p>
            <a:r>
              <a:rPr lang="cs-CZ" sz="1500" dirty="0">
                <a:solidFill>
                  <a:schemeClr val="bg1"/>
                </a:solidFill>
              </a:rPr>
              <a:t>z toho </a:t>
            </a:r>
            <a:r>
              <a:rPr lang="cs-CZ" sz="1500" b="1" dirty="0">
                <a:solidFill>
                  <a:srgbClr val="FF0000"/>
                </a:solidFill>
              </a:rPr>
              <a:t>na dotační titul 01</a:t>
            </a:r>
            <a:r>
              <a:rPr lang="cs-CZ" sz="1500" b="1" dirty="0">
                <a:solidFill>
                  <a:schemeClr val="bg1"/>
                </a:solidFill>
              </a:rPr>
              <a:t>. </a:t>
            </a:r>
            <a:r>
              <a:rPr lang="cs-CZ" sz="1500" dirty="0">
                <a:solidFill>
                  <a:schemeClr val="bg1"/>
                </a:solidFill>
              </a:rPr>
              <a:t>02_01_01 Podpora realizace opatření v oblasti životního prostředí a zemědělství je určena částka </a:t>
            </a:r>
            <a:r>
              <a:rPr lang="cs-CZ" sz="1500" b="1" dirty="0">
                <a:solidFill>
                  <a:schemeClr val="bg1"/>
                </a:solidFill>
              </a:rPr>
              <a:t>6 700 000,- Kč. </a:t>
            </a:r>
          </a:p>
          <a:p>
            <a:pPr marL="0" indent="0">
              <a:buNone/>
            </a:pPr>
            <a:r>
              <a:rPr lang="cs-CZ" sz="1500" dirty="0">
                <a:solidFill>
                  <a:schemeClr val="bg1"/>
                </a:solidFill>
              </a:rPr>
              <a:t>Žadatel </a:t>
            </a:r>
            <a:r>
              <a:rPr lang="cs-CZ" sz="1500" b="1" dirty="0">
                <a:solidFill>
                  <a:schemeClr val="bg1"/>
                </a:solidFill>
              </a:rPr>
              <a:t>může v rámci vyhlášeného dotačního titulu </a:t>
            </a:r>
            <a:r>
              <a:rPr lang="cs-CZ" sz="1500" dirty="0">
                <a:solidFill>
                  <a:schemeClr val="bg1"/>
                </a:solidFill>
              </a:rPr>
              <a:t>podat </a:t>
            </a:r>
            <a:r>
              <a:rPr lang="cs-CZ" sz="1500" b="1" dirty="0">
                <a:solidFill>
                  <a:schemeClr val="bg1"/>
                </a:solidFill>
              </a:rPr>
              <a:t>více žádostí </a:t>
            </a:r>
            <a:r>
              <a:rPr lang="cs-CZ" sz="1500" dirty="0">
                <a:solidFill>
                  <a:schemeClr val="bg1"/>
                </a:solidFill>
              </a:rPr>
              <a:t>na </a:t>
            </a:r>
            <a:r>
              <a:rPr lang="cs-CZ" sz="1500" b="1" dirty="0">
                <a:solidFill>
                  <a:schemeClr val="bg1"/>
                </a:solidFill>
              </a:rPr>
              <a:t>různé</a:t>
            </a:r>
            <a:r>
              <a:rPr lang="cs-CZ" sz="1500" dirty="0">
                <a:solidFill>
                  <a:schemeClr val="bg1"/>
                </a:solidFill>
              </a:rPr>
              <a:t> </a:t>
            </a:r>
            <a:r>
              <a:rPr lang="cs-CZ" sz="1500" b="1" dirty="0">
                <a:solidFill>
                  <a:schemeClr val="bg1"/>
                </a:solidFill>
              </a:rPr>
              <a:t>akce</a:t>
            </a:r>
            <a:r>
              <a:rPr lang="cs-CZ" sz="1500" dirty="0">
                <a:solidFill>
                  <a:schemeClr val="bg1"/>
                </a:solidFill>
              </a:rPr>
              <a:t>, max. však </a:t>
            </a:r>
          </a:p>
          <a:p>
            <a:pPr marL="0" indent="0">
              <a:buNone/>
            </a:pPr>
            <a:r>
              <a:rPr lang="cs-CZ" sz="1500" b="1" u="sng" dirty="0">
                <a:solidFill>
                  <a:schemeClr val="bg1"/>
                </a:solidFill>
              </a:rPr>
              <a:t>3 žádosti. </a:t>
            </a:r>
          </a:p>
          <a:p>
            <a:pPr marL="0" indent="0">
              <a:buNone/>
            </a:pPr>
            <a:r>
              <a:rPr lang="cs-CZ" sz="1500" b="1" dirty="0">
                <a:solidFill>
                  <a:schemeClr val="bg1"/>
                </a:solidFill>
              </a:rPr>
              <a:t>z toho </a:t>
            </a:r>
            <a:r>
              <a:rPr lang="cs-CZ" sz="1500" b="1" dirty="0">
                <a:solidFill>
                  <a:srgbClr val="FF0000"/>
                </a:solidFill>
              </a:rPr>
              <a:t>na dotační titul 02</a:t>
            </a:r>
            <a:r>
              <a:rPr lang="cs-CZ" sz="1500" dirty="0">
                <a:solidFill>
                  <a:schemeClr val="bg1"/>
                </a:solidFill>
              </a:rPr>
              <a:t>. 02_01_02 Podpora vzdělávání a osvěty v oblasti životního prostředí a zemědělství je určena částka </a:t>
            </a:r>
            <a:r>
              <a:rPr lang="cs-CZ" sz="1500" b="1" dirty="0">
                <a:solidFill>
                  <a:schemeClr val="bg1"/>
                </a:solidFill>
              </a:rPr>
              <a:t>1 000 000,- Kč</a:t>
            </a:r>
          </a:p>
          <a:p>
            <a:pPr marL="0" indent="0">
              <a:buNone/>
            </a:pPr>
            <a:r>
              <a:rPr lang="cs-CZ" sz="1500" dirty="0">
                <a:solidFill>
                  <a:schemeClr val="bg1"/>
                </a:solidFill>
              </a:rPr>
              <a:t>Žadatel </a:t>
            </a:r>
            <a:r>
              <a:rPr lang="cs-CZ" sz="1500" b="1" dirty="0">
                <a:solidFill>
                  <a:schemeClr val="bg1"/>
                </a:solidFill>
              </a:rPr>
              <a:t>může v rámci vyhlášeného dotačního titulu </a:t>
            </a:r>
            <a:r>
              <a:rPr lang="cs-CZ" sz="1500" dirty="0">
                <a:solidFill>
                  <a:schemeClr val="bg1"/>
                </a:solidFill>
              </a:rPr>
              <a:t>podat </a:t>
            </a:r>
            <a:r>
              <a:rPr lang="cs-CZ" sz="1500" b="1" dirty="0">
                <a:solidFill>
                  <a:schemeClr val="bg1"/>
                </a:solidFill>
              </a:rPr>
              <a:t>více žádostí </a:t>
            </a:r>
            <a:r>
              <a:rPr lang="cs-CZ" sz="1500" dirty="0">
                <a:solidFill>
                  <a:schemeClr val="bg1"/>
                </a:solidFill>
              </a:rPr>
              <a:t>na </a:t>
            </a:r>
            <a:r>
              <a:rPr lang="cs-CZ" sz="1500" b="1" dirty="0">
                <a:solidFill>
                  <a:schemeClr val="bg1"/>
                </a:solidFill>
              </a:rPr>
              <a:t>různé</a:t>
            </a:r>
            <a:r>
              <a:rPr lang="cs-CZ" sz="1500" dirty="0">
                <a:solidFill>
                  <a:schemeClr val="bg1"/>
                </a:solidFill>
              </a:rPr>
              <a:t> </a:t>
            </a:r>
            <a:r>
              <a:rPr lang="cs-CZ" sz="1500" b="1" dirty="0">
                <a:solidFill>
                  <a:schemeClr val="bg1"/>
                </a:solidFill>
              </a:rPr>
              <a:t>akce</a:t>
            </a:r>
            <a:r>
              <a:rPr lang="cs-CZ" sz="1500" dirty="0">
                <a:solidFill>
                  <a:schemeClr val="bg1"/>
                </a:solidFill>
              </a:rPr>
              <a:t>, max. však </a:t>
            </a:r>
          </a:p>
          <a:p>
            <a:pPr marL="0" indent="0">
              <a:buNone/>
            </a:pPr>
            <a:r>
              <a:rPr lang="cs-CZ" sz="1500" b="1" u="sng" dirty="0">
                <a:solidFill>
                  <a:schemeClr val="bg1"/>
                </a:solidFill>
              </a:rPr>
              <a:t>3 žádosti. </a:t>
            </a:r>
          </a:p>
          <a:p>
            <a:pPr marL="0" indent="0">
              <a:buNone/>
            </a:pPr>
            <a:r>
              <a:rPr lang="cs-CZ" sz="1500" b="1" u="sng" dirty="0">
                <a:solidFill>
                  <a:schemeClr val="bg1"/>
                </a:solidFill>
              </a:rPr>
              <a:t>Minimální výše dotace na jednu akci je 5 000,- Kč a maximální výše dotace je 150 000,- Kč</a:t>
            </a:r>
          </a:p>
          <a:p>
            <a:r>
              <a:rPr lang="cs-CZ" sz="1500" b="1" dirty="0">
                <a:solidFill>
                  <a:schemeClr val="bg1"/>
                </a:solidFill>
              </a:rPr>
              <a:t>z toho </a:t>
            </a:r>
            <a:r>
              <a:rPr lang="cs-CZ" sz="1500" b="1" dirty="0">
                <a:solidFill>
                  <a:srgbClr val="FF0000"/>
                </a:solidFill>
              </a:rPr>
              <a:t>na dotační titul 03</a:t>
            </a:r>
            <a:r>
              <a:rPr lang="cs-CZ" sz="1500" dirty="0">
                <a:solidFill>
                  <a:schemeClr val="bg1"/>
                </a:solidFill>
              </a:rPr>
              <a:t>. 02_01_03 Podpora činnosti nekomerčních zájmových spolků a organizací působících v oblasti životního prostředí a zemědělství je určena částka </a:t>
            </a:r>
            <a:r>
              <a:rPr lang="cs-CZ" sz="1500" b="1" dirty="0">
                <a:solidFill>
                  <a:schemeClr val="bg1"/>
                </a:solidFill>
              </a:rPr>
              <a:t>1 500 000,- Kč</a:t>
            </a:r>
          </a:p>
          <a:p>
            <a:pPr marL="0" indent="0">
              <a:buNone/>
            </a:pPr>
            <a:r>
              <a:rPr lang="cs-CZ" sz="1500" dirty="0">
                <a:solidFill>
                  <a:schemeClr val="bg1"/>
                </a:solidFill>
              </a:rPr>
              <a:t>Žadatel </a:t>
            </a:r>
            <a:r>
              <a:rPr lang="cs-CZ" sz="1500" b="1" dirty="0">
                <a:solidFill>
                  <a:schemeClr val="bg1"/>
                </a:solidFill>
              </a:rPr>
              <a:t>může v rámci vyhlášeného dotačního titulu </a:t>
            </a:r>
            <a:r>
              <a:rPr lang="cs-CZ" sz="1500" dirty="0">
                <a:solidFill>
                  <a:schemeClr val="bg1"/>
                </a:solidFill>
              </a:rPr>
              <a:t>podat </a:t>
            </a:r>
            <a:r>
              <a:rPr lang="cs-CZ" sz="1500" b="1" u="sng" dirty="0">
                <a:solidFill>
                  <a:schemeClr val="bg1"/>
                </a:solidFill>
              </a:rPr>
              <a:t>pouze jednu žádost</a:t>
            </a:r>
            <a:r>
              <a:rPr lang="cs-CZ" sz="1500" u="sng" dirty="0">
                <a:solidFill>
                  <a:schemeClr val="bg1"/>
                </a:solidFill>
              </a:rPr>
              <a:t> </a:t>
            </a:r>
            <a:r>
              <a:rPr lang="cs-CZ" sz="1500" dirty="0">
                <a:solidFill>
                  <a:schemeClr val="bg1"/>
                </a:solidFill>
              </a:rPr>
              <a:t>o poskytnutí dotace v daném kalendářním roce.</a:t>
            </a:r>
          </a:p>
          <a:p>
            <a:pPr marL="0" lvl="1" indent="0">
              <a:spcBef>
                <a:spcPts val="900"/>
              </a:spcBef>
              <a:buNone/>
            </a:pPr>
            <a:r>
              <a:rPr lang="cs-CZ" sz="1500" b="1" u="sng" dirty="0">
                <a:solidFill>
                  <a:schemeClr val="bg1"/>
                </a:solidFill>
              </a:rPr>
              <a:t>Minimální výše dotace je 5 000,- Kč a maximální výše dotace je 70 000,- Kč</a:t>
            </a:r>
          </a:p>
          <a:p>
            <a:pPr lvl="1"/>
            <a:endParaRPr lang="cs-CZ" b="1" dirty="0">
              <a:solidFill>
                <a:schemeClr val="bg1"/>
              </a:solidFill>
            </a:endParaRPr>
          </a:p>
          <a:p>
            <a:pPr marL="0" indent="0">
              <a:buNone/>
            </a:pPr>
            <a:endParaRPr lang="cs-CZ" b="1" dirty="0">
              <a:solidFill>
                <a:schemeClr val="bg1"/>
              </a:solidFill>
            </a:endParaRPr>
          </a:p>
        </p:txBody>
      </p:sp>
    </p:spTree>
    <p:extLst>
      <p:ext uri="{BB962C8B-B14F-4D97-AF65-F5344CB8AC3E}">
        <p14:creationId xmlns:p14="http://schemas.microsoft.com/office/powerpoint/2010/main" val="763543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502508" y="535459"/>
            <a:ext cx="11219935" cy="5848865"/>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76200">
            <a:solidFill>
              <a:schemeClr val="tx1"/>
            </a:solidFill>
          </a:ln>
        </p:spPr>
        <p:txBody>
          <a:bodyPr/>
          <a:lstStyle/>
          <a:p>
            <a:pPr marL="0" indent="0">
              <a:buNone/>
            </a:pPr>
            <a:endParaRPr lang="cs-CZ" dirty="0">
              <a:solidFill>
                <a:schemeClr val="bg1"/>
              </a:solidFill>
            </a:endParaRPr>
          </a:p>
          <a:p>
            <a:pPr marL="0" indent="0">
              <a:buNone/>
            </a:pPr>
            <a:r>
              <a:rPr lang="cs-CZ" sz="1500" dirty="0">
                <a:solidFill>
                  <a:schemeClr val="bg1"/>
                </a:solidFill>
              </a:rPr>
              <a:t>Minimální podíl spoluúčasti žadatele z vlastních a jiných zdrojů vychází z celkových předpokládaných uznatelných výdajů akce uvedených v žádosti žadatele, a činí </a:t>
            </a:r>
            <a:r>
              <a:rPr lang="cs-CZ" sz="1500" b="1" dirty="0">
                <a:solidFill>
                  <a:schemeClr val="bg1"/>
                </a:solidFill>
              </a:rPr>
              <a:t>50</a:t>
            </a:r>
            <a:r>
              <a:rPr lang="cs-CZ" sz="1500" dirty="0">
                <a:solidFill>
                  <a:schemeClr val="bg1"/>
                </a:solidFill>
              </a:rPr>
              <a:t> % celkových předpokládaných uznatelných výdajů akce. </a:t>
            </a:r>
          </a:p>
          <a:p>
            <a:pPr marL="0" indent="0">
              <a:buNone/>
            </a:pPr>
            <a:endParaRPr lang="cs-CZ" sz="1500" b="1" dirty="0">
              <a:solidFill>
                <a:schemeClr val="bg1"/>
              </a:solidFill>
            </a:endParaRPr>
          </a:p>
          <a:p>
            <a:pPr marL="0" indent="0">
              <a:buNone/>
            </a:pPr>
            <a:r>
              <a:rPr lang="cs-CZ" sz="1500" dirty="0">
                <a:solidFill>
                  <a:schemeClr val="bg1"/>
                </a:solidFill>
              </a:rPr>
              <a:t>V případě, že bude poskytnuta dotace do 35 000 Kč, není vyžadována spoluúčast. </a:t>
            </a:r>
          </a:p>
          <a:p>
            <a:pPr marL="0" indent="0">
              <a:buNone/>
            </a:pPr>
            <a:endParaRPr lang="cs-CZ" b="1" dirty="0">
              <a:solidFill>
                <a:schemeClr val="bg1"/>
              </a:solidFill>
            </a:endParaRPr>
          </a:p>
        </p:txBody>
      </p:sp>
      <p:pic>
        <p:nvPicPr>
          <p:cNvPr id="4" name="Obrázek 3" descr="Fotosoutěž: Česká krajina - inspirace z Galerie Megapixelu | 📸 Megapixel"/>
          <p:cNvPicPr/>
          <p:nvPr/>
        </p:nvPicPr>
        <p:blipFill>
          <a:blip r:embed="rId2">
            <a:extLst>
              <a:ext uri="{28A0092B-C50C-407E-A947-70E740481C1C}">
                <a14:useLocalDpi xmlns:a14="http://schemas.microsoft.com/office/drawing/2010/main" val="0"/>
              </a:ext>
            </a:extLst>
          </a:blip>
          <a:srcRect/>
          <a:stretch>
            <a:fillRect/>
          </a:stretch>
        </p:blipFill>
        <p:spPr bwMode="auto">
          <a:xfrm>
            <a:off x="2766753" y="2634268"/>
            <a:ext cx="5760720" cy="3684270"/>
          </a:xfrm>
          <a:prstGeom prst="rect">
            <a:avLst/>
          </a:prstGeom>
          <a:noFill/>
          <a:ln>
            <a:noFill/>
          </a:ln>
        </p:spPr>
      </p:pic>
    </p:spTree>
    <p:extLst>
      <p:ext uri="{BB962C8B-B14F-4D97-AF65-F5344CB8AC3E}">
        <p14:creationId xmlns:p14="http://schemas.microsoft.com/office/powerpoint/2010/main" val="2640306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502508" y="535459"/>
            <a:ext cx="11219935" cy="5848865"/>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76200">
            <a:solidFill>
              <a:schemeClr val="tx1"/>
            </a:solidFill>
          </a:ln>
        </p:spPr>
        <p:txBody>
          <a:bodyPr>
            <a:normAutofit fontScale="92500" lnSpcReduction="10000"/>
          </a:bodyPr>
          <a:lstStyle/>
          <a:p>
            <a:pPr marL="0" indent="0">
              <a:buNone/>
            </a:pPr>
            <a:endParaRPr lang="cs-CZ" dirty="0">
              <a:solidFill>
                <a:schemeClr val="bg1"/>
              </a:solidFill>
            </a:endParaRPr>
          </a:p>
          <a:p>
            <a:pPr marL="0" indent="0">
              <a:buNone/>
            </a:pPr>
            <a:r>
              <a:rPr lang="cs-CZ" b="1" u="sng" dirty="0">
                <a:solidFill>
                  <a:schemeClr val="bg1"/>
                </a:solidFill>
              </a:rPr>
              <a:t>Okruh oprávněných žadatelů v dotačním titulu 1 a 2</a:t>
            </a:r>
            <a:endParaRPr lang="cs-CZ" u="sng" dirty="0">
              <a:solidFill>
                <a:schemeClr val="bg1"/>
              </a:solidFill>
            </a:endParaRPr>
          </a:p>
          <a:p>
            <a:pPr lvl="0"/>
            <a:r>
              <a:rPr lang="cs-CZ" sz="1600" b="1" dirty="0">
                <a:solidFill>
                  <a:schemeClr val="bg1"/>
                </a:solidFill>
              </a:rPr>
              <a:t>fyzická osoba, která</a:t>
            </a:r>
            <a:r>
              <a:rPr lang="cs-CZ" sz="1600" dirty="0">
                <a:solidFill>
                  <a:schemeClr val="bg1"/>
                </a:solidFill>
              </a:rPr>
              <a:t>:</a:t>
            </a:r>
          </a:p>
          <a:p>
            <a:pPr lvl="0"/>
            <a:r>
              <a:rPr lang="cs-CZ" sz="1600" dirty="0">
                <a:solidFill>
                  <a:schemeClr val="bg1"/>
                </a:solidFill>
              </a:rPr>
              <a:t>dosáhne nejpozději v den podání žádosti o dotaci 18 let,</a:t>
            </a:r>
          </a:p>
          <a:p>
            <a:pPr lvl="0"/>
            <a:r>
              <a:rPr lang="cs-CZ" sz="1600" dirty="0">
                <a:solidFill>
                  <a:schemeClr val="bg1"/>
                </a:solidFill>
              </a:rPr>
              <a:t>nemá omezenou svéprávnost dle § 55 a násl. zákona č. 89/2012 Sb., občanský zákoník, a</a:t>
            </a:r>
          </a:p>
          <a:p>
            <a:pPr lvl="0"/>
            <a:r>
              <a:rPr lang="cs-CZ" sz="1600" dirty="0">
                <a:solidFill>
                  <a:schemeClr val="bg1"/>
                </a:solidFill>
              </a:rPr>
              <a:t>má trvalý pobyt na území Olomouckého kraje, nebo má sídlo či provozovnu na území Olomouckého kraje, nebo má trvalý pobyt či sídlo nebo provozovnu mimo území Olomouckého kraje, ale výstupy akce, na niž je požadována dotace, budou realizovány v územním obvodu Olomouckého kraje, případně budou propagovat Olomoucký kraj mimo jeho územní působnost.</a:t>
            </a:r>
            <a:r>
              <a:rPr lang="cs-CZ" sz="1600" baseline="30000" dirty="0">
                <a:solidFill>
                  <a:schemeClr val="bg1"/>
                </a:solidFill>
              </a:rPr>
              <a:t> </a:t>
            </a:r>
            <a:endParaRPr lang="cs-CZ" sz="1600" dirty="0">
              <a:solidFill>
                <a:schemeClr val="bg1"/>
              </a:solidFill>
            </a:endParaRPr>
          </a:p>
          <a:p>
            <a:r>
              <a:rPr lang="cs-CZ" sz="1600" dirty="0">
                <a:solidFill>
                  <a:schemeClr val="bg1"/>
                </a:solidFill>
              </a:rPr>
              <a:t> </a:t>
            </a:r>
          </a:p>
          <a:p>
            <a:pPr lvl="0"/>
            <a:r>
              <a:rPr lang="cs-CZ" sz="1600" b="1" dirty="0">
                <a:solidFill>
                  <a:schemeClr val="bg1"/>
                </a:solidFill>
              </a:rPr>
              <a:t>právnická osoba, kterou je</a:t>
            </a:r>
            <a:r>
              <a:rPr lang="cs-CZ" sz="1600" dirty="0">
                <a:solidFill>
                  <a:schemeClr val="bg1"/>
                </a:solidFill>
              </a:rPr>
              <a:t>:</a:t>
            </a:r>
          </a:p>
          <a:p>
            <a:pPr lvl="0"/>
            <a:r>
              <a:rPr lang="cs-CZ" sz="1600" b="1" dirty="0">
                <a:solidFill>
                  <a:schemeClr val="bg1"/>
                </a:solidFill>
              </a:rPr>
              <a:t>obec</a:t>
            </a:r>
            <a:r>
              <a:rPr lang="cs-CZ" sz="1600" dirty="0">
                <a:solidFill>
                  <a:schemeClr val="bg1"/>
                </a:solidFill>
              </a:rPr>
              <a:t> v územním obvodu Olomouckého kraje,</a:t>
            </a:r>
          </a:p>
          <a:p>
            <a:pPr lvl="0"/>
            <a:r>
              <a:rPr lang="cs-CZ" sz="1600" b="1" dirty="0">
                <a:solidFill>
                  <a:schemeClr val="bg1"/>
                </a:solidFill>
              </a:rPr>
              <a:t>dobrovolný svazek obcí</a:t>
            </a:r>
            <a:r>
              <a:rPr lang="cs-CZ" sz="1600" dirty="0">
                <a:solidFill>
                  <a:schemeClr val="bg1"/>
                </a:solidFill>
              </a:rPr>
              <a:t>, který je registrován v souladu se zákonem o obcích a jehož sídlo se nachází v územním obvodu Olomouckého kraje,</a:t>
            </a:r>
          </a:p>
          <a:p>
            <a:pPr lvl="0"/>
            <a:r>
              <a:rPr lang="cs-CZ" sz="1600" b="1" dirty="0">
                <a:solidFill>
                  <a:schemeClr val="bg1"/>
                </a:solidFill>
              </a:rPr>
              <a:t>jiná právnická osoba</a:t>
            </a:r>
            <a:r>
              <a:rPr lang="cs-CZ" sz="1600" dirty="0">
                <a:solidFill>
                  <a:schemeClr val="bg1"/>
                </a:solidFill>
              </a:rPr>
              <a:t>, jejímž předmětem činnosti jsou aktivity v oblasti životního prostředí a zemědělství, a jejíž sídlo či provozovna se nachází v územním obvodu Olomouckého kraje, nebo</a:t>
            </a:r>
          </a:p>
          <a:p>
            <a:pPr lvl="0"/>
            <a:r>
              <a:rPr lang="cs-CZ" sz="1600" b="1" dirty="0">
                <a:solidFill>
                  <a:schemeClr val="bg1"/>
                </a:solidFill>
              </a:rPr>
              <a:t>jiná právnická osoba</a:t>
            </a:r>
            <a:r>
              <a:rPr lang="cs-CZ" sz="1600" dirty="0">
                <a:solidFill>
                  <a:schemeClr val="bg1"/>
                </a:solidFill>
              </a:rPr>
              <a:t>, jejímž předmětem činnosti jsou aktivity v oblasti životního prostředí a zemědělství, a jejíž sídlo ani provozovna se nenachází v územním obvodu Olomouckého kraje, ale výstupy akce, na niž je požadována dotace, budou realizovány v územním obvodu Olomouckého kraje, případně budou propagovat Olomoucký kraj mimo jeho územní působnost.</a:t>
            </a:r>
            <a:r>
              <a:rPr lang="cs-CZ" sz="1600" baseline="30000" dirty="0">
                <a:solidFill>
                  <a:schemeClr val="bg1"/>
                </a:solidFill>
              </a:rPr>
              <a:t> </a:t>
            </a:r>
            <a:endParaRPr lang="cs-CZ" sz="1600" dirty="0">
              <a:solidFill>
                <a:schemeClr val="bg1"/>
              </a:solidFill>
            </a:endParaRPr>
          </a:p>
          <a:p>
            <a:pPr marL="0" indent="0">
              <a:buNone/>
            </a:pPr>
            <a:endParaRPr lang="cs-CZ" sz="1600" dirty="0">
              <a:solidFill>
                <a:schemeClr val="bg1"/>
              </a:solidFill>
            </a:endParaRPr>
          </a:p>
          <a:p>
            <a:pPr marL="0" indent="0">
              <a:buNone/>
            </a:pPr>
            <a:endParaRPr lang="cs-CZ" sz="1200" b="1" dirty="0">
              <a:solidFill>
                <a:schemeClr val="bg1"/>
              </a:solidFill>
            </a:endParaRPr>
          </a:p>
        </p:txBody>
      </p:sp>
    </p:spTree>
    <p:extLst>
      <p:ext uri="{BB962C8B-B14F-4D97-AF65-F5344CB8AC3E}">
        <p14:creationId xmlns:p14="http://schemas.microsoft.com/office/powerpoint/2010/main" val="3697658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descr="https://www.vtei.cz/wp-content/uploads/2018/10/ilustracni-obrazek-4_edit.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7322" y="56110"/>
            <a:ext cx="5637603" cy="3424844"/>
          </a:xfrm>
          <a:prstGeom prst="rect">
            <a:avLst/>
          </a:prstGeom>
          <a:noFill/>
          <a:ln>
            <a:noFill/>
          </a:ln>
        </p:spPr>
      </p:pic>
      <p:pic>
        <p:nvPicPr>
          <p:cNvPr id="6" name="Obrázek 5" descr="https://www.vtei.cz/wp-content/uploads/2016/08/Uhrova-3.jpg"/>
          <p:cNvPicPr/>
          <p:nvPr/>
        </p:nvPicPr>
        <p:blipFill>
          <a:blip r:embed="rId3">
            <a:extLst>
              <a:ext uri="{28A0092B-C50C-407E-A947-70E740481C1C}">
                <a14:useLocalDpi xmlns:a14="http://schemas.microsoft.com/office/drawing/2010/main" val="0"/>
              </a:ext>
            </a:extLst>
          </a:blip>
          <a:srcRect/>
          <a:stretch>
            <a:fillRect/>
          </a:stretch>
        </p:blipFill>
        <p:spPr bwMode="auto">
          <a:xfrm>
            <a:off x="6134793" y="56111"/>
            <a:ext cx="5684519" cy="3424844"/>
          </a:xfrm>
          <a:prstGeom prst="rect">
            <a:avLst/>
          </a:prstGeom>
          <a:noFill/>
          <a:ln>
            <a:noFill/>
          </a:ln>
        </p:spPr>
      </p:pic>
      <p:pic>
        <p:nvPicPr>
          <p:cNvPr id="7" name="Obrázek 6" descr="https://www.vtei.cz/wp-content/uploads/2017/08/Dzurakova-1.jpg"/>
          <p:cNvPicPr/>
          <p:nvPr/>
        </p:nvPicPr>
        <p:blipFill>
          <a:blip r:embed="rId4">
            <a:extLst>
              <a:ext uri="{28A0092B-C50C-407E-A947-70E740481C1C}">
                <a14:useLocalDpi xmlns:a14="http://schemas.microsoft.com/office/drawing/2010/main" val="0"/>
              </a:ext>
            </a:extLst>
          </a:blip>
          <a:srcRect/>
          <a:stretch>
            <a:fillRect/>
          </a:stretch>
        </p:blipFill>
        <p:spPr bwMode="auto">
          <a:xfrm>
            <a:off x="407321" y="3582784"/>
            <a:ext cx="5637603" cy="2909456"/>
          </a:xfrm>
          <a:prstGeom prst="rect">
            <a:avLst/>
          </a:prstGeom>
          <a:noFill/>
          <a:ln>
            <a:noFill/>
          </a:ln>
        </p:spPr>
      </p:pic>
      <p:pic>
        <p:nvPicPr>
          <p:cNvPr id="8" name="Obrázek 7" descr="https://www.vtei.cz/wp-content/uploads/2017/08/Dzurakova-2.jpg"/>
          <p:cNvPicPr/>
          <p:nvPr/>
        </p:nvPicPr>
        <p:blipFill>
          <a:blip r:embed="rId5">
            <a:extLst>
              <a:ext uri="{28A0092B-C50C-407E-A947-70E740481C1C}">
                <a14:useLocalDpi xmlns:a14="http://schemas.microsoft.com/office/drawing/2010/main" val="0"/>
              </a:ext>
            </a:extLst>
          </a:blip>
          <a:srcRect/>
          <a:stretch>
            <a:fillRect/>
          </a:stretch>
        </p:blipFill>
        <p:spPr bwMode="auto">
          <a:xfrm>
            <a:off x="6134793" y="3582784"/>
            <a:ext cx="5684518" cy="2909456"/>
          </a:xfrm>
          <a:prstGeom prst="rect">
            <a:avLst/>
          </a:prstGeom>
          <a:noFill/>
          <a:ln>
            <a:noFill/>
          </a:ln>
        </p:spPr>
      </p:pic>
      <p:pic>
        <p:nvPicPr>
          <p:cNvPr id="2" name="Obrázek 1"/>
          <p:cNvPicPr>
            <a:picLocks noChangeAspect="1"/>
          </p:cNvPicPr>
          <p:nvPr/>
        </p:nvPicPr>
        <p:blipFill>
          <a:blip r:embed="rId6"/>
          <a:stretch>
            <a:fillRect/>
          </a:stretch>
        </p:blipFill>
        <p:spPr>
          <a:xfrm>
            <a:off x="4601387" y="2601884"/>
            <a:ext cx="3214545" cy="1778923"/>
          </a:xfrm>
          <a:prstGeom prst="rect">
            <a:avLst/>
          </a:prstGeom>
        </p:spPr>
      </p:pic>
    </p:spTree>
    <p:extLst>
      <p:ext uri="{BB962C8B-B14F-4D97-AF65-F5344CB8AC3E}">
        <p14:creationId xmlns:p14="http://schemas.microsoft.com/office/powerpoint/2010/main" val="2044525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descr="https://pestujprostor.plzne.cz/wp-content/uploads/sites/2/2020/03/08c.-Praha-BB-Centrum-budova-DELTA-nutno-uv%C3%A9st-web_male-514x320.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43352" y="3512127"/>
            <a:ext cx="5805134" cy="3148935"/>
          </a:xfrm>
          <a:prstGeom prst="rect">
            <a:avLst/>
          </a:prstGeom>
          <a:noFill/>
          <a:ln>
            <a:noFill/>
          </a:ln>
        </p:spPr>
      </p:pic>
      <p:pic>
        <p:nvPicPr>
          <p:cNvPr id="5" name="Obrázek 4" descr="https://upload.wikimedia.org/wikipedia/commons/9/99/Streetside_swale_Seattle.jpg"/>
          <p:cNvPicPr/>
          <p:nvPr/>
        </p:nvPicPr>
        <p:blipFill>
          <a:blip r:embed="rId3">
            <a:extLst>
              <a:ext uri="{28A0092B-C50C-407E-A947-70E740481C1C}">
                <a14:useLocalDpi xmlns:a14="http://schemas.microsoft.com/office/drawing/2010/main" val="0"/>
              </a:ext>
            </a:extLst>
          </a:blip>
          <a:srcRect/>
          <a:stretch>
            <a:fillRect/>
          </a:stretch>
        </p:blipFill>
        <p:spPr bwMode="auto">
          <a:xfrm>
            <a:off x="6043352" y="234343"/>
            <a:ext cx="5805134" cy="3277784"/>
          </a:xfrm>
          <a:prstGeom prst="rect">
            <a:avLst/>
          </a:prstGeom>
          <a:noFill/>
          <a:ln>
            <a:noFill/>
          </a:ln>
        </p:spPr>
      </p:pic>
      <p:pic>
        <p:nvPicPr>
          <p:cNvPr id="6" name="Obrázek 5"/>
          <p:cNvPicPr/>
          <p:nvPr/>
        </p:nvPicPr>
        <p:blipFill>
          <a:blip r:embed="rId4">
            <a:extLst>
              <a:ext uri="{28A0092B-C50C-407E-A947-70E740481C1C}">
                <a14:useLocalDpi xmlns:a14="http://schemas.microsoft.com/office/drawing/2010/main" val="0"/>
              </a:ext>
            </a:extLst>
          </a:blip>
          <a:srcRect/>
          <a:stretch>
            <a:fillRect/>
          </a:stretch>
        </p:blipFill>
        <p:spPr bwMode="auto">
          <a:xfrm>
            <a:off x="349135" y="234344"/>
            <a:ext cx="5694217" cy="6291148"/>
          </a:xfrm>
          <a:prstGeom prst="rect">
            <a:avLst/>
          </a:prstGeom>
          <a:noFill/>
          <a:ln>
            <a:noFill/>
          </a:ln>
        </p:spPr>
      </p:pic>
    </p:spTree>
    <p:extLst>
      <p:ext uri="{BB962C8B-B14F-4D97-AF65-F5344CB8AC3E}">
        <p14:creationId xmlns:p14="http://schemas.microsoft.com/office/powerpoint/2010/main" val="12667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descr="https://www.avelana.cz/wp-content/uploads/2019/03/1269190471cs__1_28.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4383" y="3549535"/>
            <a:ext cx="5457777" cy="3084021"/>
          </a:xfrm>
          <a:prstGeom prst="rect">
            <a:avLst/>
          </a:prstGeom>
          <a:noFill/>
          <a:ln>
            <a:noFill/>
          </a:ln>
        </p:spPr>
      </p:pic>
      <p:pic>
        <p:nvPicPr>
          <p:cNvPr id="7" name="Obrázek 6"/>
          <p:cNvPicPr/>
          <p:nvPr/>
        </p:nvPicPr>
        <p:blipFill>
          <a:blip r:embed="rId3">
            <a:extLst>
              <a:ext uri="{28A0092B-C50C-407E-A947-70E740481C1C}">
                <a14:useLocalDpi xmlns:a14="http://schemas.microsoft.com/office/drawing/2010/main" val="0"/>
              </a:ext>
            </a:extLst>
          </a:blip>
          <a:srcRect/>
          <a:stretch>
            <a:fillRect/>
          </a:stretch>
        </p:blipFill>
        <p:spPr bwMode="auto">
          <a:xfrm>
            <a:off x="6093229" y="170776"/>
            <a:ext cx="5754495" cy="3378759"/>
          </a:xfrm>
          <a:prstGeom prst="rect">
            <a:avLst/>
          </a:prstGeom>
          <a:noFill/>
          <a:ln>
            <a:noFill/>
          </a:ln>
        </p:spPr>
      </p:pic>
      <p:pic>
        <p:nvPicPr>
          <p:cNvPr id="8" name="Obrázek 7" descr="https://www.avelana.cz/wp-content/uploads/2019/03/krajina1.jpg"/>
          <p:cNvPicPr/>
          <p:nvPr/>
        </p:nvPicPr>
        <p:blipFill>
          <a:blip r:embed="rId4">
            <a:extLst>
              <a:ext uri="{28A0092B-C50C-407E-A947-70E740481C1C}">
                <a14:useLocalDpi xmlns:a14="http://schemas.microsoft.com/office/drawing/2010/main" val="0"/>
              </a:ext>
            </a:extLst>
          </a:blip>
          <a:srcRect/>
          <a:stretch>
            <a:fillRect/>
          </a:stretch>
        </p:blipFill>
        <p:spPr bwMode="auto">
          <a:xfrm>
            <a:off x="374074" y="170776"/>
            <a:ext cx="5478086" cy="3378759"/>
          </a:xfrm>
          <a:prstGeom prst="rect">
            <a:avLst/>
          </a:prstGeom>
          <a:noFill/>
          <a:ln>
            <a:noFill/>
          </a:ln>
        </p:spPr>
      </p:pic>
      <p:pic>
        <p:nvPicPr>
          <p:cNvPr id="9" name="Obrázek 8" descr="200 km alejí pod horou Blaník – Adapterra Awards"/>
          <p:cNvPicPr/>
          <p:nvPr/>
        </p:nvPicPr>
        <p:blipFill>
          <a:blip r:embed="rId5">
            <a:extLst>
              <a:ext uri="{28A0092B-C50C-407E-A947-70E740481C1C}">
                <a14:useLocalDpi xmlns:a14="http://schemas.microsoft.com/office/drawing/2010/main" val="0"/>
              </a:ext>
            </a:extLst>
          </a:blip>
          <a:srcRect/>
          <a:stretch>
            <a:fillRect/>
          </a:stretch>
        </p:blipFill>
        <p:spPr bwMode="auto">
          <a:xfrm>
            <a:off x="6093228" y="3545378"/>
            <a:ext cx="5754495" cy="3312622"/>
          </a:xfrm>
          <a:prstGeom prst="rect">
            <a:avLst/>
          </a:prstGeom>
          <a:noFill/>
          <a:ln>
            <a:noFill/>
          </a:ln>
        </p:spPr>
      </p:pic>
    </p:spTree>
    <p:extLst>
      <p:ext uri="{BB962C8B-B14F-4D97-AF65-F5344CB8AC3E}">
        <p14:creationId xmlns:p14="http://schemas.microsoft.com/office/powerpoint/2010/main" val="528651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r>
              <a:rPr lang="cs-CZ" sz="1800" b="1" dirty="0"/>
              <a:t>Typy podporovaných akcí 01</a:t>
            </a:r>
            <a:br>
              <a:rPr lang="cs-CZ" dirty="0"/>
            </a:br>
            <a:endParaRPr lang="cs-CZ" dirty="0"/>
          </a:p>
        </p:txBody>
      </p:sp>
      <p:sp useBgFill="1">
        <p:nvSpPr>
          <p:cNvPr id="12" name="Zástupný symbol pro obsah 11"/>
          <p:cNvSpPr>
            <a:spLocks noGrp="1"/>
          </p:cNvSpPr>
          <p:nvPr>
            <p:ph idx="4294967295"/>
          </p:nvPr>
        </p:nvSpPr>
        <p:spPr>
          <a:xfrm>
            <a:off x="641023" y="820131"/>
            <a:ext cx="10887958" cy="5580669"/>
          </a:xfrm>
        </p:spPr>
        <p:txBody>
          <a:bodyPr>
            <a:normAutofit fontScale="77500" lnSpcReduction="20000"/>
          </a:bodyPr>
          <a:lstStyle/>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přírodě blízká opatření v krajině, která povedou ke zvýšení zádrže vody v krajině, revitalizaci toků, malých vodních nádrží a niv, obnově přirozených drobných krajinných prvků a biotopů, zvýšení druhové rozmanitosti a omezení půdní eroze, užití travních pásů, průlehů,</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příprava a realizace modrozelené infrastruktury, revitalizace brownfieldů – revitalizace existujících zastavěných ploch,</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protierozní opatření (obnova či zakládání větrolamů, biokoridorů, mezí, remízů, biopásů, alejí, péče o břehové porosty apod.),</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zakládání stanovištně vhodných trvalých travních porostů – krajinných trávníků zahrnujících jak bylinné trávníky, tak luční porosty včetně smíšených trvalkových výsadeb, výsadba rozptýlené zeleně v krajině a   péče o ni,</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zakládání květnatých pásů a motýlích či včelích louček,</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výsadba dřevin podél pozemních komunikací s výjimkou dálnic a silnic I. třídy,</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péče o památné stromy a aleje, ošetřování krajinářsky významné zeleně,</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zakládání a údržba studánek v krajině,</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řízená pastva ovcí, koz a skotu, či jiných druhů zvířat za účelem zvýšení luční druhové rozmanitosti,</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zajištění stávajících vodních nádrží proti utonutí živočichů,</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opatření sloužící ke snížení mortality živočichů v důsledku rozvoje technické infrastruktury (např. realizace zábran a podpora migrace pro obojživelníky, ochrana hnízdišť), odstraňování migračních překážek pro živočichy,</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zajišťování záchranných programů pro ohrožené druhy zvířat,</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podpora akcí záchranných stanic, záchranných center, ekocenter a  útulků na území kraje, poskytujících péči o zvířata v nouzi,</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podpora rozšiřování či udržení původních živočišných druhů ve volné krajině za účelem zlepšení biologické rozmanitosti,</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Font typeface="Symbol" panose="05050102010706020507" pitchFamily="18" charset="2"/>
              <a:buChar char=""/>
            </a:pPr>
            <a:r>
              <a:rPr lang="cs-CZ"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opatření pro zachování stávajícího hnízdiště čápa bílého v dané lokalitě. Dotaci nelze použít na výstavbu nového sloupu,</a:t>
            </a:r>
            <a:endParaRPr lang="cs-CZ" sz="1800" dirty="0">
              <a:effectLst/>
              <a:latin typeface="Century Gothic" panose="020B0502020202020204" pitchFamily="34" charset="0"/>
              <a:ea typeface="Calibri" panose="020F0502020204030204" pitchFamily="34" charset="0"/>
              <a:cs typeface="Times New Roman" panose="02020603050405020304" pitchFamily="18" charset="0"/>
            </a:endParaRPr>
          </a:p>
          <a:p>
            <a:pPr lvl="0"/>
            <a:endParaRPr lang="cs-CZ" dirty="0"/>
          </a:p>
        </p:txBody>
      </p:sp>
    </p:spTree>
    <p:extLst>
      <p:ext uri="{BB962C8B-B14F-4D97-AF65-F5344CB8AC3E}">
        <p14:creationId xmlns:p14="http://schemas.microsoft.com/office/powerpoint/2010/main" val="1796554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r>
              <a:rPr lang="cs-CZ" sz="1800" b="1" dirty="0"/>
              <a:t>Typy podporovaných akcí 01</a:t>
            </a:r>
            <a:br>
              <a:rPr lang="cs-CZ" dirty="0"/>
            </a:br>
            <a:endParaRPr lang="cs-CZ" dirty="0"/>
          </a:p>
        </p:txBody>
      </p:sp>
      <p:sp useBgFill="1">
        <p:nvSpPr>
          <p:cNvPr id="12" name="Zástupný symbol pro obsah 11"/>
          <p:cNvSpPr>
            <a:spLocks noGrp="1"/>
          </p:cNvSpPr>
          <p:nvPr>
            <p:ph idx="4294967295"/>
          </p:nvPr>
        </p:nvSpPr>
        <p:spPr>
          <a:xfrm>
            <a:off x="641023" y="820131"/>
            <a:ext cx="10887958" cy="5580669"/>
          </a:xfrm>
        </p:spPr>
        <p:txBody>
          <a:bodyPr>
            <a:normAutofit fontScale="92500" lnSpcReduction="20000"/>
          </a:bodyPr>
          <a:lstStyle/>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zhotovení koncepčních a strategických dokumentů či studií týkajících se oblastí, které povedou ke zvýšení zádrže vody v krajině, revitalizaci toků, malých vodních nádrží a niv, obnově přirozených drobných krajinných prvků a biotopů, zvýšení druhové rozmanitosti a omezení půdní eroze, užití travních pásů, průlehů,</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zajištění likvidace invazních druhů, invazivních druhů rostlin (bolševníku velkolepého, netýkavky žláznaté a všech typů křídlatek),</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podpora produkce původních druhů rybí násady pro zarybňování rybářských revírů (pstruh potoční, lipan podhorní aj.) posilující druhovou biodiverzitu vodních toků, vyjma druhů ryb podporovaných Ministerstvem zemědělství. Vnitřní vybavení líhní (např. žlaby, filtrace aj.) rybářského vybavení (např. sítě, kádě, rukávy, kesery, rybářské holínky, váhy aj.)</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obnova funkčního stavu stávajících turistických stezek v maloplošných chráněných územích a opatření pro usměrnění pohybu návštěvníků v přírodovědně cenných lokalitách,</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budování naučných stezek a informačních tabulí s přírodovědnou tématikou,</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akce předcházení vzniku odpadu, třídění odpadu,</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podpora kastrace opuštěných a zdivočelých koček (</a:t>
            </a:r>
            <a:r>
              <a:rPr lang="cs-CZ" sz="1600" dirty="0" err="1">
                <a:solidFill>
                  <a:srgbClr val="000000"/>
                </a:solidFill>
                <a:latin typeface="Century Gothic" panose="020B0502020202020204" pitchFamily="34" charset="0"/>
                <a:cs typeface="Times New Roman" panose="02020603050405020304" pitchFamily="18" charset="0"/>
              </a:rPr>
              <a:t>Felis</a:t>
            </a:r>
            <a:r>
              <a:rPr lang="cs-CZ" sz="1600" dirty="0">
                <a:solidFill>
                  <a:srgbClr val="000000"/>
                </a:solidFill>
                <a:latin typeface="Century Gothic" panose="020B0502020202020204" pitchFamily="34" charset="0"/>
                <a:cs typeface="Times New Roman" panose="02020603050405020304" pitchFamily="18" charset="0"/>
              </a:rPr>
              <a:t> </a:t>
            </a:r>
            <a:r>
              <a:rPr lang="cs-CZ" sz="1600" dirty="0" err="1">
                <a:solidFill>
                  <a:srgbClr val="000000"/>
                </a:solidFill>
                <a:latin typeface="Century Gothic" panose="020B0502020202020204" pitchFamily="34" charset="0"/>
                <a:cs typeface="Times New Roman" panose="02020603050405020304" pitchFamily="18" charset="0"/>
              </a:rPr>
              <a:t>catus</a:t>
            </a:r>
            <a:r>
              <a:rPr lang="cs-CZ" sz="1600" dirty="0">
                <a:solidFill>
                  <a:srgbClr val="000000"/>
                </a:solidFill>
                <a:latin typeface="Century Gothic" panose="020B0502020202020204" pitchFamily="34" charset="0"/>
                <a:cs typeface="Times New Roman" panose="02020603050405020304" pitchFamily="18" charset="0"/>
              </a:rPr>
              <a:t>),</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podpora pořízení movitých věcí a vybavení, účelně a intenzivně využívaných členy zájmového spolku nebo organizace, pro zajištění akcí přímo souvisejících s předmětem jejich činnosti v ochraně životního prostředí nebo zemědělství,</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organizování soutěží, výstav nebo veletrhů a účast na nich, přehlídky, soutěže, sympozia, workshopy, přednášky, semináře a konference,</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letničková výsadba a výsadby s omezenou životností,</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podpora při ochraně mláďat srnčí a jiné zvěře před poraněním nebo usmrcením při senosečích, a to podporou nákupu technického vybavení, jehož pomocí lze tuto ochranu efektivněji provádět,</a:t>
            </a:r>
          </a:p>
          <a:p>
            <a:pPr marL="342900" lvl="0" indent="-342900" algn="just">
              <a:buClr>
                <a:srgbClr val="000000"/>
              </a:buClr>
              <a:buFont typeface="Symbol" panose="05050102010706020507" pitchFamily="18" charset="2"/>
              <a:buChar char=""/>
            </a:pPr>
            <a:r>
              <a:rPr lang="cs-CZ" sz="1600" dirty="0">
                <a:solidFill>
                  <a:srgbClr val="000000"/>
                </a:solidFill>
                <a:latin typeface="Century Gothic" panose="020B0502020202020204" pitchFamily="34" charset="0"/>
                <a:cs typeface="Times New Roman" panose="02020603050405020304" pitchFamily="18" charset="0"/>
              </a:rPr>
              <a:t>podpora konání zkoušek loveckých psů za účelem jejich lovecké upotřebitelnosti.</a:t>
            </a:r>
          </a:p>
          <a:p>
            <a:pPr lvl="0"/>
            <a:endParaRPr lang="cs-CZ" dirty="0"/>
          </a:p>
        </p:txBody>
      </p:sp>
    </p:spTree>
    <p:extLst>
      <p:ext uri="{BB962C8B-B14F-4D97-AF65-F5344CB8AC3E}">
        <p14:creationId xmlns:p14="http://schemas.microsoft.com/office/powerpoint/2010/main" val="978153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descr="Ovce pomáhají ohroženým rostlinám. Díky pastvě ani těžko přístupný terén  nezarůstá nálety — ČT24 — Česká televize"/>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7446" y="340821"/>
            <a:ext cx="5769034" cy="3358341"/>
          </a:xfrm>
          <a:prstGeom prst="rect">
            <a:avLst/>
          </a:prstGeom>
          <a:noFill/>
          <a:ln>
            <a:noFill/>
          </a:ln>
        </p:spPr>
      </p:pic>
      <p:pic>
        <p:nvPicPr>
          <p:cNvPr id="6" name="Obrázek 5" descr="TREK - Pastva zvířat"/>
          <p:cNvPicPr/>
          <p:nvPr/>
        </p:nvPicPr>
        <p:blipFill>
          <a:blip r:embed="rId3">
            <a:extLst>
              <a:ext uri="{28A0092B-C50C-407E-A947-70E740481C1C}">
                <a14:useLocalDpi xmlns:a14="http://schemas.microsoft.com/office/drawing/2010/main" val="0"/>
              </a:ext>
            </a:extLst>
          </a:blip>
          <a:srcRect/>
          <a:stretch>
            <a:fillRect/>
          </a:stretch>
        </p:blipFill>
        <p:spPr bwMode="auto">
          <a:xfrm>
            <a:off x="6126480" y="340822"/>
            <a:ext cx="5702530" cy="3358340"/>
          </a:xfrm>
          <a:prstGeom prst="rect">
            <a:avLst/>
          </a:prstGeom>
          <a:noFill/>
          <a:ln>
            <a:noFill/>
          </a:ln>
        </p:spPr>
      </p:pic>
      <p:pic>
        <p:nvPicPr>
          <p:cNvPr id="7" name="Obrázek 6" descr="Studánky v lesích AP – Apha"/>
          <p:cNvPicPr/>
          <p:nvPr/>
        </p:nvPicPr>
        <p:blipFill>
          <a:blip r:embed="rId4">
            <a:extLst>
              <a:ext uri="{28A0092B-C50C-407E-A947-70E740481C1C}">
                <a14:useLocalDpi xmlns:a14="http://schemas.microsoft.com/office/drawing/2010/main" val="0"/>
              </a:ext>
            </a:extLst>
          </a:blip>
          <a:srcRect/>
          <a:stretch>
            <a:fillRect/>
          </a:stretch>
        </p:blipFill>
        <p:spPr bwMode="auto">
          <a:xfrm>
            <a:off x="357446" y="3699163"/>
            <a:ext cx="4114801" cy="2963401"/>
          </a:xfrm>
          <a:prstGeom prst="rect">
            <a:avLst/>
          </a:prstGeom>
          <a:noFill/>
          <a:ln>
            <a:noFill/>
          </a:ln>
        </p:spPr>
      </p:pic>
      <p:pic>
        <p:nvPicPr>
          <p:cNvPr id="8" name="Obrázek 7" descr="Den otevírání studánek | Seznamte se"/>
          <p:cNvPicPr/>
          <p:nvPr/>
        </p:nvPicPr>
        <p:blipFill>
          <a:blip r:embed="rId5">
            <a:extLst>
              <a:ext uri="{28A0092B-C50C-407E-A947-70E740481C1C}">
                <a14:useLocalDpi xmlns:a14="http://schemas.microsoft.com/office/drawing/2010/main" val="0"/>
              </a:ext>
            </a:extLst>
          </a:blip>
          <a:srcRect/>
          <a:stretch>
            <a:fillRect/>
          </a:stretch>
        </p:blipFill>
        <p:spPr bwMode="auto">
          <a:xfrm>
            <a:off x="4472247" y="3622790"/>
            <a:ext cx="3689465" cy="3039774"/>
          </a:xfrm>
          <a:prstGeom prst="rect">
            <a:avLst/>
          </a:prstGeom>
          <a:noFill/>
          <a:ln>
            <a:noFill/>
          </a:ln>
        </p:spPr>
      </p:pic>
      <p:pic>
        <p:nvPicPr>
          <p:cNvPr id="9" name="Obrázek 8" descr="Studánky ve městě desetiletí pustly. Nadšenci nyní mění situaci k lepšímu -  Pražský deník"/>
          <p:cNvPicPr/>
          <p:nvPr/>
        </p:nvPicPr>
        <p:blipFill>
          <a:blip r:embed="rId6">
            <a:extLst>
              <a:ext uri="{28A0092B-C50C-407E-A947-70E740481C1C}">
                <a14:useLocalDpi xmlns:a14="http://schemas.microsoft.com/office/drawing/2010/main" val="0"/>
              </a:ext>
            </a:extLst>
          </a:blip>
          <a:srcRect/>
          <a:stretch>
            <a:fillRect/>
          </a:stretch>
        </p:blipFill>
        <p:spPr bwMode="auto">
          <a:xfrm>
            <a:off x="8161712" y="3607724"/>
            <a:ext cx="3667298" cy="3054840"/>
          </a:xfrm>
          <a:prstGeom prst="rect">
            <a:avLst/>
          </a:prstGeom>
          <a:noFill/>
          <a:ln>
            <a:noFill/>
          </a:ln>
        </p:spPr>
      </p:pic>
    </p:spTree>
    <p:extLst>
      <p:ext uri="{BB962C8B-B14F-4D97-AF65-F5344CB8AC3E}">
        <p14:creationId xmlns:p14="http://schemas.microsoft.com/office/powerpoint/2010/main" val="1274411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descr="Auta masakrují tisíce žab. Na silnicích v kraji chybí zábrany - iDNES.cz"/>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7721" y="320329"/>
            <a:ext cx="5527689" cy="2887798"/>
          </a:xfrm>
          <a:prstGeom prst="rect">
            <a:avLst/>
          </a:prstGeom>
          <a:noFill/>
          <a:ln>
            <a:noFill/>
          </a:ln>
        </p:spPr>
      </p:pic>
      <p:pic>
        <p:nvPicPr>
          <p:cNvPr id="6" name="Obrázek 5" descr="PRODEJ RYB: Povodí Ohře"/>
          <p:cNvPicPr/>
          <p:nvPr/>
        </p:nvPicPr>
        <p:blipFill>
          <a:blip r:embed="rId3">
            <a:extLst>
              <a:ext uri="{28A0092B-C50C-407E-A947-70E740481C1C}">
                <a14:useLocalDpi xmlns:a14="http://schemas.microsoft.com/office/drawing/2010/main" val="0"/>
              </a:ext>
            </a:extLst>
          </a:blip>
          <a:srcRect/>
          <a:stretch>
            <a:fillRect/>
          </a:stretch>
        </p:blipFill>
        <p:spPr bwMode="auto">
          <a:xfrm>
            <a:off x="357721" y="3208127"/>
            <a:ext cx="5768760" cy="3544340"/>
          </a:xfrm>
          <a:prstGeom prst="rect">
            <a:avLst/>
          </a:prstGeom>
          <a:noFill/>
          <a:ln>
            <a:noFill/>
          </a:ln>
        </p:spPr>
      </p:pic>
      <p:pic>
        <p:nvPicPr>
          <p:cNvPr id="2050" name="Picture 2" descr="Rybáři s dětmi vypustili do Bíliny 200 kilogramů rybích násad - Ekolist.c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6481" y="3652796"/>
            <a:ext cx="5651268" cy="3099671"/>
          </a:xfrm>
          <a:prstGeom prst="rect">
            <a:avLst/>
          </a:prstGeom>
          <a:noFill/>
          <a:extLst>
            <a:ext uri="{909E8E84-426E-40DD-AFC4-6F175D3DCCD1}">
              <a14:hiddenFill xmlns:a14="http://schemas.microsoft.com/office/drawing/2010/main">
                <a:solidFill>
                  <a:srgbClr val="FFFFFF"/>
                </a:solidFill>
              </a14:hiddenFill>
            </a:ext>
          </a:extLst>
        </p:spPr>
      </p:pic>
      <p:pic>
        <p:nvPicPr>
          <p:cNvPr id="5" name="Obrázek 4" descr="Řidiči pozor, začíná jarní migrace žab, upozorňuje KRNAP - Ekolist.cz"/>
          <p:cNvPicPr/>
          <p:nvPr/>
        </p:nvPicPr>
        <p:blipFill>
          <a:blip r:embed="rId5">
            <a:extLst>
              <a:ext uri="{28A0092B-C50C-407E-A947-70E740481C1C}">
                <a14:useLocalDpi xmlns:a14="http://schemas.microsoft.com/office/drawing/2010/main" val="0"/>
              </a:ext>
            </a:extLst>
          </a:blip>
          <a:srcRect/>
          <a:stretch>
            <a:fillRect/>
          </a:stretch>
        </p:blipFill>
        <p:spPr bwMode="auto">
          <a:xfrm>
            <a:off x="5885410" y="320329"/>
            <a:ext cx="5892339" cy="3332467"/>
          </a:xfrm>
          <a:prstGeom prst="rect">
            <a:avLst/>
          </a:prstGeom>
          <a:noFill/>
          <a:ln>
            <a:noFill/>
          </a:ln>
        </p:spPr>
      </p:pic>
    </p:spTree>
    <p:extLst>
      <p:ext uri="{BB962C8B-B14F-4D97-AF65-F5344CB8AC3E}">
        <p14:creationId xmlns:p14="http://schemas.microsoft.com/office/powerpoint/2010/main" val="1807167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tákem roku 2014 se stal čáp černý a čáp bílý – Kudy z nud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4073" y="232756"/>
            <a:ext cx="5683838" cy="349486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Čapí hnízdo může vážit až tunu. Ptáci si příbytek zvelebují desítky let, v  přírodě jich ale ubývá | České Budějov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7911" y="232756"/>
            <a:ext cx="5896869" cy="3494867"/>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descr="Zvíře, zvířátko, hlodavec, Veverky, příroda, jaro, květiny"/>
          <p:cNvPicPr/>
          <p:nvPr/>
        </p:nvPicPr>
        <p:blipFill>
          <a:blip r:embed="rId4">
            <a:extLst>
              <a:ext uri="{28A0092B-C50C-407E-A947-70E740481C1C}">
                <a14:useLocalDpi xmlns:a14="http://schemas.microsoft.com/office/drawing/2010/main" val="0"/>
              </a:ext>
            </a:extLst>
          </a:blip>
          <a:srcRect/>
          <a:stretch>
            <a:fillRect/>
          </a:stretch>
        </p:blipFill>
        <p:spPr bwMode="auto">
          <a:xfrm>
            <a:off x="374073" y="3278852"/>
            <a:ext cx="5131724" cy="3313141"/>
          </a:xfrm>
          <a:prstGeom prst="rect">
            <a:avLst/>
          </a:prstGeom>
          <a:noFill/>
          <a:ln>
            <a:noFill/>
          </a:ln>
        </p:spPr>
      </p:pic>
      <p:pic>
        <p:nvPicPr>
          <p:cNvPr id="10" name="Obrázek 9" descr="https://www.zoo-ostrava.cz/images_news/1915_1.jpg">
            <a:hlinkClick r:id="rId5" tooltip="&quot;&quot;"/>
          </p:cNvPr>
          <p:cNvPicPr/>
          <p:nvPr/>
        </p:nvPicPr>
        <p:blipFill>
          <a:blip r:embed="rId6">
            <a:extLst>
              <a:ext uri="{28A0092B-C50C-407E-A947-70E740481C1C}">
                <a14:useLocalDpi xmlns:a14="http://schemas.microsoft.com/office/drawing/2010/main" val="0"/>
              </a:ext>
            </a:extLst>
          </a:blip>
          <a:srcRect/>
          <a:stretch>
            <a:fillRect/>
          </a:stretch>
        </p:blipFill>
        <p:spPr bwMode="auto">
          <a:xfrm>
            <a:off x="6901509" y="3420169"/>
            <a:ext cx="5053271" cy="3171824"/>
          </a:xfrm>
          <a:prstGeom prst="rect">
            <a:avLst/>
          </a:prstGeom>
          <a:noFill/>
          <a:ln>
            <a:noFill/>
          </a:ln>
        </p:spPr>
      </p:pic>
      <p:pic>
        <p:nvPicPr>
          <p:cNvPr id="11" name="Obrázek 10" descr="https://www.stoplusjednicka.cz/sites/default/files/styles/full/public/obrazky/2019/03/01_obj_04_sova.jpg?itok=Kf48b0u0"/>
          <p:cNvPicPr/>
          <p:nvPr/>
        </p:nvPicPr>
        <p:blipFill>
          <a:blip r:embed="rId7">
            <a:extLst>
              <a:ext uri="{28A0092B-C50C-407E-A947-70E740481C1C}">
                <a14:useLocalDpi xmlns:a14="http://schemas.microsoft.com/office/drawing/2010/main" val="0"/>
              </a:ext>
            </a:extLst>
          </a:blip>
          <a:srcRect/>
          <a:stretch>
            <a:fillRect/>
          </a:stretch>
        </p:blipFill>
        <p:spPr bwMode="auto">
          <a:xfrm>
            <a:off x="4950064" y="2773190"/>
            <a:ext cx="2798661" cy="3818803"/>
          </a:xfrm>
          <a:prstGeom prst="rect">
            <a:avLst/>
          </a:prstGeom>
          <a:noFill/>
          <a:ln>
            <a:noFill/>
          </a:ln>
        </p:spPr>
      </p:pic>
    </p:spTree>
    <p:extLst>
      <p:ext uri="{BB962C8B-B14F-4D97-AF65-F5344CB8AC3E}">
        <p14:creationId xmlns:p14="http://schemas.microsoft.com/office/powerpoint/2010/main" val="2207758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descr="Turistika v ČR | Kompletní průvodce"/>
          <p:cNvPicPr/>
          <p:nvPr/>
        </p:nvPicPr>
        <p:blipFill>
          <a:blip r:embed="rId2">
            <a:extLst>
              <a:ext uri="{28A0092B-C50C-407E-A947-70E740481C1C}">
                <a14:useLocalDpi xmlns:a14="http://schemas.microsoft.com/office/drawing/2010/main" val="0"/>
              </a:ext>
            </a:extLst>
          </a:blip>
          <a:srcRect/>
          <a:stretch>
            <a:fillRect/>
          </a:stretch>
        </p:blipFill>
        <p:spPr bwMode="auto">
          <a:xfrm>
            <a:off x="6057911" y="3724304"/>
            <a:ext cx="5820976" cy="2917565"/>
          </a:xfrm>
          <a:prstGeom prst="rect">
            <a:avLst/>
          </a:prstGeom>
          <a:noFill/>
          <a:ln>
            <a:noFill/>
          </a:ln>
        </p:spPr>
      </p:pic>
      <p:pic>
        <p:nvPicPr>
          <p:cNvPr id="9" name="Obrázek 8" descr="Informační tabule, foto Vít Černý"/>
          <p:cNvPicPr/>
          <p:nvPr/>
        </p:nvPicPr>
        <p:blipFill>
          <a:blip r:embed="rId3">
            <a:extLst>
              <a:ext uri="{28A0092B-C50C-407E-A947-70E740481C1C}">
                <a14:useLocalDpi xmlns:a14="http://schemas.microsoft.com/office/drawing/2010/main" val="0"/>
              </a:ext>
            </a:extLst>
          </a:blip>
          <a:srcRect/>
          <a:stretch>
            <a:fillRect/>
          </a:stretch>
        </p:blipFill>
        <p:spPr bwMode="auto">
          <a:xfrm>
            <a:off x="324549" y="153786"/>
            <a:ext cx="5511338" cy="3686694"/>
          </a:xfrm>
          <a:prstGeom prst="rect">
            <a:avLst/>
          </a:prstGeom>
          <a:noFill/>
          <a:ln>
            <a:noFill/>
          </a:ln>
        </p:spPr>
      </p:pic>
      <p:pic>
        <p:nvPicPr>
          <p:cNvPr id="7" name="Obrázek 6" descr="Nová naučná stezka Olšina | Kam s dětmi – aktivity pro děti a jejich rodiče"/>
          <p:cNvPicPr/>
          <p:nvPr/>
        </p:nvPicPr>
        <p:blipFill>
          <a:blip r:embed="rId4">
            <a:extLst>
              <a:ext uri="{28A0092B-C50C-407E-A947-70E740481C1C}">
                <a14:useLocalDpi xmlns:a14="http://schemas.microsoft.com/office/drawing/2010/main" val="0"/>
              </a:ext>
            </a:extLst>
          </a:blip>
          <a:srcRect/>
          <a:stretch>
            <a:fillRect/>
          </a:stretch>
        </p:blipFill>
        <p:spPr bwMode="auto">
          <a:xfrm>
            <a:off x="324549" y="3607724"/>
            <a:ext cx="5733362" cy="3034145"/>
          </a:xfrm>
          <a:prstGeom prst="rect">
            <a:avLst/>
          </a:prstGeom>
          <a:noFill/>
          <a:ln>
            <a:noFill/>
          </a:ln>
        </p:spPr>
      </p:pic>
      <p:pic>
        <p:nvPicPr>
          <p:cNvPr id="10" name="Obrázek 9" descr="https://www.naucne-stezky.cz/wp-content/uploads/2022/05/ns-doubravcice-1-800x560.jpg"/>
          <p:cNvPicPr/>
          <p:nvPr/>
        </p:nvPicPr>
        <p:blipFill>
          <a:blip r:embed="rId5">
            <a:extLst>
              <a:ext uri="{28A0092B-C50C-407E-A947-70E740481C1C}">
                <a14:useLocalDpi xmlns:a14="http://schemas.microsoft.com/office/drawing/2010/main" val="0"/>
              </a:ext>
            </a:extLst>
          </a:blip>
          <a:srcRect/>
          <a:stretch>
            <a:fillRect/>
          </a:stretch>
        </p:blipFill>
        <p:spPr bwMode="auto">
          <a:xfrm>
            <a:off x="5835888" y="189288"/>
            <a:ext cx="6043000" cy="3535016"/>
          </a:xfrm>
          <a:prstGeom prst="rect">
            <a:avLst/>
          </a:prstGeom>
          <a:noFill/>
          <a:ln>
            <a:noFill/>
          </a:ln>
        </p:spPr>
      </p:pic>
    </p:spTree>
    <p:extLst>
      <p:ext uri="{BB962C8B-B14F-4D97-AF65-F5344CB8AC3E}">
        <p14:creationId xmlns:p14="http://schemas.microsoft.com/office/powerpoint/2010/main" val="2599751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D44CF7DD-E5CD-46D7-8745-D138BA7E18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5" y="48868"/>
            <a:ext cx="4170784" cy="676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Obrázek 12">
            <a:extLst>
              <a:ext uri="{FF2B5EF4-FFF2-40B4-BE49-F238E27FC236}">
                <a16:creationId xmlns:a16="http://schemas.microsoft.com/office/drawing/2014/main" id="{3C72454A-98FB-42F7-A5DF-8DA5C3896E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45429" y="3248685"/>
            <a:ext cx="5353059" cy="3560445"/>
          </a:xfrm>
          <a:prstGeom prst="rect">
            <a:avLst/>
          </a:prstGeom>
          <a:noFill/>
          <a:ln>
            <a:noFill/>
          </a:ln>
        </p:spPr>
      </p:pic>
      <p:pic>
        <p:nvPicPr>
          <p:cNvPr id="14" name="Obrázek 13">
            <a:extLst>
              <a:ext uri="{FF2B5EF4-FFF2-40B4-BE49-F238E27FC236}">
                <a16:creationId xmlns:a16="http://schemas.microsoft.com/office/drawing/2014/main" id="{E440C66D-534D-487C-BD86-15F4127F897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45429" y="15907"/>
            <a:ext cx="4362546" cy="3265739"/>
          </a:xfrm>
          <a:prstGeom prst="rect">
            <a:avLst/>
          </a:prstGeom>
          <a:noFill/>
          <a:ln>
            <a:noFill/>
          </a:ln>
        </p:spPr>
      </p:pic>
      <p:pic>
        <p:nvPicPr>
          <p:cNvPr id="15" name="Obrázek 14">
            <a:extLst>
              <a:ext uri="{FF2B5EF4-FFF2-40B4-BE49-F238E27FC236}">
                <a16:creationId xmlns:a16="http://schemas.microsoft.com/office/drawing/2014/main" id="{E12D1530-B809-4155-969F-F3D5E290718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10851" y="48868"/>
            <a:ext cx="4381149" cy="3199816"/>
          </a:xfrm>
          <a:prstGeom prst="rect">
            <a:avLst/>
          </a:prstGeom>
          <a:noFill/>
          <a:ln>
            <a:noFill/>
          </a:ln>
        </p:spPr>
      </p:pic>
      <p:pic>
        <p:nvPicPr>
          <p:cNvPr id="16" name="Obrázek 15">
            <a:extLst>
              <a:ext uri="{FF2B5EF4-FFF2-40B4-BE49-F238E27FC236}">
                <a16:creationId xmlns:a16="http://schemas.microsoft.com/office/drawing/2014/main" id="{70345CED-6098-4652-A77C-3134571FC98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89236" y="3248684"/>
            <a:ext cx="3984161" cy="3593409"/>
          </a:xfrm>
          <a:prstGeom prst="rect">
            <a:avLst/>
          </a:prstGeom>
          <a:noFill/>
          <a:ln>
            <a:noFill/>
          </a:ln>
        </p:spPr>
      </p:pic>
    </p:spTree>
    <p:extLst>
      <p:ext uri="{BB962C8B-B14F-4D97-AF65-F5344CB8AC3E}">
        <p14:creationId xmlns:p14="http://schemas.microsoft.com/office/powerpoint/2010/main" val="3760406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ázek 6" descr="https://radiozurnal.rozhlas.cz/sites/default/files/styles/cro_16x9_tablet/public/images/02613517.jpeg?itok=_KODCrcX">
            <a:extLst>
              <a:ext uri="{FF2B5EF4-FFF2-40B4-BE49-F238E27FC236}">
                <a16:creationId xmlns:a16="http://schemas.microsoft.com/office/drawing/2014/main" id="{F8144CF4-961C-4469-84F4-F987162497A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61053" y="550506"/>
            <a:ext cx="10114384" cy="5859625"/>
          </a:xfrm>
          <a:prstGeom prst="rect">
            <a:avLst/>
          </a:prstGeom>
          <a:noFill/>
          <a:ln>
            <a:noFill/>
          </a:ln>
        </p:spPr>
      </p:pic>
    </p:spTree>
    <p:extLst>
      <p:ext uri="{BB962C8B-B14F-4D97-AF65-F5344CB8AC3E}">
        <p14:creationId xmlns:p14="http://schemas.microsoft.com/office/powerpoint/2010/main" val="27156901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r>
              <a:rPr lang="cs-CZ" sz="1800" b="1" dirty="0"/>
              <a:t>Dotační titul 02</a:t>
            </a:r>
            <a:br>
              <a:rPr lang="cs-CZ" dirty="0"/>
            </a:br>
            <a:endParaRPr lang="cs-CZ" dirty="0"/>
          </a:p>
        </p:txBody>
      </p:sp>
      <p:sp useBgFill="1">
        <p:nvSpPr>
          <p:cNvPr id="12" name="Zástupný symbol pro obsah 11"/>
          <p:cNvSpPr>
            <a:spLocks noGrp="1"/>
          </p:cNvSpPr>
          <p:nvPr>
            <p:ph idx="4294967295"/>
          </p:nvPr>
        </p:nvSpPr>
        <p:spPr>
          <a:xfrm>
            <a:off x="641023" y="820131"/>
            <a:ext cx="10887958" cy="5580669"/>
          </a:xfrm>
        </p:spPr>
        <p:txBody>
          <a:bodyPr>
            <a:normAutofit/>
          </a:bodyPr>
          <a:lstStyle/>
          <a:p>
            <a:pPr marL="342900" indent="-342900" algn="just">
              <a:lnSpc>
                <a:spcPct val="80000"/>
              </a:lnSpc>
              <a:buClr>
                <a:srgbClr val="000000"/>
              </a:buClr>
              <a:buFont typeface="Symbol" panose="05050102010706020507" pitchFamily="18" charset="2"/>
              <a:buChar char=""/>
            </a:pPr>
            <a:endParaRPr lang="cs-CZ" sz="1500" dirty="0">
              <a:solidFill>
                <a:srgbClr val="000000"/>
              </a:solidFill>
              <a:latin typeface="Century Gothic" panose="020B0502020202020204" pitchFamily="34" charset="0"/>
              <a:cs typeface="Times New Roman" panose="02020603050405020304" pitchFamily="18" charset="0"/>
            </a:endParaRPr>
          </a:p>
          <a:p>
            <a:pPr marL="0" indent="0" algn="just">
              <a:lnSpc>
                <a:spcPct val="80000"/>
              </a:lnSpc>
              <a:buClr>
                <a:srgbClr val="000000"/>
              </a:buClr>
              <a:buNone/>
            </a:pPr>
            <a:r>
              <a:rPr lang="cs-CZ" sz="1500" b="1" dirty="0">
                <a:solidFill>
                  <a:srgbClr val="000000"/>
                </a:solidFill>
                <a:latin typeface="Century Gothic" panose="020B0502020202020204" pitchFamily="34" charset="0"/>
                <a:cs typeface="Times New Roman" panose="02020603050405020304" pitchFamily="18" charset="0"/>
              </a:rPr>
              <a:t>02_01_02 Podpora vzdělávání a osvěty v oblasti životního prostředí a zemědělství </a:t>
            </a:r>
            <a:r>
              <a:rPr lang="cs-CZ" sz="1500" dirty="0">
                <a:solidFill>
                  <a:srgbClr val="000000"/>
                </a:solidFill>
                <a:latin typeface="Century Gothic" panose="020B0502020202020204" pitchFamily="34" charset="0"/>
                <a:cs typeface="Times New Roman" panose="02020603050405020304" pitchFamily="18" charset="0"/>
              </a:rPr>
              <a:t>je určena částka 1 000 000,- Kč</a:t>
            </a: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Žadatel může v rámci vyhlášeného dotačního titulu podat více žádostí na různé akce, max. však </a:t>
            </a: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3 žádosti. </a:t>
            </a:r>
          </a:p>
          <a:p>
            <a:pPr marL="342900" indent="-342900" algn="just">
              <a:lnSpc>
                <a:spcPct val="80000"/>
              </a:lnSpc>
              <a:buClr>
                <a:srgbClr val="000000"/>
              </a:buClr>
              <a:buFont typeface="Symbol" panose="05050102010706020507" pitchFamily="18" charset="2"/>
              <a:buChar char=""/>
            </a:pPr>
            <a:endParaRPr lang="cs-CZ" sz="1500" dirty="0">
              <a:solidFill>
                <a:srgbClr val="000000"/>
              </a:solidFill>
              <a:latin typeface="Century Gothic" panose="020B0502020202020204" pitchFamily="34" charset="0"/>
              <a:cs typeface="Times New Roman" panose="02020603050405020304" pitchFamily="18" charset="0"/>
            </a:endParaRP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Minimální výše dotace na jednu činnost činí 5 000,- Kč.</a:t>
            </a: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Maximální výše dotace na jednu činnost činí 150 000,- Kč. </a:t>
            </a:r>
          </a:p>
          <a:p>
            <a:pPr marL="342900" indent="-342900" algn="just">
              <a:lnSpc>
                <a:spcPct val="80000"/>
              </a:lnSpc>
              <a:buClr>
                <a:srgbClr val="000000"/>
              </a:buClr>
              <a:buFont typeface="Symbol" panose="05050102010706020507" pitchFamily="18" charset="2"/>
              <a:buChar char=""/>
            </a:pPr>
            <a:endParaRPr lang="cs-CZ" sz="1500" dirty="0">
              <a:solidFill>
                <a:srgbClr val="000000"/>
              </a:solidFill>
              <a:latin typeface="Century Gothic" panose="020B0502020202020204" pitchFamily="34" charset="0"/>
              <a:cs typeface="Times New Roman" panose="02020603050405020304" pitchFamily="18" charset="0"/>
            </a:endParaRPr>
          </a:p>
          <a:p>
            <a:pPr marL="342900" indent="-342900" algn="just">
              <a:lnSpc>
                <a:spcPct val="80000"/>
              </a:lnSpc>
              <a:buClr>
                <a:srgbClr val="000000"/>
              </a:buClr>
              <a:buFont typeface="Symbol" panose="05050102010706020507" pitchFamily="18" charset="2"/>
              <a:buChar char=""/>
            </a:pPr>
            <a:endParaRPr lang="cs-CZ" sz="1500" dirty="0">
              <a:solidFill>
                <a:srgbClr val="000000"/>
              </a:solidFill>
              <a:latin typeface="Century Gothic" panose="020B0502020202020204" pitchFamily="34" charset="0"/>
              <a:cs typeface="Times New Roman" panose="02020603050405020304" pitchFamily="18" charset="0"/>
            </a:endParaRP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Minimální podíl spoluúčasti žadatele z vlastních a jiných zdrojů vychází z celkových předpokládaných uznatelných výdajů akce uvedených v žádosti žadatele, a činí </a:t>
            </a:r>
            <a:r>
              <a:rPr lang="cs-CZ" sz="1500" b="1" dirty="0">
                <a:solidFill>
                  <a:srgbClr val="000000"/>
                </a:solidFill>
                <a:latin typeface="Century Gothic" panose="020B0502020202020204" pitchFamily="34" charset="0"/>
                <a:cs typeface="Times New Roman" panose="02020603050405020304" pitchFamily="18" charset="0"/>
              </a:rPr>
              <a:t>50 %</a:t>
            </a:r>
            <a:r>
              <a:rPr lang="cs-CZ" sz="1500" dirty="0">
                <a:solidFill>
                  <a:srgbClr val="000000"/>
                </a:solidFill>
                <a:latin typeface="Century Gothic" panose="020B0502020202020204" pitchFamily="34" charset="0"/>
                <a:cs typeface="Times New Roman" panose="02020603050405020304" pitchFamily="18" charset="0"/>
              </a:rPr>
              <a:t> celkových předpokládaných uznatelných výdajů akce. </a:t>
            </a:r>
          </a:p>
          <a:p>
            <a:pPr marL="342900" indent="-342900" algn="just">
              <a:lnSpc>
                <a:spcPct val="80000"/>
              </a:lnSpc>
              <a:buClr>
                <a:srgbClr val="000000"/>
              </a:buClr>
              <a:buFont typeface="Symbol" panose="05050102010706020507" pitchFamily="18" charset="2"/>
              <a:buChar char=""/>
            </a:pPr>
            <a:endParaRPr lang="cs-CZ" sz="1500" dirty="0">
              <a:solidFill>
                <a:srgbClr val="000000"/>
              </a:solidFill>
              <a:latin typeface="Century Gothic" panose="020B0502020202020204" pitchFamily="34" charset="0"/>
              <a:cs typeface="Times New Roman" panose="02020603050405020304" pitchFamily="18" charset="0"/>
            </a:endParaRP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V případě, že bude poskytnuta dotace do 35 000 Kč, není vyžadována spoluúčast. </a:t>
            </a:r>
          </a:p>
          <a:p>
            <a:pPr marL="342900" indent="-342900" algn="just">
              <a:lnSpc>
                <a:spcPct val="80000"/>
              </a:lnSpc>
              <a:buClr>
                <a:srgbClr val="000000"/>
              </a:buClr>
              <a:buFont typeface="Symbol" panose="05050102010706020507" pitchFamily="18" charset="2"/>
              <a:buChar char=""/>
            </a:pPr>
            <a:endParaRPr lang="cs-CZ" dirty="0">
              <a:solidFill>
                <a:srgbClr val="000000"/>
              </a:solidFill>
              <a:latin typeface="Century Gothic" panose="020B0502020202020204" pitchFamily="34" charset="0"/>
              <a:cs typeface="Times New Roman" panose="02020603050405020304" pitchFamily="18" charset="0"/>
            </a:endParaRPr>
          </a:p>
          <a:p>
            <a:pPr marL="0" indent="0">
              <a:buNone/>
            </a:pPr>
            <a:endParaRPr lang="cs-CZ" dirty="0">
              <a:solidFill>
                <a:schemeClr val="bg1"/>
              </a:solidFill>
              <a:latin typeface="Century Gothic" panose="020B0502020202020204" pitchFamily="34" charset="0"/>
            </a:endParaRPr>
          </a:p>
          <a:p>
            <a:pPr lvl="0"/>
            <a:endParaRPr lang="cs-CZ" dirty="0"/>
          </a:p>
        </p:txBody>
      </p:sp>
    </p:spTree>
    <p:extLst>
      <p:ext uri="{BB962C8B-B14F-4D97-AF65-F5344CB8AC3E}">
        <p14:creationId xmlns:p14="http://schemas.microsoft.com/office/powerpoint/2010/main" val="6640724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r>
              <a:rPr lang="cs-CZ" sz="1800" b="1" dirty="0"/>
              <a:t>Typy podporovaných akcí 02</a:t>
            </a:r>
            <a:br>
              <a:rPr lang="cs-CZ" dirty="0"/>
            </a:br>
            <a:endParaRPr lang="cs-CZ" dirty="0"/>
          </a:p>
        </p:txBody>
      </p:sp>
      <p:sp useBgFill="1">
        <p:nvSpPr>
          <p:cNvPr id="12" name="Zástupný symbol pro obsah 11"/>
          <p:cNvSpPr>
            <a:spLocks noGrp="1"/>
          </p:cNvSpPr>
          <p:nvPr>
            <p:ph idx="4294967295"/>
          </p:nvPr>
        </p:nvSpPr>
        <p:spPr>
          <a:xfrm>
            <a:off x="641023" y="820131"/>
            <a:ext cx="10887958" cy="5580669"/>
          </a:xfrm>
        </p:spPr>
        <p:txBody>
          <a:bodyPr>
            <a:normAutofit/>
          </a:bodyPr>
          <a:lstStyle/>
          <a:p>
            <a:pPr marL="342900" lvl="0" indent="-342900" algn="just">
              <a:buFont typeface="Symbol" panose="05050102010706020507" pitchFamily="18" charset="2"/>
              <a:buChar char=""/>
            </a:pPr>
            <a:endParaRPr lang="cs-CZ" sz="1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podpora pořádání vzdělávacích osvětových akcí a programů, zahrnuje soutěže zaměřené na tématiku ochrany životního prostředí za účelem zvýšení povědomí široké veřejnosti, zejména dětí a mládeže, jakož i nekomerční semináře, školení, výstavy zaměřené na zájmovou nepodnikatelskou veřejnost v oblasti životního prostředí či zemědělství přímo organizované nebo realizované žadatelem,</a:t>
            </a:r>
          </a:p>
          <a:p>
            <a:pPr marL="342900" lvl="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podpora pořádání chovatelských výstav, jejichž součástí je posouzení či ocenění zvířat či vystavovaných exemplářů dle pravidel a standardů odborných chovatelských organizací. Musí se jednat o veřejně přístupnou akci přímo organizovanou nebo realizovanou žadatelem,</a:t>
            </a:r>
          </a:p>
          <a:p>
            <a:pPr marL="342900" lvl="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informační akce v oblasti životního prostředí a zemědělství;</a:t>
            </a:r>
          </a:p>
          <a:p>
            <a:pPr marL="342900" lvl="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vydávání publikací, které mají zvýšit informovanost širší veřejnosti,</a:t>
            </a:r>
          </a:p>
          <a:p>
            <a:pPr marL="342900" indent="-342900" algn="just">
              <a:lnSpc>
                <a:spcPct val="80000"/>
              </a:lnSpc>
              <a:buClr>
                <a:srgbClr val="000000"/>
              </a:buClr>
              <a:buFont typeface="Symbol" panose="05050102010706020507" pitchFamily="18" charset="2"/>
              <a:buChar char=""/>
            </a:pPr>
            <a:r>
              <a:rPr lang="cs-CZ" sz="1500" dirty="0">
                <a:solidFill>
                  <a:srgbClr val="000000"/>
                </a:solidFill>
                <a:latin typeface="Century Gothic" panose="020B0502020202020204" pitchFamily="34" charset="0"/>
                <a:cs typeface="Times New Roman" panose="02020603050405020304" pitchFamily="18" charset="0"/>
              </a:rPr>
              <a:t>podpora pořízení movitých věcí a vybavení, účelně a intenzivně využívaných členy zájmového spolku nebo organizace, pro zajištění akcí přímo souvisejících s předmětem jejich činnosti v ochraně životního prostředí nebo zemědělství,</a:t>
            </a:r>
          </a:p>
          <a:p>
            <a:pPr lvl="0"/>
            <a:endParaRPr lang="cs-CZ" dirty="0"/>
          </a:p>
        </p:txBody>
      </p:sp>
    </p:spTree>
    <p:extLst>
      <p:ext uri="{BB962C8B-B14F-4D97-AF65-F5344CB8AC3E}">
        <p14:creationId xmlns:p14="http://schemas.microsoft.com/office/powerpoint/2010/main" val="2224869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r>
              <a:rPr lang="cs-CZ" sz="1800" b="1" dirty="0"/>
              <a:t>Neuznatelné výdaje 01 a 02</a:t>
            </a:r>
            <a:br>
              <a:rPr lang="cs-CZ" dirty="0"/>
            </a:br>
            <a:endParaRPr lang="cs-CZ" dirty="0"/>
          </a:p>
        </p:txBody>
      </p:sp>
      <p:sp useBgFill="1">
        <p:nvSpPr>
          <p:cNvPr id="12" name="Zástupný symbol pro obsah 11"/>
          <p:cNvSpPr>
            <a:spLocks noGrp="1"/>
          </p:cNvSpPr>
          <p:nvPr>
            <p:ph idx="4294967295"/>
          </p:nvPr>
        </p:nvSpPr>
        <p:spPr>
          <a:xfrm>
            <a:off x="376518" y="699247"/>
            <a:ext cx="11483788" cy="5701554"/>
          </a:xfrm>
        </p:spPr>
        <p:txBody>
          <a:bodyPr>
            <a:normAutofit fontScale="47500" lnSpcReduction="20000"/>
          </a:bodyPr>
          <a:lstStyle/>
          <a:p>
            <a:pPr marL="0" indent="0" algn="just">
              <a:buClr>
                <a:srgbClr val="000000"/>
              </a:buClr>
              <a:buNone/>
            </a:pPr>
            <a:r>
              <a:rPr lang="cs-CZ" sz="2500" dirty="0">
                <a:solidFill>
                  <a:srgbClr val="000000"/>
                </a:solidFill>
                <a:latin typeface="Century Gothic" panose="020B0502020202020204" pitchFamily="34" charset="0"/>
                <a:cs typeface="Times New Roman" panose="02020603050405020304" pitchFamily="18" charset="0"/>
              </a:rPr>
              <a:t>Neuznatelnými výdaji se rozumí výdaje, na které nelze dotaci, ani prostředky finanční spoluúčasti žadatele, použít. Neuznatelné výdaje jsou obecně definovány v Zásadách v čl. 1 odst. 5. Mezi další neuznatelné výdaje zejména patří:</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úhrada daní, daňových odpisů, poplatků a odvodů, úhradu splátek finančního nebo operativního leasingu, odpisy pohledávek,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pojistné, úhrada pokut, úhrada penále a plateb sankčního charakteru,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bankovní poplatky, manka a škody,</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DPH, pokud je příjemce plátce DPH a dle zákona č. 235/2004 Sb., o  dani z přidané hodnoty, ve znění pozdějších předpisů, má možnost nárokovat odpočet daně na vstupu plně či částečně,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úhrada za vedení projektu, výdaje na zpracování a administraci žádosti o dotaci, výdaje za zpracování vyúčtování poskytnuté dotace,</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úhrada služeb účetních a daňových poradců, služeb auditorů, právnické služby,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poskytování darů – mimo - ceny do soutěží, dárkové poukazy, drobné upomínkové předměty jen do 100,- Kč/ks, celkem max do 5 000,- Kč,</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mzdové výdaje, platy, pojistné na sociální a zdravotní pojištění, i  odměny z dohod o pracích konaných mimo pracovní poměr,</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poštovné, kurýrní služby (pokud není součástí fakturace),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letenky, taxi služby, cestovní náhrady spojené s realizací zahraniční nebo tuzemské pracovní cesty,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údržba a oprava vozidla. Nákup pohonných hmot a provoz vozidla mimo termín konané akce,</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občerstvení, stravné, potraviny včetně alkoholických a  nealkoholických nápojů – mimo ceny do soutěží,</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spotřeba energií (elektřina, plyn, vodné a stočné), telefonní a  telekomunikační poplatky, internetové poplatky, správa sítí, je akceptován pronájem prostor jen v přesné dny termínu konané akce,</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oprava a údržba, či technické zhodnocení nemovitosti,</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výdaje na zajištění doprovodného programu akce, který nemá vazbu na tématiku životního prostředí a zemědělství,</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nákup výstavních klecí, mimo nákup odchytových klecí </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pořízení majetku přímo nesouvisejícího s předmětem činnosti v oblasti životního prostředí a zemědělství,</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pořízení vybavení s úmyslem dalšího komerčního využívání pro účely zisku nebo obchodní činnosti,</a:t>
            </a:r>
          </a:p>
          <a:p>
            <a:pPr marL="342900" lvl="0" indent="-342900" algn="just">
              <a:buClr>
                <a:srgbClr val="000000"/>
              </a:buClr>
              <a:buSzPts val="1100"/>
              <a:buFont typeface="Symbol" panose="05050102010706020507" pitchFamily="18" charset="2"/>
              <a:buChar char=""/>
            </a:pPr>
            <a:r>
              <a:rPr lang="cs-CZ" sz="2500" dirty="0">
                <a:solidFill>
                  <a:srgbClr val="000000"/>
                </a:solidFill>
                <a:latin typeface="Century Gothic" panose="020B0502020202020204" pitchFamily="34" charset="0"/>
                <a:cs typeface="Times New Roman" panose="02020603050405020304" pitchFamily="18" charset="0"/>
              </a:rPr>
              <a:t>nákup věcí osobní potřeby.</a:t>
            </a:r>
          </a:p>
          <a:p>
            <a:pPr marL="342900" lvl="0" indent="-342900" algn="just">
              <a:buFont typeface="Symbol" panose="05050102010706020507" pitchFamily="18" charset="2"/>
              <a:buChar char=""/>
            </a:pPr>
            <a:endParaRPr lang="cs-CZ" sz="1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lvl="0"/>
            <a:endParaRPr lang="cs-CZ" dirty="0"/>
          </a:p>
        </p:txBody>
      </p:sp>
    </p:spTree>
    <p:extLst>
      <p:ext uri="{BB962C8B-B14F-4D97-AF65-F5344CB8AC3E}">
        <p14:creationId xmlns:p14="http://schemas.microsoft.com/office/powerpoint/2010/main" val="302320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descr="Kroužky pro děti ⭐ | Přečtěte si více na Dudlu.cz ✓"/>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2509" y="216132"/>
            <a:ext cx="4422371" cy="3328208"/>
          </a:xfrm>
          <a:prstGeom prst="rect">
            <a:avLst/>
          </a:prstGeom>
          <a:noFill/>
          <a:ln>
            <a:noFill/>
          </a:ln>
        </p:spPr>
      </p:pic>
      <p:pic>
        <p:nvPicPr>
          <p:cNvPr id="8" name="Obrázek 7" descr="V ekocentru soutěžili mladí chovatelé: Mladá Boleslav"/>
          <p:cNvPicPr/>
          <p:nvPr/>
        </p:nvPicPr>
        <p:blipFill>
          <a:blip r:embed="rId3">
            <a:extLst>
              <a:ext uri="{28A0092B-C50C-407E-A947-70E740481C1C}">
                <a14:useLocalDpi xmlns:a14="http://schemas.microsoft.com/office/drawing/2010/main" val="0"/>
              </a:ext>
            </a:extLst>
          </a:blip>
          <a:srcRect/>
          <a:stretch>
            <a:fillRect/>
          </a:stretch>
        </p:blipFill>
        <p:spPr bwMode="auto">
          <a:xfrm>
            <a:off x="7971906" y="216132"/>
            <a:ext cx="3980411" cy="3328208"/>
          </a:xfrm>
          <a:prstGeom prst="rect">
            <a:avLst/>
          </a:prstGeom>
          <a:noFill/>
          <a:ln>
            <a:noFill/>
          </a:ln>
        </p:spPr>
      </p:pic>
      <p:pic>
        <p:nvPicPr>
          <p:cNvPr id="10" name="Obrázek 9" descr="article preview"/>
          <p:cNvPicPr/>
          <p:nvPr/>
        </p:nvPicPr>
        <p:blipFill>
          <a:blip r:embed="rId4">
            <a:extLst>
              <a:ext uri="{28A0092B-C50C-407E-A947-70E740481C1C}">
                <a14:useLocalDpi xmlns:a14="http://schemas.microsoft.com/office/drawing/2010/main" val="0"/>
              </a:ext>
            </a:extLst>
          </a:blip>
          <a:srcRect/>
          <a:stretch>
            <a:fillRect/>
          </a:stretch>
        </p:blipFill>
        <p:spPr bwMode="auto">
          <a:xfrm>
            <a:off x="4372495" y="216132"/>
            <a:ext cx="4221480" cy="3328208"/>
          </a:xfrm>
          <a:prstGeom prst="rect">
            <a:avLst/>
          </a:prstGeom>
          <a:noFill/>
          <a:ln>
            <a:noFill/>
          </a:ln>
        </p:spPr>
      </p:pic>
      <p:pic>
        <p:nvPicPr>
          <p:cNvPr id="11" name="Obrázek 10" descr="https://www.ddm-stribro.cz/template/img/img.jpg?v=001"/>
          <p:cNvPicPr/>
          <p:nvPr/>
        </p:nvPicPr>
        <p:blipFill>
          <a:blip r:embed="rId5">
            <a:extLst>
              <a:ext uri="{28A0092B-C50C-407E-A947-70E740481C1C}">
                <a14:useLocalDpi xmlns:a14="http://schemas.microsoft.com/office/drawing/2010/main" val="0"/>
              </a:ext>
            </a:extLst>
          </a:blip>
          <a:srcRect/>
          <a:stretch>
            <a:fillRect/>
          </a:stretch>
        </p:blipFill>
        <p:spPr bwMode="auto">
          <a:xfrm>
            <a:off x="332509" y="3544340"/>
            <a:ext cx="5926975" cy="2972838"/>
          </a:xfrm>
          <a:prstGeom prst="rect">
            <a:avLst/>
          </a:prstGeom>
          <a:noFill/>
          <a:ln>
            <a:noFill/>
          </a:ln>
        </p:spPr>
      </p:pic>
      <p:pic>
        <p:nvPicPr>
          <p:cNvPr id="12" name="Obrázek 11" descr="kroužky pro děti"/>
          <p:cNvPicPr/>
          <p:nvPr/>
        </p:nvPicPr>
        <p:blipFill>
          <a:blip r:embed="rId6">
            <a:extLst>
              <a:ext uri="{28A0092B-C50C-407E-A947-70E740481C1C}">
                <a14:useLocalDpi xmlns:a14="http://schemas.microsoft.com/office/drawing/2010/main" val="0"/>
              </a:ext>
            </a:extLst>
          </a:blip>
          <a:srcRect/>
          <a:stretch>
            <a:fillRect/>
          </a:stretch>
        </p:blipFill>
        <p:spPr bwMode="auto">
          <a:xfrm>
            <a:off x="6179474" y="4173509"/>
            <a:ext cx="1714500" cy="1714500"/>
          </a:xfrm>
          <a:prstGeom prst="rect">
            <a:avLst/>
          </a:prstGeom>
          <a:noFill/>
          <a:ln>
            <a:noFill/>
          </a:ln>
        </p:spPr>
      </p:pic>
      <p:pic>
        <p:nvPicPr>
          <p:cNvPr id="13" name="Obrázek 12" descr="https://www.montessori-pampeliska-plzen.cz/wp-content/uploads/k6.jpg"/>
          <p:cNvPicPr/>
          <p:nvPr/>
        </p:nvPicPr>
        <p:blipFill>
          <a:blip r:embed="rId7">
            <a:extLst>
              <a:ext uri="{28A0092B-C50C-407E-A947-70E740481C1C}">
                <a14:useLocalDpi xmlns:a14="http://schemas.microsoft.com/office/drawing/2010/main" val="0"/>
              </a:ext>
            </a:extLst>
          </a:blip>
          <a:srcRect/>
          <a:stretch>
            <a:fillRect/>
          </a:stretch>
        </p:blipFill>
        <p:spPr bwMode="auto">
          <a:xfrm>
            <a:off x="7813964" y="3544340"/>
            <a:ext cx="4138353" cy="2972838"/>
          </a:xfrm>
          <a:prstGeom prst="rect">
            <a:avLst/>
          </a:prstGeom>
          <a:noFill/>
          <a:ln>
            <a:noFill/>
          </a:ln>
        </p:spPr>
      </p:pic>
    </p:spTree>
    <p:extLst>
      <p:ext uri="{BB962C8B-B14F-4D97-AF65-F5344CB8AC3E}">
        <p14:creationId xmlns:p14="http://schemas.microsoft.com/office/powerpoint/2010/main" val="24840845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Obrázek 6" descr="Chovatelé, co říkáte? | Kynologický magazín eCanis.cz"/>
          <p:cNvPicPr/>
          <p:nvPr/>
        </p:nvPicPr>
        <p:blipFill rotWithShape="1">
          <a:blip r:embed="rId2">
            <a:extLst>
              <a:ext uri="{28A0092B-C50C-407E-A947-70E740481C1C}">
                <a14:useLocalDpi xmlns:a14="http://schemas.microsoft.com/office/drawing/2010/main" val="0"/>
              </a:ext>
            </a:extLst>
          </a:blip>
          <a:srcRect l="8997" r="11309" b="-1"/>
          <a:stretch/>
        </p:blipFill>
        <p:spPr bwMode="auto">
          <a:xfrm>
            <a:off x="4166505" y="10"/>
            <a:ext cx="4444096" cy="3067040"/>
          </a:xfrm>
          <a:prstGeom prst="rect">
            <a:avLst/>
          </a:prstGeom>
          <a:noFill/>
        </p:spPr>
      </p:pic>
      <p:pic>
        <p:nvPicPr>
          <p:cNvPr id="6" name="Obrázek 5" descr="O nás | Chovmiro"/>
          <p:cNvPicPr/>
          <p:nvPr/>
        </p:nvPicPr>
        <p:blipFill rotWithShape="1">
          <a:blip r:embed="rId3">
            <a:extLst>
              <a:ext uri="{28A0092B-C50C-407E-A947-70E740481C1C}">
                <a14:useLocalDpi xmlns:a14="http://schemas.microsoft.com/office/drawing/2010/main" val="0"/>
              </a:ext>
            </a:extLst>
          </a:blip>
          <a:srcRect t="7669" r="2" b="34180"/>
          <a:stretch/>
        </p:blipFill>
        <p:spPr bwMode="auto">
          <a:xfrm>
            <a:off x="-1" y="3790950"/>
            <a:ext cx="8305800" cy="3067051"/>
          </a:xfrm>
          <a:prstGeom prst="rect">
            <a:avLst/>
          </a:prstGeom>
          <a:noFill/>
        </p:spPr>
      </p:pic>
      <p:sp>
        <p:nvSpPr>
          <p:cNvPr id="16" name="Freeform: Shape 15">
            <a:extLst>
              <a:ext uri="{FF2B5EF4-FFF2-40B4-BE49-F238E27FC236}">
                <a16:creationId xmlns:a16="http://schemas.microsoft.com/office/drawing/2014/main" id="{EA518CE4-E4D4-4D8A-980F-6D692AC96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55454" cy="4845530"/>
          </a:xfrm>
          <a:custGeom>
            <a:avLst/>
            <a:gdLst>
              <a:gd name="connsiteX0" fmla="*/ 0 w 5155454"/>
              <a:gd name="connsiteY0" fmla="*/ 0 h 4845530"/>
              <a:gd name="connsiteX1" fmla="*/ 4766270 w 5155454"/>
              <a:gd name="connsiteY1" fmla="*/ 0 h 4845530"/>
              <a:gd name="connsiteX2" fmla="*/ 4896671 w 5155454"/>
              <a:gd name="connsiteY2" fmla="*/ 270697 h 4845530"/>
              <a:gd name="connsiteX3" fmla="*/ 5155454 w 5155454"/>
              <a:gd name="connsiteY3" fmla="*/ 1552495 h 4845530"/>
              <a:gd name="connsiteX4" fmla="*/ 1862419 w 5155454"/>
              <a:gd name="connsiteY4" fmla="*/ 4845530 h 4845530"/>
              <a:gd name="connsiteX5" fmla="*/ 21252 w 5155454"/>
              <a:gd name="connsiteY5" fmla="*/ 4283132 h 4845530"/>
              <a:gd name="connsiteX6" fmla="*/ 0 w 5155454"/>
              <a:gd name="connsiteY6" fmla="*/ 4267240 h 4845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55454" h="4845530">
                <a:moveTo>
                  <a:pt x="0" y="0"/>
                </a:moveTo>
                <a:lnTo>
                  <a:pt x="4766270" y="0"/>
                </a:lnTo>
                <a:lnTo>
                  <a:pt x="4896671" y="270697"/>
                </a:lnTo>
                <a:cubicBezTo>
                  <a:pt x="5063308" y="664671"/>
                  <a:pt x="5155454" y="1097822"/>
                  <a:pt x="5155454" y="1552495"/>
                </a:cubicBezTo>
                <a:cubicBezTo>
                  <a:pt x="5155454" y="3371188"/>
                  <a:pt x="3681112" y="4845530"/>
                  <a:pt x="1862419" y="4845530"/>
                </a:cubicBezTo>
                <a:cubicBezTo>
                  <a:pt x="1180409" y="4845530"/>
                  <a:pt x="546824" y="4638201"/>
                  <a:pt x="21252" y="4283132"/>
                </a:cubicBezTo>
                <a:lnTo>
                  <a:pt x="0" y="426724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Obrázek 2"/>
          <p:cNvPicPr>
            <a:picLocks noChangeAspect="1"/>
          </p:cNvPicPr>
          <p:nvPr/>
        </p:nvPicPr>
        <p:blipFill rotWithShape="1">
          <a:blip r:embed="rId4"/>
          <a:srcRect l="4943" r="12653" b="-3"/>
          <a:stretch/>
        </p:blipFill>
        <p:spPr>
          <a:xfrm>
            <a:off x="1" y="2"/>
            <a:ext cx="5017099" cy="4718647"/>
          </a:xfrm>
          <a:custGeom>
            <a:avLst/>
            <a:gdLst/>
            <a:ahLst/>
            <a:cxnLst/>
            <a:rect l="l" t="t" r="r" b="b"/>
            <a:pathLst>
              <a:path w="5017099" h="4718647">
                <a:moveTo>
                  <a:pt x="0" y="0"/>
                </a:moveTo>
                <a:lnTo>
                  <a:pt x="4599738" y="0"/>
                </a:lnTo>
                <a:lnTo>
                  <a:pt x="4636346" y="60259"/>
                </a:lnTo>
                <a:cubicBezTo>
                  <a:pt x="4879170" y="507256"/>
                  <a:pt x="5017099" y="1019504"/>
                  <a:pt x="5017099" y="1563967"/>
                </a:cubicBezTo>
                <a:cubicBezTo>
                  <a:pt x="5017099" y="3306249"/>
                  <a:pt x="3604701" y="4718647"/>
                  <a:pt x="1862419" y="4718647"/>
                </a:cubicBezTo>
                <a:cubicBezTo>
                  <a:pt x="1209063" y="4718647"/>
                  <a:pt x="602098" y="4520029"/>
                  <a:pt x="98607" y="4179877"/>
                </a:cubicBezTo>
                <a:lnTo>
                  <a:pt x="0" y="4106140"/>
                </a:lnTo>
                <a:close/>
              </a:path>
            </a:pathLst>
          </a:custGeom>
        </p:spPr>
      </p:pic>
      <p:sp>
        <p:nvSpPr>
          <p:cNvPr id="18" name="Freeform: Shape 17">
            <a:extLst>
              <a:ext uri="{FF2B5EF4-FFF2-40B4-BE49-F238E27FC236}">
                <a16:creationId xmlns:a16="http://schemas.microsoft.com/office/drawing/2014/main" id="{F82BF3E2-EB0E-40D6-8835-2367A5316C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8480" y="1563968"/>
            <a:ext cx="6043520" cy="5294033"/>
          </a:xfrm>
          <a:custGeom>
            <a:avLst/>
            <a:gdLst>
              <a:gd name="connsiteX0" fmla="*/ 3600823 w 6043520"/>
              <a:gd name="connsiteY0" fmla="*/ 0 h 5294033"/>
              <a:gd name="connsiteX1" fmla="*/ 5891281 w 6043520"/>
              <a:gd name="connsiteY1" fmla="*/ 822253 h 5294033"/>
              <a:gd name="connsiteX2" fmla="*/ 6043520 w 6043520"/>
              <a:gd name="connsiteY2" fmla="*/ 960617 h 5294033"/>
              <a:gd name="connsiteX3" fmla="*/ 6043520 w 6043520"/>
              <a:gd name="connsiteY3" fmla="*/ 5294033 h 5294033"/>
              <a:gd name="connsiteX4" fmla="*/ 423445 w 6043520"/>
              <a:gd name="connsiteY4" fmla="*/ 5294033 h 5294033"/>
              <a:gd name="connsiteX5" fmla="*/ 282971 w 6043520"/>
              <a:gd name="connsiteY5" fmla="*/ 5002426 h 5294033"/>
              <a:gd name="connsiteX6" fmla="*/ 0 w 6043520"/>
              <a:gd name="connsiteY6" fmla="*/ 3600823 h 5294033"/>
              <a:gd name="connsiteX7" fmla="*/ 3600823 w 6043520"/>
              <a:gd name="connsiteY7" fmla="*/ 0 h 5294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43520" h="5294033">
                <a:moveTo>
                  <a:pt x="3600823" y="0"/>
                </a:moveTo>
                <a:cubicBezTo>
                  <a:pt x="4470871" y="0"/>
                  <a:pt x="5268847" y="308574"/>
                  <a:pt x="5891281" y="822253"/>
                </a:cubicBezTo>
                <a:lnTo>
                  <a:pt x="6043520" y="960617"/>
                </a:lnTo>
                <a:lnTo>
                  <a:pt x="6043520" y="5294033"/>
                </a:lnTo>
                <a:lnTo>
                  <a:pt x="423445" y="5294033"/>
                </a:lnTo>
                <a:lnTo>
                  <a:pt x="282971" y="5002426"/>
                </a:lnTo>
                <a:cubicBezTo>
                  <a:pt x="100759" y="4571630"/>
                  <a:pt x="0" y="4097993"/>
                  <a:pt x="0" y="3600823"/>
                </a:cubicBezTo>
                <a:cubicBezTo>
                  <a:pt x="0" y="1612143"/>
                  <a:pt x="1612143" y="0"/>
                  <a:pt x="360082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Obrázek 4" descr="C:\Users\ok_hajk7905\AppData\Local\Microsoft\Windows\INetCache\Content.MSO\1A4D8FCF.tmp"/>
          <p:cNvPicPr/>
          <p:nvPr/>
        </p:nvPicPr>
        <p:blipFill rotWithShape="1">
          <a:blip r:embed="rId5">
            <a:extLst>
              <a:ext uri="{28A0092B-C50C-407E-A947-70E740481C1C}">
                <a14:useLocalDpi xmlns:a14="http://schemas.microsoft.com/office/drawing/2010/main" val="0"/>
              </a:ext>
            </a:extLst>
          </a:blip>
          <a:srcRect l="12179" r="11192"/>
          <a:stretch/>
        </p:blipFill>
        <p:spPr bwMode="auto">
          <a:xfrm>
            <a:off x="6283728" y="1699213"/>
            <a:ext cx="5908273" cy="5158786"/>
          </a:xfrm>
          <a:custGeom>
            <a:avLst/>
            <a:gdLst/>
            <a:ahLst/>
            <a:cxnLst/>
            <a:rect l="l" t="t" r="r" b="b"/>
            <a:pathLst>
              <a:path w="5908273" h="5158786">
                <a:moveTo>
                  <a:pt x="3465576" y="0"/>
                </a:moveTo>
                <a:cubicBezTo>
                  <a:pt x="4302945" y="0"/>
                  <a:pt x="5070948" y="296984"/>
                  <a:pt x="5670004" y="791369"/>
                </a:cubicBezTo>
                <a:lnTo>
                  <a:pt x="5908273" y="1007923"/>
                </a:lnTo>
                <a:lnTo>
                  <a:pt x="5908273" y="5158786"/>
                </a:lnTo>
                <a:lnTo>
                  <a:pt x="443374" y="5158786"/>
                </a:lnTo>
                <a:lnTo>
                  <a:pt x="418277" y="5117476"/>
                </a:lnTo>
                <a:cubicBezTo>
                  <a:pt x="151523" y="4626427"/>
                  <a:pt x="0" y="4063697"/>
                  <a:pt x="0" y="3465576"/>
                </a:cubicBezTo>
                <a:cubicBezTo>
                  <a:pt x="0" y="1551591"/>
                  <a:pt x="1551591" y="0"/>
                  <a:pt x="3465576" y="0"/>
                </a:cubicBezTo>
                <a:close/>
              </a:path>
            </a:pathLst>
          </a:custGeom>
          <a:noFill/>
        </p:spPr>
      </p:pic>
      <p:sp>
        <p:nvSpPr>
          <p:cNvPr id="20" name="Oval 19">
            <a:extLst>
              <a:ext uri="{FF2B5EF4-FFF2-40B4-BE49-F238E27FC236}">
                <a16:creationId xmlns:a16="http://schemas.microsoft.com/office/drawing/2014/main" id="{481E86DD-89E6-42B2-8675-84B7C56BFF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50534" y="1716727"/>
            <a:ext cx="4572000" cy="45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Obrázek 10" descr="Délka rohů muflona evropského dosahuje až 90cm"/>
          <p:cNvPicPr/>
          <p:nvPr/>
        </p:nvPicPr>
        <p:blipFill rotWithShape="1">
          <a:blip r:embed="rId6">
            <a:extLst>
              <a:ext uri="{28A0092B-C50C-407E-A947-70E740481C1C}">
                <a14:useLocalDpi xmlns:a14="http://schemas.microsoft.com/office/drawing/2010/main" val="0"/>
              </a:ext>
            </a:extLst>
          </a:blip>
          <a:srcRect t="14131" r="-1" b="19119"/>
          <a:stretch/>
        </p:blipFill>
        <p:spPr bwMode="auto">
          <a:xfrm>
            <a:off x="3287694" y="1853886"/>
            <a:ext cx="4297680" cy="4297680"/>
          </a:xfrm>
          <a:custGeom>
            <a:avLst/>
            <a:gdLst/>
            <a:ahLst/>
            <a:cxnLst/>
            <a:rect l="l" t="t" r="r" b="b"/>
            <a:pathLst>
              <a:path w="4297680" h="4297680">
                <a:moveTo>
                  <a:pt x="2148840" y="0"/>
                </a:moveTo>
                <a:cubicBezTo>
                  <a:pt x="3335612" y="0"/>
                  <a:pt x="4297680" y="962068"/>
                  <a:pt x="4297680" y="2148840"/>
                </a:cubicBezTo>
                <a:cubicBezTo>
                  <a:pt x="4297680" y="3335612"/>
                  <a:pt x="3335612" y="4297680"/>
                  <a:pt x="2148840" y="4297680"/>
                </a:cubicBezTo>
                <a:cubicBezTo>
                  <a:pt x="962068" y="4297680"/>
                  <a:pt x="0" y="3335612"/>
                  <a:pt x="0" y="2148840"/>
                </a:cubicBezTo>
                <a:cubicBezTo>
                  <a:pt x="0" y="962068"/>
                  <a:pt x="962068" y="0"/>
                  <a:pt x="2148840" y="0"/>
                </a:cubicBezTo>
                <a:close/>
              </a:path>
            </a:pathLst>
          </a:custGeom>
          <a:noFill/>
        </p:spPr>
      </p:pic>
      <p:sp>
        <p:nvSpPr>
          <p:cNvPr id="22" name="Freeform: Shape 21">
            <a:extLst>
              <a:ext uri="{FF2B5EF4-FFF2-40B4-BE49-F238E27FC236}">
                <a16:creationId xmlns:a16="http://schemas.microsoft.com/office/drawing/2014/main" id="{5EFE9E4D-D93B-4B04-A3B5-234F5DBB9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62313" y="-1"/>
            <a:ext cx="4444096" cy="3211788"/>
          </a:xfrm>
          <a:custGeom>
            <a:avLst/>
            <a:gdLst>
              <a:gd name="connsiteX0" fmla="*/ 5102 w 4444096"/>
              <a:gd name="connsiteY0" fmla="*/ 0 h 3211788"/>
              <a:gd name="connsiteX1" fmla="*/ 4444096 w 4444096"/>
              <a:gd name="connsiteY1" fmla="*/ 0 h 3211788"/>
              <a:gd name="connsiteX2" fmla="*/ 4444096 w 4444096"/>
              <a:gd name="connsiteY2" fmla="*/ 2908319 h 3211788"/>
              <a:gd name="connsiteX3" fmla="*/ 4321598 w 4444096"/>
              <a:gd name="connsiteY3" fmla="*/ 2967330 h 3211788"/>
              <a:gd name="connsiteX4" fmla="*/ 3110753 w 4444096"/>
              <a:gd name="connsiteY4" fmla="*/ 3211788 h 3211788"/>
              <a:gd name="connsiteX5" fmla="*/ 0 w 4444096"/>
              <a:gd name="connsiteY5" fmla="*/ 101035 h 321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4096" h="3211788">
                <a:moveTo>
                  <a:pt x="5102" y="0"/>
                </a:moveTo>
                <a:lnTo>
                  <a:pt x="4444096" y="0"/>
                </a:lnTo>
                <a:lnTo>
                  <a:pt x="4444096" y="2908319"/>
                </a:lnTo>
                <a:lnTo>
                  <a:pt x="4321598" y="2967330"/>
                </a:lnTo>
                <a:cubicBezTo>
                  <a:pt x="3949433" y="3124742"/>
                  <a:pt x="3540258" y="3211788"/>
                  <a:pt x="3110753" y="3211788"/>
                </a:cubicBezTo>
                <a:cubicBezTo>
                  <a:pt x="1392732" y="3211788"/>
                  <a:pt x="0" y="1819056"/>
                  <a:pt x="0" y="10103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Calibri" panose="020F0502020204030204"/>
            </a:endParaRPr>
          </a:p>
        </p:txBody>
      </p:sp>
      <p:pic>
        <p:nvPicPr>
          <p:cNvPr id="10" name="Obrázek 9" descr="https://site-651756.mozfiles.com/files/651756/zahranici_01.jpg"/>
          <p:cNvPicPr/>
          <p:nvPr/>
        </p:nvPicPr>
        <p:blipFill rotWithShape="1">
          <a:blip r:embed="rId7">
            <a:extLst>
              <a:ext uri="{28A0092B-C50C-407E-A947-70E740481C1C}">
                <a14:useLocalDpi xmlns:a14="http://schemas.microsoft.com/office/drawing/2010/main" val="0"/>
              </a:ext>
            </a:extLst>
          </a:blip>
          <a:srcRect t="5077" r="-3" b="-3"/>
          <a:stretch/>
        </p:blipFill>
        <p:spPr bwMode="auto">
          <a:xfrm>
            <a:off x="7928700" y="-1"/>
            <a:ext cx="4277711" cy="3045402"/>
          </a:xfrm>
          <a:custGeom>
            <a:avLst/>
            <a:gdLst/>
            <a:ahLst/>
            <a:cxnLst/>
            <a:rect l="l" t="t" r="r" b="b"/>
            <a:pathLst>
              <a:path w="4277711" h="3045402">
                <a:moveTo>
                  <a:pt x="5102" y="0"/>
                </a:moveTo>
                <a:lnTo>
                  <a:pt x="4277711" y="0"/>
                </a:lnTo>
                <a:lnTo>
                  <a:pt x="4277711" y="2723810"/>
                </a:lnTo>
                <a:lnTo>
                  <a:pt x="4090449" y="2814019"/>
                </a:lnTo>
                <a:cubicBezTo>
                  <a:pt x="3738190" y="2963012"/>
                  <a:pt x="3350901" y="3045402"/>
                  <a:pt x="2944368" y="3045402"/>
                </a:cubicBezTo>
                <a:cubicBezTo>
                  <a:pt x="1318238" y="3045402"/>
                  <a:pt x="0" y="1727164"/>
                  <a:pt x="0" y="101034"/>
                </a:cubicBezTo>
                <a:close/>
              </a:path>
            </a:pathLst>
          </a:custGeom>
          <a:noFill/>
        </p:spPr>
      </p:pic>
    </p:spTree>
    <p:extLst>
      <p:ext uri="{BB962C8B-B14F-4D97-AF65-F5344CB8AC3E}">
        <p14:creationId xmlns:p14="http://schemas.microsoft.com/office/powerpoint/2010/main" val="833437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2128058" y="414780"/>
            <a:ext cx="7393014" cy="405351"/>
          </a:xfrm>
        </p:spPr>
        <p:txBody>
          <a:bodyPr>
            <a:normAutofit/>
          </a:bodyPr>
          <a:lstStyle/>
          <a:p>
            <a:r>
              <a:rPr lang="cs-CZ" sz="2000" b="1" dirty="0"/>
              <a:t>Dotační titul 03</a:t>
            </a:r>
          </a:p>
        </p:txBody>
      </p:sp>
      <p:sp useBgFill="1">
        <p:nvSpPr>
          <p:cNvPr id="12" name="Zástupný symbol pro obsah 11"/>
          <p:cNvSpPr>
            <a:spLocks noGrp="1"/>
          </p:cNvSpPr>
          <p:nvPr>
            <p:ph idx="4294967295"/>
          </p:nvPr>
        </p:nvSpPr>
        <p:spPr>
          <a:xfrm>
            <a:off x="641023" y="820131"/>
            <a:ext cx="10887958" cy="5580669"/>
          </a:xfrm>
        </p:spPr>
        <p:txBody>
          <a:bodyPr>
            <a:normAutofit/>
          </a:bodyPr>
          <a:lstStyle/>
          <a:p>
            <a:endParaRPr lang="cs-CZ" sz="1500" b="1" dirty="0">
              <a:solidFill>
                <a:schemeClr val="bg1"/>
              </a:solidFill>
            </a:endParaRPr>
          </a:p>
          <a:p>
            <a:r>
              <a:rPr lang="cs-CZ" sz="1500" b="1" dirty="0">
                <a:solidFill>
                  <a:schemeClr val="bg1"/>
                </a:solidFill>
              </a:rPr>
              <a:t>02_01_03 Podpora činnosti nekomerčních zájmových spolků a organizací působících v oblasti životního prostředí a zemědělství</a:t>
            </a:r>
            <a:r>
              <a:rPr lang="cs-CZ" sz="1500" dirty="0">
                <a:solidFill>
                  <a:schemeClr val="bg1"/>
                </a:solidFill>
              </a:rPr>
              <a:t> je určena částka </a:t>
            </a:r>
            <a:r>
              <a:rPr lang="cs-CZ" sz="1500" b="1" dirty="0">
                <a:solidFill>
                  <a:schemeClr val="bg1"/>
                </a:solidFill>
              </a:rPr>
              <a:t>1 500 000,- Kč</a:t>
            </a:r>
          </a:p>
          <a:p>
            <a:pPr marL="0" indent="0">
              <a:buNone/>
            </a:pPr>
            <a:r>
              <a:rPr lang="cs-CZ" sz="1500" dirty="0">
                <a:solidFill>
                  <a:schemeClr val="bg1"/>
                </a:solidFill>
              </a:rPr>
              <a:t>Žadatel </a:t>
            </a:r>
            <a:r>
              <a:rPr lang="cs-CZ" sz="1500" b="1" dirty="0">
                <a:solidFill>
                  <a:schemeClr val="bg1"/>
                </a:solidFill>
              </a:rPr>
              <a:t>může v rámci vyhlášeného dotačního titulu </a:t>
            </a:r>
            <a:r>
              <a:rPr lang="cs-CZ" sz="1500" dirty="0">
                <a:solidFill>
                  <a:schemeClr val="bg1"/>
                </a:solidFill>
              </a:rPr>
              <a:t>podat </a:t>
            </a:r>
            <a:r>
              <a:rPr lang="cs-CZ" sz="1500" b="1" u="sng" dirty="0">
                <a:solidFill>
                  <a:schemeClr val="bg1"/>
                </a:solidFill>
              </a:rPr>
              <a:t>pouze jednu žádost</a:t>
            </a:r>
            <a:r>
              <a:rPr lang="cs-CZ" sz="1500" u="sng" dirty="0">
                <a:solidFill>
                  <a:schemeClr val="bg1"/>
                </a:solidFill>
              </a:rPr>
              <a:t> </a:t>
            </a:r>
            <a:r>
              <a:rPr lang="cs-CZ" sz="1500" dirty="0">
                <a:solidFill>
                  <a:schemeClr val="bg1"/>
                </a:solidFill>
              </a:rPr>
              <a:t>o poskytnutí dotace v daném kalendářním roce.</a:t>
            </a:r>
          </a:p>
          <a:p>
            <a:pPr lvl="1"/>
            <a:endParaRPr lang="cs-CZ" sz="1500" b="1" dirty="0">
              <a:solidFill>
                <a:schemeClr val="bg1"/>
              </a:solidFill>
            </a:endParaRPr>
          </a:p>
          <a:p>
            <a:pPr lvl="1"/>
            <a:r>
              <a:rPr lang="cs-CZ" sz="1500" b="1" dirty="0">
                <a:solidFill>
                  <a:schemeClr val="bg1"/>
                </a:solidFill>
              </a:rPr>
              <a:t>Minimální výše </a:t>
            </a:r>
            <a:r>
              <a:rPr lang="cs-CZ" sz="1500" dirty="0">
                <a:solidFill>
                  <a:schemeClr val="bg1"/>
                </a:solidFill>
              </a:rPr>
              <a:t>dotace na jednu činnost činí 5 000,- Kč.</a:t>
            </a:r>
          </a:p>
          <a:p>
            <a:pPr lvl="1"/>
            <a:r>
              <a:rPr lang="cs-CZ" sz="1500" b="1" dirty="0">
                <a:solidFill>
                  <a:schemeClr val="bg1"/>
                </a:solidFill>
              </a:rPr>
              <a:t>Maximální výše </a:t>
            </a:r>
            <a:r>
              <a:rPr lang="cs-CZ" sz="1500" dirty="0">
                <a:solidFill>
                  <a:schemeClr val="bg1"/>
                </a:solidFill>
              </a:rPr>
              <a:t>dotace na jednu činnost činí 70 000,- Kč. </a:t>
            </a:r>
          </a:p>
          <a:p>
            <a:pPr lvl="1"/>
            <a:endParaRPr lang="cs-CZ" sz="1500" dirty="0">
              <a:solidFill>
                <a:schemeClr val="bg1"/>
              </a:solidFill>
            </a:endParaRPr>
          </a:p>
          <a:p>
            <a:pPr lvl="1"/>
            <a:endParaRPr lang="cs-CZ" sz="1500" dirty="0">
              <a:solidFill>
                <a:schemeClr val="bg1"/>
              </a:solidFill>
            </a:endParaRPr>
          </a:p>
          <a:p>
            <a:pPr marL="0" indent="0">
              <a:buNone/>
            </a:pPr>
            <a:r>
              <a:rPr lang="cs-CZ" sz="1500" dirty="0">
                <a:solidFill>
                  <a:schemeClr val="bg1"/>
                </a:solidFill>
              </a:rPr>
              <a:t>Minimální podíl spoluúčasti žadatele z vlastních a jiných zdrojů vychází z celkových předpokládaných uznatelných výdajů akce uvedených v žádosti žadatele, a činí </a:t>
            </a:r>
            <a:r>
              <a:rPr lang="cs-CZ" sz="1500" b="1" dirty="0">
                <a:solidFill>
                  <a:schemeClr val="bg1"/>
                </a:solidFill>
              </a:rPr>
              <a:t>50</a:t>
            </a:r>
            <a:r>
              <a:rPr lang="cs-CZ" sz="1500" dirty="0">
                <a:solidFill>
                  <a:schemeClr val="bg1"/>
                </a:solidFill>
              </a:rPr>
              <a:t> % celkových předpokládaných uznatelných výdajů akce. </a:t>
            </a:r>
          </a:p>
          <a:p>
            <a:pPr marL="0" indent="0">
              <a:buNone/>
            </a:pPr>
            <a:endParaRPr lang="cs-CZ" sz="1500" b="1" dirty="0">
              <a:solidFill>
                <a:schemeClr val="bg1"/>
              </a:solidFill>
            </a:endParaRPr>
          </a:p>
          <a:p>
            <a:pPr marL="0" indent="0">
              <a:buNone/>
            </a:pPr>
            <a:r>
              <a:rPr lang="cs-CZ" sz="1500" dirty="0">
                <a:solidFill>
                  <a:schemeClr val="bg1"/>
                </a:solidFill>
              </a:rPr>
              <a:t>V případě, že bude poskytnuta dotace do 35 000 Kč, není vyžadována spoluúčast. </a:t>
            </a:r>
          </a:p>
          <a:p>
            <a:pPr lvl="1"/>
            <a:endParaRPr lang="cs-CZ" sz="1500" dirty="0">
              <a:solidFill>
                <a:schemeClr val="bg1"/>
              </a:solidFill>
            </a:endParaRPr>
          </a:p>
          <a:p>
            <a:pPr lvl="0"/>
            <a:endParaRPr lang="cs-CZ" dirty="0">
              <a:solidFill>
                <a:schemeClr val="bg1"/>
              </a:solidFill>
            </a:endParaRPr>
          </a:p>
        </p:txBody>
      </p:sp>
    </p:spTree>
    <p:extLst>
      <p:ext uri="{BB962C8B-B14F-4D97-AF65-F5344CB8AC3E}">
        <p14:creationId xmlns:p14="http://schemas.microsoft.com/office/powerpoint/2010/main" val="2767680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r>
              <a:rPr lang="cs-CZ" sz="1800" b="1" dirty="0"/>
              <a:t>Typy podporovaných činností </a:t>
            </a:r>
            <a:br>
              <a:rPr lang="cs-CZ" dirty="0"/>
            </a:br>
            <a:endParaRPr lang="cs-CZ" dirty="0"/>
          </a:p>
        </p:txBody>
      </p:sp>
      <p:sp useBgFill="1">
        <p:nvSpPr>
          <p:cNvPr id="12" name="Zástupný symbol pro obsah 11"/>
          <p:cNvSpPr>
            <a:spLocks noGrp="1"/>
          </p:cNvSpPr>
          <p:nvPr>
            <p:ph idx="4294967295"/>
          </p:nvPr>
        </p:nvSpPr>
        <p:spPr>
          <a:xfrm>
            <a:off x="641023" y="820131"/>
            <a:ext cx="10887958" cy="5580669"/>
          </a:xfrm>
        </p:spPr>
        <p:txBody>
          <a:bodyPr>
            <a:normAutofit/>
          </a:bodyPr>
          <a:lstStyle/>
          <a:p>
            <a:pPr lvl="0"/>
            <a:endParaRPr lang="cs-CZ" dirty="0">
              <a:solidFill>
                <a:schemeClr val="bg1"/>
              </a:solidFill>
            </a:endParaRPr>
          </a:p>
          <a:p>
            <a:pPr marL="342900" lvl="0" indent="-342900">
              <a:buFont typeface="Arial" pitchFamily="34" charset="0"/>
              <a:buChar char=""/>
            </a:pPr>
            <a:r>
              <a:rPr lang="cs-CZ" sz="1500" dirty="0">
                <a:solidFill>
                  <a:schemeClr val="bg1"/>
                </a:solidFill>
              </a:rPr>
              <a:t>podpora celoroční činnosti zájmových spolků a organizací, jejichž předmětem činnosti je ochrana životního prostředí nebo zemědělství a   jejichž předmětná činnost či záměr vedou k ochraně či zlepšení stavu životního prostředí (např. chovatelství, pěstitelství, myslivost, rybářství, včelařství) a péče o zatoulaná zvířata (útulky pro psy a  kočky),</a:t>
            </a:r>
          </a:p>
          <a:p>
            <a:pPr marL="342900" lvl="0" indent="-342900">
              <a:buFont typeface="Arial" pitchFamily="34" charset="0"/>
              <a:buChar char=""/>
            </a:pPr>
            <a:r>
              <a:rPr lang="cs-CZ" sz="1500" dirty="0">
                <a:solidFill>
                  <a:schemeClr val="bg1"/>
                </a:solidFill>
              </a:rPr>
              <a:t>podpora celoroční činnosti zájmových spolků a organizací, jejichž předmětem činnosti je environmentální vzdělávání a osvěta, a to zejména s cílovou skupinou dětí a mládeže,</a:t>
            </a:r>
          </a:p>
          <a:p>
            <a:pPr marL="342900" lvl="0" indent="-342900">
              <a:buFont typeface="Arial" pitchFamily="34" charset="0"/>
              <a:buChar char=""/>
            </a:pPr>
            <a:r>
              <a:rPr lang="cs-CZ" sz="1500" dirty="0">
                <a:solidFill>
                  <a:schemeClr val="bg1"/>
                </a:solidFill>
              </a:rPr>
              <a:t>podpora celoroční činnosti záchranných center, ekocenter a útulků na území kraje, poskytujících péči o zvířata v nouzi (kromě 4 záchranných stanic pro handicapované živočichy, které sídlí v Olomouckém kraji, a  které s Olomouckým krajem každoročně uzavírají smlouvu  na poskytování služeb,  záchranné stanice pro handicapované živočichy Český svaz ochránců přírody Ruda, Muzeum Komenského v Přerově, </a:t>
            </a:r>
            <a:r>
              <a:rPr lang="cs-CZ" sz="1500" dirty="0" err="1">
                <a:solidFill>
                  <a:schemeClr val="bg1"/>
                </a:solidFill>
              </a:rPr>
              <a:t>p.o</a:t>
            </a:r>
            <a:r>
              <a:rPr lang="cs-CZ" sz="1500" dirty="0">
                <a:solidFill>
                  <a:schemeClr val="bg1"/>
                </a:solidFill>
              </a:rPr>
              <a:t>. ZO ČSOP Haná, ZO ČSOP </a:t>
            </a:r>
            <a:r>
              <a:rPr lang="cs-CZ" sz="1500" dirty="0" err="1">
                <a:solidFill>
                  <a:schemeClr val="bg1"/>
                </a:solidFill>
              </a:rPr>
              <a:t>Sovinecko</a:t>
            </a:r>
            <a:r>
              <a:rPr lang="cs-CZ" sz="1500" dirty="0">
                <a:solidFill>
                  <a:schemeClr val="bg1"/>
                </a:solidFill>
              </a:rPr>
              <a:t>),.</a:t>
            </a:r>
          </a:p>
          <a:p>
            <a:pPr marL="342900" indent="-342900">
              <a:buFont typeface="Arial" pitchFamily="34" charset="0"/>
              <a:buChar char=""/>
            </a:pPr>
            <a:r>
              <a:rPr lang="cs-CZ" sz="1500" dirty="0">
                <a:solidFill>
                  <a:schemeClr val="bg1"/>
                </a:solidFill>
              </a:rPr>
              <a:t>podpora pořízení movitých věcí a vybavení, účelně a intenzivně využívaných členy zájmového spolku nebo organizace, pro zajištění akcí přímo souvisejících s předmětem jejich činnosti v ochraně životního prostředí nebo zemědělství</a:t>
            </a:r>
            <a:r>
              <a:rPr lang="cs-CZ" dirty="0">
                <a:solidFill>
                  <a:schemeClr val="bg1"/>
                </a:solidFill>
              </a:rPr>
              <a:t>,</a:t>
            </a:r>
          </a:p>
        </p:txBody>
      </p:sp>
    </p:spTree>
    <p:extLst>
      <p:ext uri="{BB962C8B-B14F-4D97-AF65-F5344CB8AC3E}">
        <p14:creationId xmlns:p14="http://schemas.microsoft.com/office/powerpoint/2010/main" val="665875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1" name="Nadpis 10"/>
          <p:cNvSpPr>
            <a:spLocks noGrp="1"/>
          </p:cNvSpPr>
          <p:nvPr>
            <p:ph type="title" idx="4294967295"/>
          </p:nvPr>
        </p:nvSpPr>
        <p:spPr>
          <a:xfrm>
            <a:off x="1894788" y="414780"/>
            <a:ext cx="7626284" cy="952108"/>
          </a:xfrm>
        </p:spPr>
        <p:txBody>
          <a:bodyPr>
            <a:normAutofit fontScale="90000"/>
          </a:bodyPr>
          <a:lstStyle/>
          <a:p>
            <a:br>
              <a:rPr lang="cs-CZ" dirty="0"/>
            </a:br>
            <a:endParaRPr lang="cs-CZ" dirty="0"/>
          </a:p>
        </p:txBody>
      </p:sp>
      <p:sp useBgFill="1">
        <p:nvSpPr>
          <p:cNvPr id="12" name="Zástupný symbol pro obsah 11"/>
          <p:cNvSpPr>
            <a:spLocks noGrp="1"/>
          </p:cNvSpPr>
          <p:nvPr>
            <p:ph idx="4294967295"/>
          </p:nvPr>
        </p:nvSpPr>
        <p:spPr>
          <a:xfrm>
            <a:off x="641023" y="820131"/>
            <a:ext cx="10887958" cy="5580669"/>
          </a:xfrm>
        </p:spPr>
        <p:txBody>
          <a:bodyPr>
            <a:normAutofit/>
          </a:bodyPr>
          <a:lstStyle/>
          <a:p>
            <a:pPr lvl="0"/>
            <a:endParaRPr lang="cs-CZ" dirty="0">
              <a:solidFill>
                <a:schemeClr val="bg1"/>
              </a:solidFill>
            </a:endParaRPr>
          </a:p>
          <a:p>
            <a:pPr marL="342900" indent="-342900">
              <a:buFont typeface="Arial" pitchFamily="34" charset="0"/>
              <a:buChar char=""/>
            </a:pPr>
            <a:r>
              <a:rPr lang="cs-CZ" sz="1500" b="1" dirty="0">
                <a:solidFill>
                  <a:schemeClr val="bg1"/>
                </a:solidFill>
              </a:rPr>
              <a:t>Okruh oprávněných žadatelů v dotačním titulu 03</a:t>
            </a:r>
          </a:p>
          <a:p>
            <a:pPr marL="342900" lvl="0" indent="-342900">
              <a:buFont typeface="Arial" pitchFamily="34" charset="0"/>
              <a:buChar char=""/>
            </a:pPr>
            <a:r>
              <a:rPr lang="cs-CZ" sz="1500" dirty="0">
                <a:solidFill>
                  <a:schemeClr val="bg1"/>
                </a:solidFill>
              </a:rPr>
              <a:t>právnická osoba, kterou je:</a:t>
            </a:r>
          </a:p>
          <a:p>
            <a:pPr marL="342900" lvl="0" indent="-342900">
              <a:buFont typeface="Arial" pitchFamily="34" charset="0"/>
              <a:buChar char=""/>
            </a:pPr>
            <a:r>
              <a:rPr lang="cs-CZ" sz="1500" dirty="0">
                <a:solidFill>
                  <a:schemeClr val="bg1"/>
                </a:solidFill>
              </a:rPr>
              <a:t>právnická osoba, jejímž předmětem činnosti jsou aktivity v oblasti životního prostředí a zemědělství, jejíž sídlo či provozovna se nachází v územním obvodu Olomouckého kraje, nebo</a:t>
            </a:r>
          </a:p>
          <a:p>
            <a:pPr marL="342900" indent="-342900">
              <a:buFont typeface="Arial" pitchFamily="34" charset="0"/>
              <a:buChar char=""/>
            </a:pPr>
            <a:r>
              <a:rPr lang="cs-CZ" sz="1500" dirty="0">
                <a:solidFill>
                  <a:schemeClr val="bg1"/>
                </a:solidFill>
              </a:rPr>
              <a:t>jiná právnická osoba, jejímž předmětem činnosti jsou aktivity v oblasti životního prostředí a zemědělství, jejíž sídlo ani provozovna se nenachází v územním obvodu Olomouckého kraje, ale výstupy činnosti, na niž je požadována dotace, budou realizovány v územním obvodu Olomouckého kraje, případně budou propagovat Olomoucký kraj mimo jeho územní působnost</a:t>
            </a:r>
          </a:p>
          <a:p>
            <a:pPr marL="342900" indent="-342900">
              <a:buFont typeface="Arial" pitchFamily="34" charset="0"/>
              <a:buChar char=""/>
            </a:pPr>
            <a:endParaRPr lang="cs-CZ" sz="1500" dirty="0">
              <a:solidFill>
                <a:schemeClr val="bg1"/>
              </a:solidFill>
            </a:endParaRPr>
          </a:p>
          <a:p>
            <a:pPr marL="342900" indent="-342900">
              <a:buFont typeface="Arial" pitchFamily="34" charset="0"/>
              <a:buChar char=""/>
            </a:pPr>
            <a:r>
              <a:rPr lang="cs-CZ" sz="1500" b="1" dirty="0">
                <a:solidFill>
                  <a:schemeClr val="bg1"/>
                </a:solidFill>
              </a:rPr>
              <a:t>Žadatelem v dotačním titulu 3 nemůže být: </a:t>
            </a:r>
            <a:r>
              <a:rPr lang="cs-CZ" sz="1500" dirty="0">
                <a:solidFill>
                  <a:schemeClr val="bg1"/>
                </a:solidFill>
              </a:rPr>
              <a:t>fyzická osoba, obce, dobrovolné svazky obcí, státní podniky a příspěvkové organizace.</a:t>
            </a:r>
          </a:p>
          <a:p>
            <a:endParaRPr lang="cs-CZ" sz="1400" dirty="0">
              <a:solidFill>
                <a:schemeClr val="bg1"/>
              </a:solidFill>
            </a:endParaRPr>
          </a:p>
        </p:txBody>
      </p:sp>
    </p:spTree>
    <p:extLst>
      <p:ext uri="{BB962C8B-B14F-4D97-AF65-F5344CB8AC3E}">
        <p14:creationId xmlns:p14="http://schemas.microsoft.com/office/powerpoint/2010/main" val="4955042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43060" y="475861"/>
            <a:ext cx="11180189" cy="5906085"/>
          </a:xfrm>
          <a:solidFill>
            <a:schemeClr val="accent1">
              <a:lumMod val="40000"/>
              <a:lumOff val="60000"/>
            </a:schemeClr>
          </a:solidFill>
        </p:spPr>
        <p:txBody>
          <a:bodyPr>
            <a:normAutofit fontScale="85000" lnSpcReduction="20000"/>
          </a:bodyPr>
          <a:lstStyle/>
          <a:p>
            <a:pPr marL="540385" indent="-540385" algn="just"/>
            <a:r>
              <a:rPr lang="cs-CZ" b="1"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Neuznatelnými výdaji titul 03 </a:t>
            </a:r>
            <a:r>
              <a:rPr lang="cs-CZ"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se rozumí výdaje, na které nelze dotaci, ani prostředky finanční spoluúčasti žadatele, použít. Neuznatelné výdaje jsou obecně definovány v Zásadách v čl. 1, odst. 5. Mezi další neuznatelné výdaje zejména patří:</a:t>
            </a:r>
            <a:endParaRPr lang="cs-CZ" sz="1600"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úhrada daní, daňových odpisů, poplatků a odvodů, úhradu splátek finančního nebo operativního leasingu, odpisy pohledávek,</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pojistné, úhrada pokut, úhrada penále a plateb sankčního charakteru </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bankovní poplatky, manka a škody,</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DPH, pokud je příjemce plátce DPH a dle zákona č. 235/2004 Sb., o  dani z přidané hodnoty, ve znění pozdějších předpisů, má možnost nárokovat odpočet daně na vstupu plně či částečně, </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úhrada za vedení projektu, výdaje na zpracování a administraci žádosti o dotaci, výdaje za zpracování vyúčtování poskytnuté dotace,</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úhrada služeb účetních a daňových poradců, služeb auditorů, právnické služby, </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mzdové výdaje, platy, pojistné</a:t>
            </a:r>
            <a:r>
              <a:rPr lang="cs-CZ" sz="1800" i="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a:t>
            </a: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na sociální a zdravotní pojištění, i  odměny z dohod o pracích konaných mimo pracovní poměr,</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poštovné, kurýrní služby (pokud není součástí fakturace), </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letenky, taxi služby, cestovní náhrady spojené s realizací zahraniční nebo tuzemské pracovní cesty, </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občerstvení, stravné, potraviny včetně alkoholických a   nealkoholických nápojů – mimo ceny do soutěží,</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oprava a údržba, či technické zhodnocení nemovitosti,</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nákup výstavních klecí, mimo odchytových klecí,</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pořízení majetku přímo nesouvisejícího s předmětem činnosti v oblasti životního prostředí a zemědělství,</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pořízení vybavení s úmyslem dalšího komerčního využívání pro účely zisku nebo obchodní činnosti,</a:t>
            </a:r>
          </a:p>
          <a:p>
            <a:pPr marL="342900" lvl="0" indent="-342900" algn="just">
              <a:buClr>
                <a:srgbClr val="000000"/>
              </a:buClr>
              <a:buSzPts val="1100"/>
              <a:buFont typeface="+mj-lt"/>
              <a:buAutoNum type="alphaLcParenR"/>
            </a:pPr>
            <a:r>
              <a:rPr lang="cs-CZ" sz="1800"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nákup věcí osobní potřeby.</a:t>
            </a:r>
          </a:p>
          <a:p>
            <a:endParaRPr lang="cs-CZ" dirty="0">
              <a:solidFill>
                <a:schemeClr val="bg1"/>
              </a:solidFill>
            </a:endParaRPr>
          </a:p>
        </p:txBody>
      </p:sp>
    </p:spTree>
    <p:extLst>
      <p:ext uri="{BB962C8B-B14F-4D97-AF65-F5344CB8AC3E}">
        <p14:creationId xmlns:p14="http://schemas.microsoft.com/office/powerpoint/2010/main" val="1450568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1" descr="https://www.patriotmagazin.cz/images/article-preview/850x567/utulek.ostrava(4).jpg"/>
          <p:cNvPicPr/>
          <p:nvPr/>
        </p:nvPicPr>
        <p:blipFill>
          <a:blip r:embed="rId2">
            <a:extLst>
              <a:ext uri="{28A0092B-C50C-407E-A947-70E740481C1C}">
                <a14:useLocalDpi xmlns:a14="http://schemas.microsoft.com/office/drawing/2010/main" val="0"/>
              </a:ext>
            </a:extLst>
          </a:blip>
          <a:srcRect/>
          <a:stretch>
            <a:fillRect/>
          </a:stretch>
        </p:blipFill>
        <p:spPr bwMode="auto">
          <a:xfrm>
            <a:off x="356062" y="368964"/>
            <a:ext cx="5612995" cy="3754150"/>
          </a:xfrm>
          <a:prstGeom prst="rect">
            <a:avLst/>
          </a:prstGeom>
          <a:noFill/>
          <a:ln>
            <a:noFill/>
          </a:ln>
        </p:spPr>
      </p:pic>
      <p:pic>
        <p:nvPicPr>
          <p:cNvPr id="7" name="Obrázek 6" descr="https://www.pesweb.cz/img/_/i.000298.foto/tn_first/cover-fb-bouchalka.png?1556186461"/>
          <p:cNvPicPr/>
          <p:nvPr/>
        </p:nvPicPr>
        <p:blipFill>
          <a:blip r:embed="rId3">
            <a:extLst>
              <a:ext uri="{28A0092B-C50C-407E-A947-70E740481C1C}">
                <a14:useLocalDpi xmlns:a14="http://schemas.microsoft.com/office/drawing/2010/main" val="0"/>
              </a:ext>
            </a:extLst>
          </a:blip>
          <a:srcRect/>
          <a:stretch>
            <a:fillRect/>
          </a:stretch>
        </p:blipFill>
        <p:spPr bwMode="auto">
          <a:xfrm>
            <a:off x="5969057" y="368963"/>
            <a:ext cx="5876579" cy="3619673"/>
          </a:xfrm>
          <a:prstGeom prst="rect">
            <a:avLst/>
          </a:prstGeom>
          <a:noFill/>
          <a:ln>
            <a:noFill/>
          </a:ln>
        </p:spPr>
      </p:pic>
      <p:pic>
        <p:nvPicPr>
          <p:cNvPr id="8" name="Obrázek 7" descr="https://ciciny.netstranky.cz/_data/ilustfoto/0e64521a-61584.jpg"/>
          <p:cNvPicPr/>
          <p:nvPr/>
        </p:nvPicPr>
        <p:blipFill>
          <a:blip r:embed="rId4">
            <a:extLst>
              <a:ext uri="{28A0092B-C50C-407E-A947-70E740481C1C}">
                <a14:useLocalDpi xmlns:a14="http://schemas.microsoft.com/office/drawing/2010/main" val="0"/>
              </a:ext>
            </a:extLst>
          </a:blip>
          <a:srcRect/>
          <a:stretch>
            <a:fillRect/>
          </a:stretch>
        </p:blipFill>
        <p:spPr bwMode="auto">
          <a:xfrm>
            <a:off x="356062" y="3599411"/>
            <a:ext cx="5155276" cy="3134072"/>
          </a:xfrm>
          <a:prstGeom prst="rect">
            <a:avLst/>
          </a:prstGeom>
          <a:noFill/>
          <a:ln>
            <a:noFill/>
          </a:ln>
        </p:spPr>
      </p:pic>
      <p:pic>
        <p:nvPicPr>
          <p:cNvPr id="9" name="Obrázek 8" descr="3982E53E-B27D-4ACD-8E6F-E247A533195C"/>
          <p:cNvPicPr/>
          <p:nvPr/>
        </p:nvPicPr>
        <p:blipFill>
          <a:blip r:embed="rId5">
            <a:extLst>
              <a:ext uri="{28A0092B-C50C-407E-A947-70E740481C1C}">
                <a14:useLocalDpi xmlns:a14="http://schemas.microsoft.com/office/drawing/2010/main" val="0"/>
              </a:ext>
            </a:extLst>
          </a:blip>
          <a:srcRect/>
          <a:stretch>
            <a:fillRect/>
          </a:stretch>
        </p:blipFill>
        <p:spPr bwMode="auto">
          <a:xfrm>
            <a:off x="7356764" y="3381377"/>
            <a:ext cx="4488872" cy="3252180"/>
          </a:xfrm>
          <a:prstGeom prst="rect">
            <a:avLst/>
          </a:prstGeom>
          <a:noFill/>
          <a:ln>
            <a:noFill/>
          </a:ln>
        </p:spPr>
      </p:pic>
      <p:pic>
        <p:nvPicPr>
          <p:cNvPr id="11" name="Obrázek 10" descr="https://www.bioveta.cz/obrazek.php?id=3777-15-5-2020.png"/>
          <p:cNvPicPr/>
          <p:nvPr/>
        </p:nvPicPr>
        <p:blipFill>
          <a:blip r:embed="rId6">
            <a:extLst>
              <a:ext uri="{28A0092B-C50C-407E-A947-70E740481C1C}">
                <a14:useLocalDpi xmlns:a14="http://schemas.microsoft.com/office/drawing/2010/main" val="0"/>
              </a:ext>
            </a:extLst>
          </a:blip>
          <a:srcRect/>
          <a:stretch>
            <a:fillRect/>
          </a:stretch>
        </p:blipFill>
        <p:spPr bwMode="auto">
          <a:xfrm>
            <a:off x="4958253" y="3908497"/>
            <a:ext cx="2856230" cy="2867025"/>
          </a:xfrm>
          <a:prstGeom prst="rect">
            <a:avLst/>
          </a:prstGeom>
          <a:noFill/>
          <a:ln>
            <a:noFill/>
          </a:ln>
        </p:spPr>
      </p:pic>
      <p:pic>
        <p:nvPicPr>
          <p:cNvPr id="10" name="Obrázek 9" descr="800px-Olomoucky_kraj.svg.png"/>
          <p:cNvPicPr/>
          <p:nvPr/>
        </p:nvPicPr>
        <p:blipFill>
          <a:blip r:embed="rId7">
            <a:extLst>
              <a:ext uri="{28A0092B-C50C-407E-A947-70E740481C1C}">
                <a14:useLocalDpi xmlns:a14="http://schemas.microsoft.com/office/drawing/2010/main" val="0"/>
              </a:ext>
            </a:extLst>
          </a:blip>
          <a:srcRect/>
          <a:stretch>
            <a:fillRect/>
          </a:stretch>
        </p:blipFill>
        <p:spPr bwMode="auto">
          <a:xfrm>
            <a:off x="4045613" y="2531875"/>
            <a:ext cx="4304607" cy="2135072"/>
          </a:xfrm>
          <a:prstGeom prst="rect">
            <a:avLst/>
          </a:prstGeom>
          <a:noFill/>
          <a:ln>
            <a:noFill/>
          </a:ln>
        </p:spPr>
      </p:pic>
    </p:spTree>
    <p:extLst>
      <p:ext uri="{BB962C8B-B14F-4D97-AF65-F5344CB8AC3E}">
        <p14:creationId xmlns:p14="http://schemas.microsoft.com/office/powerpoint/2010/main" val="42408066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Obrázek 11" descr="https://www.svscr.cz/wp-content/uploads/2020/05/horse-1201143_1920.jpg"/>
          <p:cNvPicPr/>
          <p:nvPr/>
        </p:nvPicPr>
        <p:blipFill rotWithShape="1">
          <a:blip r:embed="rId3">
            <a:extLst>
              <a:ext uri="{28A0092B-C50C-407E-A947-70E740481C1C}">
                <a14:useLocalDpi xmlns:a14="http://schemas.microsoft.com/office/drawing/2010/main" val="0"/>
              </a:ext>
            </a:extLst>
          </a:blip>
          <a:srcRect r="5328" b="3"/>
          <a:stretch/>
        </p:blipFill>
        <p:spPr bwMode="auto">
          <a:xfrm>
            <a:off x="7967351" y="-1"/>
            <a:ext cx="4224651" cy="3346705"/>
          </a:xfrm>
          <a:custGeom>
            <a:avLst/>
            <a:gdLst/>
            <a:ahLst/>
            <a:cxnLst/>
            <a:rect l="l" t="t" r="r" b="b"/>
            <a:pathLst>
              <a:path w="4224651" h="3346705">
                <a:moveTo>
                  <a:pt x="1549963" y="0"/>
                </a:moveTo>
                <a:lnTo>
                  <a:pt x="1555540" y="0"/>
                </a:lnTo>
                <a:lnTo>
                  <a:pt x="2621768" y="0"/>
                </a:lnTo>
                <a:lnTo>
                  <a:pt x="4224651" y="0"/>
                </a:lnTo>
                <a:lnTo>
                  <a:pt x="4224651" y="3346705"/>
                </a:lnTo>
                <a:lnTo>
                  <a:pt x="0" y="3346705"/>
                </a:lnTo>
                <a:close/>
              </a:path>
            </a:pathLst>
          </a:custGeom>
          <a:noFill/>
        </p:spPr>
      </p:pic>
      <p:pic>
        <p:nvPicPr>
          <p:cNvPr id="16" name="Obrázek 15" descr="Včelařství se věnuje stále více mladých lidí. Není to nic jednoduchého, ale  stojí to za to | Region"/>
          <p:cNvPicPr/>
          <p:nvPr/>
        </p:nvPicPr>
        <p:blipFill rotWithShape="1">
          <a:blip r:embed="rId4">
            <a:extLst>
              <a:ext uri="{28A0092B-C50C-407E-A947-70E740481C1C}">
                <a14:useLocalDpi xmlns:a14="http://schemas.microsoft.com/office/drawing/2010/main" val="0"/>
              </a:ext>
            </a:extLst>
          </a:blip>
          <a:srcRect t="22625" r="-2" b="12247"/>
          <a:stretch/>
        </p:blipFill>
        <p:spPr bwMode="auto">
          <a:xfrm>
            <a:off x="4493435" y="243"/>
            <a:ext cx="7698564" cy="3346705"/>
          </a:xfrm>
          <a:custGeom>
            <a:avLst/>
            <a:gdLst/>
            <a:ahLst/>
            <a:cxnLst/>
            <a:rect l="l" t="t" r="r" b="b"/>
            <a:pathLst>
              <a:path w="7698564" h="3346705">
                <a:moveTo>
                  <a:pt x="1549963" y="0"/>
                </a:moveTo>
                <a:lnTo>
                  <a:pt x="1555540" y="0"/>
                </a:lnTo>
                <a:lnTo>
                  <a:pt x="2621768" y="0"/>
                </a:lnTo>
                <a:lnTo>
                  <a:pt x="4832507" y="0"/>
                </a:lnTo>
                <a:lnTo>
                  <a:pt x="3282657" y="3346461"/>
                </a:lnTo>
                <a:lnTo>
                  <a:pt x="7698564" y="3346461"/>
                </a:lnTo>
                <a:lnTo>
                  <a:pt x="7698564" y="3346705"/>
                </a:lnTo>
                <a:lnTo>
                  <a:pt x="0" y="3346705"/>
                </a:lnTo>
                <a:close/>
              </a:path>
            </a:pathLst>
          </a:custGeom>
          <a:noFill/>
        </p:spPr>
      </p:pic>
      <p:pic>
        <p:nvPicPr>
          <p:cNvPr id="2" name="Obrázek 1" descr="Myslivost je nejen lov, ale i ochrana přírody a sport | iSport.cz">
            <a:extLst>
              <a:ext uri="{FF2B5EF4-FFF2-40B4-BE49-F238E27FC236}">
                <a16:creationId xmlns:a16="http://schemas.microsoft.com/office/drawing/2014/main" id="{76505198-7CD0-F261-66E7-F5257FD47BD5}"/>
              </a:ext>
            </a:extLst>
          </p:cNvPr>
          <p:cNvPicPr>
            <a:picLocks noChangeAspect="1"/>
          </p:cNvPicPr>
          <p:nvPr/>
        </p:nvPicPr>
        <p:blipFill>
          <a:blip r:embed="rId5">
            <a:extLst>
              <a:ext uri="{28A0092B-C50C-407E-A947-70E740481C1C}">
                <a14:useLocalDpi xmlns:a14="http://schemas.microsoft.com/office/drawing/2010/main" val="0"/>
              </a:ext>
            </a:extLst>
          </a:blip>
          <a:srcRect r="-3" b="14113"/>
          <a:stretch/>
        </p:blipFill>
        <p:spPr bwMode="auto">
          <a:xfrm>
            <a:off x="20" y="10"/>
            <a:ext cx="5859777" cy="3346695"/>
          </a:xfrm>
          <a:custGeom>
            <a:avLst/>
            <a:gdLst/>
            <a:ahLst/>
            <a:cxnLst/>
            <a:rect l="l" t="t" r="r" b="b"/>
            <a:pathLst>
              <a:path w="5859797" h="3346705">
                <a:moveTo>
                  <a:pt x="0" y="0"/>
                </a:moveTo>
                <a:lnTo>
                  <a:pt x="5859797" y="0"/>
                </a:lnTo>
                <a:lnTo>
                  <a:pt x="4309834" y="3346705"/>
                </a:lnTo>
                <a:lnTo>
                  <a:pt x="4304257" y="3346705"/>
                </a:lnTo>
                <a:lnTo>
                  <a:pt x="3238029" y="3346705"/>
                </a:lnTo>
                <a:lnTo>
                  <a:pt x="0" y="3346705"/>
                </a:lnTo>
                <a:close/>
              </a:path>
            </a:pathLst>
          </a:custGeom>
          <a:noFill/>
        </p:spPr>
      </p:pic>
      <p:pic>
        <p:nvPicPr>
          <p:cNvPr id="13" name="Obrázek 12" descr="Proč by se i děti měly věnovat zahradničení a pěstitelství? - Biolekar.cz"/>
          <p:cNvPicPr/>
          <p:nvPr/>
        </p:nvPicPr>
        <p:blipFill rotWithShape="1">
          <a:blip r:embed="rId6">
            <a:extLst>
              <a:ext uri="{28A0092B-C50C-407E-A947-70E740481C1C}">
                <a14:useLocalDpi xmlns:a14="http://schemas.microsoft.com/office/drawing/2010/main" val="0"/>
              </a:ext>
            </a:extLst>
          </a:blip>
          <a:srcRect t="7189" r="2" b="6665"/>
          <a:stretch/>
        </p:blipFill>
        <p:spPr bwMode="auto">
          <a:xfrm>
            <a:off x="6350090" y="3511295"/>
            <a:ext cx="5841911" cy="3346705"/>
          </a:xfrm>
          <a:custGeom>
            <a:avLst/>
            <a:gdLst/>
            <a:ahLst/>
            <a:cxnLst/>
            <a:rect l="l" t="t" r="r" b="b"/>
            <a:pathLst>
              <a:path w="5841911" h="3346705">
                <a:moveTo>
                  <a:pt x="1549963" y="0"/>
                </a:moveTo>
                <a:lnTo>
                  <a:pt x="1555540" y="0"/>
                </a:lnTo>
                <a:lnTo>
                  <a:pt x="2621768" y="0"/>
                </a:lnTo>
                <a:lnTo>
                  <a:pt x="5841911" y="0"/>
                </a:lnTo>
                <a:lnTo>
                  <a:pt x="5841911" y="3346705"/>
                </a:lnTo>
                <a:lnTo>
                  <a:pt x="0" y="3346705"/>
                </a:lnTo>
                <a:close/>
              </a:path>
            </a:pathLst>
          </a:custGeom>
          <a:noFill/>
        </p:spPr>
      </p:pic>
      <p:pic>
        <p:nvPicPr>
          <p:cNvPr id="15" name="Obrázek 14" descr="Světový den rybářství | Seznamte se"/>
          <p:cNvPicPr/>
          <p:nvPr/>
        </p:nvPicPr>
        <p:blipFill rotWithShape="1">
          <a:blip r:embed="rId7">
            <a:extLst>
              <a:ext uri="{28A0092B-C50C-407E-A947-70E740481C1C}">
                <a14:useLocalDpi xmlns:a14="http://schemas.microsoft.com/office/drawing/2010/main" val="0"/>
              </a:ext>
            </a:extLst>
          </a:blip>
          <a:srcRect t="8046" r="-2" b="31365"/>
          <a:stretch/>
        </p:blipFill>
        <p:spPr bwMode="auto">
          <a:xfrm>
            <a:off x="-1" y="3511295"/>
            <a:ext cx="7698564" cy="3346705"/>
          </a:xfrm>
          <a:custGeom>
            <a:avLst/>
            <a:gdLst/>
            <a:ahLst/>
            <a:cxnLst/>
            <a:rect l="l" t="t" r="r" b="b"/>
            <a:pathLst>
              <a:path w="7698564" h="3346705">
                <a:moveTo>
                  <a:pt x="0" y="0"/>
                </a:moveTo>
                <a:lnTo>
                  <a:pt x="7698564" y="0"/>
                </a:lnTo>
                <a:lnTo>
                  <a:pt x="6148601" y="3346705"/>
                </a:lnTo>
                <a:lnTo>
                  <a:pt x="6143024" y="3346705"/>
                </a:lnTo>
                <a:lnTo>
                  <a:pt x="5076796" y="3346705"/>
                </a:lnTo>
                <a:lnTo>
                  <a:pt x="1246924" y="3346705"/>
                </a:lnTo>
                <a:lnTo>
                  <a:pt x="1246924" y="3346226"/>
                </a:lnTo>
                <a:lnTo>
                  <a:pt x="0" y="3346226"/>
                </a:lnTo>
                <a:close/>
              </a:path>
            </a:pathLst>
          </a:custGeom>
          <a:noFill/>
        </p:spPr>
      </p:pic>
    </p:spTree>
    <p:extLst>
      <p:ext uri="{BB962C8B-B14F-4D97-AF65-F5344CB8AC3E}">
        <p14:creationId xmlns:p14="http://schemas.microsoft.com/office/powerpoint/2010/main" val="1629493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rotWithShape="1">
          <a:blip r:embed="rId2"/>
          <a:srcRect r="2171" b="2"/>
          <a:stretch/>
        </p:blipFill>
        <p:spPr>
          <a:xfrm>
            <a:off x="7967351" y="-1"/>
            <a:ext cx="4224651" cy="3346705"/>
          </a:xfrm>
          <a:custGeom>
            <a:avLst/>
            <a:gdLst/>
            <a:ahLst/>
            <a:cxnLst/>
            <a:rect l="l" t="t" r="r" b="b"/>
            <a:pathLst>
              <a:path w="4224651" h="3346705">
                <a:moveTo>
                  <a:pt x="1549963" y="0"/>
                </a:moveTo>
                <a:lnTo>
                  <a:pt x="1555540" y="0"/>
                </a:lnTo>
                <a:lnTo>
                  <a:pt x="2621768" y="0"/>
                </a:lnTo>
                <a:lnTo>
                  <a:pt x="4224651" y="0"/>
                </a:lnTo>
                <a:lnTo>
                  <a:pt x="4224651" y="3346705"/>
                </a:lnTo>
                <a:lnTo>
                  <a:pt x="0" y="3346705"/>
                </a:lnTo>
                <a:close/>
              </a:path>
            </a:pathLst>
          </a:custGeom>
        </p:spPr>
      </p:pic>
      <p:pic>
        <p:nvPicPr>
          <p:cNvPr id="6" name="Obrázek 5" descr="O nás | Chovmiro"/>
          <p:cNvPicPr/>
          <p:nvPr/>
        </p:nvPicPr>
        <p:blipFill rotWithShape="1">
          <a:blip r:embed="rId3">
            <a:extLst>
              <a:ext uri="{28A0092B-C50C-407E-A947-70E740481C1C}">
                <a14:useLocalDpi xmlns:a14="http://schemas.microsoft.com/office/drawing/2010/main" val="0"/>
              </a:ext>
            </a:extLst>
          </a:blip>
          <a:srcRect t="2516" r="-2" b="29023"/>
          <a:stretch/>
        </p:blipFill>
        <p:spPr bwMode="auto">
          <a:xfrm>
            <a:off x="4493434" y="243"/>
            <a:ext cx="7698564" cy="3346705"/>
          </a:xfrm>
          <a:custGeom>
            <a:avLst/>
            <a:gdLst/>
            <a:ahLst/>
            <a:cxnLst/>
            <a:rect l="l" t="t" r="r" b="b"/>
            <a:pathLst>
              <a:path w="7698564" h="3346705">
                <a:moveTo>
                  <a:pt x="1549963" y="0"/>
                </a:moveTo>
                <a:lnTo>
                  <a:pt x="1555540" y="0"/>
                </a:lnTo>
                <a:lnTo>
                  <a:pt x="2621768" y="0"/>
                </a:lnTo>
                <a:lnTo>
                  <a:pt x="4832507" y="0"/>
                </a:lnTo>
                <a:lnTo>
                  <a:pt x="3282657" y="3346461"/>
                </a:lnTo>
                <a:lnTo>
                  <a:pt x="7698564" y="3346461"/>
                </a:lnTo>
                <a:lnTo>
                  <a:pt x="7698564" y="3346705"/>
                </a:lnTo>
                <a:lnTo>
                  <a:pt x="0" y="3346705"/>
                </a:lnTo>
                <a:close/>
              </a:path>
            </a:pathLst>
          </a:custGeom>
          <a:noFill/>
        </p:spPr>
      </p:pic>
      <p:pic>
        <p:nvPicPr>
          <p:cNvPr id="7" name="Obrázek 6" descr="Chovatelé, co říkáte? | Kynologický magazín eCanis.cz"/>
          <p:cNvPicPr/>
          <p:nvPr/>
        </p:nvPicPr>
        <p:blipFill rotWithShape="1">
          <a:blip r:embed="rId4">
            <a:extLst>
              <a:ext uri="{28A0092B-C50C-407E-A947-70E740481C1C}">
                <a14:useLocalDpi xmlns:a14="http://schemas.microsoft.com/office/drawing/2010/main" val="0"/>
              </a:ext>
            </a:extLst>
          </a:blip>
          <a:srcRect l="694" r="3005" b="-2"/>
          <a:stretch/>
        </p:blipFill>
        <p:spPr bwMode="auto">
          <a:xfrm>
            <a:off x="20" y="10"/>
            <a:ext cx="5859777" cy="3346695"/>
          </a:xfrm>
          <a:custGeom>
            <a:avLst/>
            <a:gdLst/>
            <a:ahLst/>
            <a:cxnLst/>
            <a:rect l="l" t="t" r="r" b="b"/>
            <a:pathLst>
              <a:path w="5859797" h="3346705">
                <a:moveTo>
                  <a:pt x="0" y="0"/>
                </a:moveTo>
                <a:lnTo>
                  <a:pt x="5859797" y="0"/>
                </a:lnTo>
                <a:lnTo>
                  <a:pt x="4309834" y="3346705"/>
                </a:lnTo>
                <a:lnTo>
                  <a:pt x="4304257" y="3346705"/>
                </a:lnTo>
                <a:lnTo>
                  <a:pt x="3238029" y="3346705"/>
                </a:lnTo>
                <a:lnTo>
                  <a:pt x="0" y="3346705"/>
                </a:lnTo>
                <a:close/>
              </a:path>
            </a:pathLst>
          </a:custGeom>
          <a:noFill/>
        </p:spPr>
      </p:pic>
      <p:pic>
        <p:nvPicPr>
          <p:cNvPr id="10" name="Obrázek 9" descr="https://site-651756.mozfiles.com/files/651756/zahranici_01.jpg"/>
          <p:cNvPicPr/>
          <p:nvPr/>
        </p:nvPicPr>
        <p:blipFill rotWithShape="1">
          <a:blip r:embed="rId5">
            <a:extLst>
              <a:ext uri="{28A0092B-C50C-407E-A947-70E740481C1C}">
                <a14:useLocalDpi xmlns:a14="http://schemas.microsoft.com/office/drawing/2010/main" val="0"/>
              </a:ext>
            </a:extLst>
          </a:blip>
          <a:srcRect t="14361" r="2" b="9256"/>
          <a:stretch/>
        </p:blipFill>
        <p:spPr bwMode="auto">
          <a:xfrm>
            <a:off x="6350090" y="3511295"/>
            <a:ext cx="5841911" cy="3346705"/>
          </a:xfrm>
          <a:custGeom>
            <a:avLst/>
            <a:gdLst/>
            <a:ahLst/>
            <a:cxnLst/>
            <a:rect l="l" t="t" r="r" b="b"/>
            <a:pathLst>
              <a:path w="5841911" h="3346705">
                <a:moveTo>
                  <a:pt x="1549963" y="0"/>
                </a:moveTo>
                <a:lnTo>
                  <a:pt x="1555540" y="0"/>
                </a:lnTo>
                <a:lnTo>
                  <a:pt x="2621768" y="0"/>
                </a:lnTo>
                <a:lnTo>
                  <a:pt x="5841911" y="0"/>
                </a:lnTo>
                <a:lnTo>
                  <a:pt x="5841911" y="3346705"/>
                </a:lnTo>
                <a:lnTo>
                  <a:pt x="0" y="3346705"/>
                </a:lnTo>
                <a:close/>
              </a:path>
            </a:pathLst>
          </a:custGeom>
          <a:noFill/>
        </p:spPr>
      </p:pic>
      <p:pic>
        <p:nvPicPr>
          <p:cNvPr id="5" name="Obrázek 4" descr="C:\Users\ok_hajk7905\AppData\Local\Microsoft\Windows\INetCache\Content.MSO\1A4D8FCF.tmp"/>
          <p:cNvPicPr/>
          <p:nvPr/>
        </p:nvPicPr>
        <p:blipFill rotWithShape="1">
          <a:blip r:embed="rId6">
            <a:extLst>
              <a:ext uri="{28A0092B-C50C-407E-A947-70E740481C1C}">
                <a14:useLocalDpi xmlns:a14="http://schemas.microsoft.com/office/drawing/2010/main" val="0"/>
              </a:ext>
            </a:extLst>
          </a:blip>
          <a:srcRect l="2145" r="1160" b="2"/>
          <a:stretch/>
        </p:blipFill>
        <p:spPr bwMode="auto">
          <a:xfrm>
            <a:off x="2861892" y="3511296"/>
            <a:ext cx="4836673" cy="3346705"/>
          </a:xfrm>
          <a:custGeom>
            <a:avLst/>
            <a:gdLst/>
            <a:ahLst/>
            <a:cxnLst/>
            <a:rect l="l" t="t" r="r" b="b"/>
            <a:pathLst>
              <a:path w="4836673" h="3346705">
                <a:moveTo>
                  <a:pt x="1549963" y="0"/>
                </a:moveTo>
                <a:lnTo>
                  <a:pt x="4836673" y="0"/>
                </a:lnTo>
                <a:lnTo>
                  <a:pt x="3286710" y="3346705"/>
                </a:lnTo>
                <a:lnTo>
                  <a:pt x="3281133" y="3346705"/>
                </a:lnTo>
                <a:lnTo>
                  <a:pt x="2214905" y="3346705"/>
                </a:lnTo>
                <a:lnTo>
                  <a:pt x="0" y="3346705"/>
                </a:lnTo>
                <a:close/>
              </a:path>
            </a:pathLst>
          </a:custGeom>
          <a:noFill/>
        </p:spPr>
      </p:pic>
      <p:pic>
        <p:nvPicPr>
          <p:cNvPr id="11" name="Obrázek 10" descr="Délka rohů muflona evropského dosahuje až 90cm"/>
          <p:cNvPicPr/>
          <p:nvPr/>
        </p:nvPicPr>
        <p:blipFill rotWithShape="1">
          <a:blip r:embed="rId7">
            <a:extLst>
              <a:ext uri="{28A0092B-C50C-407E-A947-70E740481C1C}">
                <a14:useLocalDpi xmlns:a14="http://schemas.microsoft.com/office/drawing/2010/main" val="0"/>
              </a:ext>
            </a:extLst>
          </a:blip>
          <a:srcRect t="20998" r="-3" b="25984"/>
          <a:stretch/>
        </p:blipFill>
        <p:spPr bwMode="auto">
          <a:xfrm>
            <a:off x="-3" y="3511295"/>
            <a:ext cx="4213642" cy="3346705"/>
          </a:xfrm>
          <a:custGeom>
            <a:avLst/>
            <a:gdLst/>
            <a:ahLst/>
            <a:cxnLst/>
            <a:rect l="l" t="t" r="r" b="b"/>
            <a:pathLst>
              <a:path w="4213642" h="3346705">
                <a:moveTo>
                  <a:pt x="0" y="0"/>
                </a:moveTo>
                <a:lnTo>
                  <a:pt x="4213642" y="0"/>
                </a:lnTo>
                <a:lnTo>
                  <a:pt x="2663679" y="3346705"/>
                </a:lnTo>
                <a:lnTo>
                  <a:pt x="2658102" y="3346705"/>
                </a:lnTo>
                <a:lnTo>
                  <a:pt x="1591874" y="3346705"/>
                </a:lnTo>
                <a:lnTo>
                  <a:pt x="0" y="3346705"/>
                </a:lnTo>
                <a:close/>
              </a:path>
            </a:pathLst>
          </a:custGeom>
          <a:noFill/>
        </p:spPr>
      </p:pic>
    </p:spTree>
    <p:extLst>
      <p:ext uri="{BB962C8B-B14F-4D97-AF65-F5344CB8AC3E}">
        <p14:creationId xmlns:p14="http://schemas.microsoft.com/office/powerpoint/2010/main" val="4241380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18474" y="499621"/>
            <a:ext cx="11208470" cy="917287"/>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76200">
            <a:solidFill>
              <a:schemeClr val="tx1"/>
            </a:solidFill>
          </a:ln>
        </p:spPr>
        <p:txBody>
          <a:bodyPr>
            <a:normAutofit/>
          </a:bodyPr>
          <a:lstStyle/>
          <a:p>
            <a:r>
              <a:rPr lang="cs-CZ" sz="2400" b="1" dirty="0">
                <a:solidFill>
                  <a:schemeClr val="bg1"/>
                </a:solidFill>
              </a:rPr>
              <a:t>Lhůta pro podání žádostí o dotace, včetně povinných příloh, je stanovena od 09. 02. 2026 do 03. 03. 2026 do 12:00 hodin</a:t>
            </a:r>
          </a:p>
        </p:txBody>
      </p:sp>
      <p:pic>
        <p:nvPicPr>
          <p:cNvPr id="5" name="Zástupný obsah 4">
            <a:extLst>
              <a:ext uri="{FF2B5EF4-FFF2-40B4-BE49-F238E27FC236}">
                <a16:creationId xmlns:a16="http://schemas.microsoft.com/office/drawing/2014/main" id="{84982157-21BA-4186-35FC-87CF7872BEBD}"/>
              </a:ext>
            </a:extLst>
          </p:cNvPr>
          <p:cNvPicPr>
            <a:picLocks noGrp="1" noChangeAspect="1"/>
          </p:cNvPicPr>
          <p:nvPr>
            <p:ph idx="1"/>
          </p:nvPr>
        </p:nvPicPr>
        <p:blipFill>
          <a:blip r:embed="rId2"/>
          <a:stretch>
            <a:fillRect/>
          </a:stretch>
        </p:blipFill>
        <p:spPr>
          <a:xfrm>
            <a:off x="465056" y="1397684"/>
            <a:ext cx="6990643" cy="4286308"/>
          </a:xfrm>
          <a:prstGeom prst="rect">
            <a:avLst/>
          </a:prstGeom>
        </p:spPr>
      </p:pic>
      <p:pic>
        <p:nvPicPr>
          <p:cNvPr id="8" name="Obrázek 7"/>
          <p:cNvPicPr/>
          <p:nvPr/>
        </p:nvPicPr>
        <p:blipFill>
          <a:blip r:embed="rId3"/>
          <a:stretch>
            <a:fillRect/>
          </a:stretch>
        </p:blipFill>
        <p:spPr>
          <a:xfrm>
            <a:off x="6312188" y="2607551"/>
            <a:ext cx="5509024" cy="3818226"/>
          </a:xfrm>
          <a:prstGeom prst="rect">
            <a:avLst/>
          </a:prstGeom>
        </p:spPr>
      </p:pic>
      <p:sp>
        <p:nvSpPr>
          <p:cNvPr id="7" name="Ovál 6">
            <a:extLst>
              <a:ext uri="{FF2B5EF4-FFF2-40B4-BE49-F238E27FC236}">
                <a16:creationId xmlns:a16="http://schemas.microsoft.com/office/drawing/2014/main" id="{AAC256AB-454F-6181-9A0A-9E2CCAE40624}"/>
              </a:ext>
            </a:extLst>
          </p:cNvPr>
          <p:cNvSpPr/>
          <p:nvPr/>
        </p:nvSpPr>
        <p:spPr>
          <a:xfrm>
            <a:off x="4471332" y="1819469"/>
            <a:ext cx="1024399" cy="495502"/>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2447674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18474" y="742950"/>
            <a:ext cx="11208470" cy="571500"/>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76200">
            <a:solidFill>
              <a:schemeClr val="tx1"/>
            </a:solidFill>
          </a:ln>
        </p:spPr>
        <p:txBody>
          <a:bodyPr>
            <a:normAutofit fontScale="90000"/>
          </a:bodyPr>
          <a:lstStyle/>
          <a:p>
            <a:r>
              <a:rPr lang="cs-CZ" sz="2400" b="1" dirty="0">
                <a:solidFill>
                  <a:schemeClr val="bg1"/>
                </a:solidFill>
              </a:rPr>
              <a:t>Lhůta pro podání žádostí o dotace, včetně povinných příloh, je stanovena od 3. 2. 2025 do 21. 2. 2025 do 12:00 hodin</a:t>
            </a:r>
          </a:p>
        </p:txBody>
      </p:sp>
      <p:sp>
        <p:nvSpPr>
          <p:cNvPr id="4" name="Zástupný obsah 3">
            <a:extLst>
              <a:ext uri="{FF2B5EF4-FFF2-40B4-BE49-F238E27FC236}">
                <a16:creationId xmlns:a16="http://schemas.microsoft.com/office/drawing/2014/main" id="{D03F2C1D-48D9-5528-73A8-06329815CDFB}"/>
              </a:ext>
            </a:extLst>
          </p:cNvPr>
          <p:cNvSpPr>
            <a:spLocks noGrp="1"/>
          </p:cNvSpPr>
          <p:nvPr>
            <p:ph idx="1"/>
          </p:nvPr>
        </p:nvSpPr>
        <p:spPr/>
        <p:txBody>
          <a:bodyPr/>
          <a:lstStyle/>
          <a:p>
            <a:endParaRPr lang="cs-CZ" dirty="0"/>
          </a:p>
        </p:txBody>
      </p:sp>
      <p:pic>
        <p:nvPicPr>
          <p:cNvPr id="6" name="Obrázek 5">
            <a:extLst>
              <a:ext uri="{FF2B5EF4-FFF2-40B4-BE49-F238E27FC236}">
                <a16:creationId xmlns:a16="http://schemas.microsoft.com/office/drawing/2014/main" id="{D3B16655-2AAC-74B2-1239-A880437C8883}"/>
              </a:ext>
            </a:extLst>
          </p:cNvPr>
          <p:cNvPicPr>
            <a:picLocks noChangeAspect="1"/>
          </p:cNvPicPr>
          <p:nvPr/>
        </p:nvPicPr>
        <p:blipFill>
          <a:blip r:embed="rId2"/>
          <a:stretch>
            <a:fillRect/>
          </a:stretch>
        </p:blipFill>
        <p:spPr>
          <a:xfrm>
            <a:off x="380999" y="352425"/>
            <a:ext cx="11458575" cy="6210300"/>
          </a:xfrm>
          <a:prstGeom prst="rect">
            <a:avLst/>
          </a:prstGeom>
        </p:spPr>
      </p:pic>
      <p:pic>
        <p:nvPicPr>
          <p:cNvPr id="7" name="Obrázek 6">
            <a:extLst>
              <a:ext uri="{FF2B5EF4-FFF2-40B4-BE49-F238E27FC236}">
                <a16:creationId xmlns:a16="http://schemas.microsoft.com/office/drawing/2014/main" id="{DFE5CC98-84F1-C5F9-3D86-6BBAFB2AAC06}"/>
              </a:ext>
            </a:extLst>
          </p:cNvPr>
          <p:cNvPicPr>
            <a:picLocks noChangeAspect="1"/>
          </p:cNvPicPr>
          <p:nvPr/>
        </p:nvPicPr>
        <p:blipFill>
          <a:blip r:embed="rId3"/>
          <a:stretch>
            <a:fillRect/>
          </a:stretch>
        </p:blipFill>
        <p:spPr>
          <a:xfrm>
            <a:off x="5066139" y="1704975"/>
            <a:ext cx="6660805" cy="4452063"/>
          </a:xfrm>
          <a:prstGeom prst="rect">
            <a:avLst/>
          </a:prstGeom>
        </p:spPr>
      </p:pic>
      <p:pic>
        <p:nvPicPr>
          <p:cNvPr id="5" name="Obrázek 4">
            <a:extLst>
              <a:ext uri="{FF2B5EF4-FFF2-40B4-BE49-F238E27FC236}">
                <a16:creationId xmlns:a16="http://schemas.microsoft.com/office/drawing/2014/main" id="{7A69C0B1-B9BB-E9F3-B1D3-91390E8ACACB}"/>
              </a:ext>
            </a:extLst>
          </p:cNvPr>
          <p:cNvPicPr>
            <a:picLocks noChangeAspect="1"/>
          </p:cNvPicPr>
          <p:nvPr/>
        </p:nvPicPr>
        <p:blipFill>
          <a:blip r:embed="rId4"/>
          <a:stretch>
            <a:fillRect/>
          </a:stretch>
        </p:blipFill>
        <p:spPr>
          <a:xfrm>
            <a:off x="465056" y="352424"/>
            <a:ext cx="11565467" cy="6505575"/>
          </a:xfrm>
          <a:prstGeom prst="rect">
            <a:avLst/>
          </a:prstGeom>
        </p:spPr>
      </p:pic>
    </p:spTree>
    <p:extLst>
      <p:ext uri="{BB962C8B-B14F-4D97-AF65-F5344CB8AC3E}">
        <p14:creationId xmlns:p14="http://schemas.microsoft.com/office/powerpoint/2010/main" val="118497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ástupný obsah 6">
            <a:extLst>
              <a:ext uri="{FF2B5EF4-FFF2-40B4-BE49-F238E27FC236}">
                <a16:creationId xmlns:a16="http://schemas.microsoft.com/office/drawing/2014/main" id="{1718FB59-DAF0-E197-CF81-E0D5C6ED871C}"/>
              </a:ext>
            </a:extLst>
          </p:cNvPr>
          <p:cNvSpPr>
            <a:spLocks noGrp="1"/>
          </p:cNvSpPr>
          <p:nvPr>
            <p:ph idx="1"/>
          </p:nvPr>
        </p:nvSpPr>
        <p:spPr>
          <a:xfrm>
            <a:off x="390524" y="381001"/>
            <a:ext cx="11426701" cy="607695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endParaRPr lang="cs-CZ" dirty="0"/>
          </a:p>
        </p:txBody>
      </p:sp>
      <p:sp>
        <p:nvSpPr>
          <p:cNvPr id="9" name="TextovéPole 8">
            <a:extLst>
              <a:ext uri="{FF2B5EF4-FFF2-40B4-BE49-F238E27FC236}">
                <a16:creationId xmlns:a16="http://schemas.microsoft.com/office/drawing/2014/main" id="{6492EEE2-B673-1A2A-11E1-EC6D50F61E9F}"/>
              </a:ext>
            </a:extLst>
          </p:cNvPr>
          <p:cNvSpPr txBox="1">
            <a:spLocks noChangeAspect="1"/>
          </p:cNvSpPr>
          <p:nvPr/>
        </p:nvSpPr>
        <p:spPr>
          <a:xfrm>
            <a:off x="57652" y="238628"/>
            <a:ext cx="12058147" cy="6370975"/>
          </a:xfrm>
          <a:prstGeom prst="rect">
            <a:avLst/>
          </a:prstGeom>
          <a:solidFill>
            <a:schemeClr val="tx1">
              <a:lumMod val="95000"/>
            </a:schemeClr>
          </a:solidFill>
        </p:spPr>
        <p:txBody>
          <a:bodyPr wrap="square">
            <a:spAutoFit/>
          </a:bodyPr>
          <a:lstStyle/>
          <a:p>
            <a:pPr algn="l"/>
            <a:endParaRPr lang="cs-CZ" sz="1500" b="1" i="0" dirty="0">
              <a:solidFill>
                <a:srgbClr val="FF0000"/>
              </a:solidFill>
              <a:effectLst/>
              <a:latin typeface="Century Gothic" panose="020B0502020202020204" pitchFamily="34" charset="0"/>
            </a:endParaRPr>
          </a:p>
          <a:p>
            <a:pPr algn="l"/>
            <a:r>
              <a:rPr lang="cs-CZ" sz="1500" b="1" i="0" dirty="0">
                <a:solidFill>
                  <a:srgbClr val="FF0000"/>
                </a:solidFill>
                <a:effectLst/>
                <a:latin typeface="Century Gothic" panose="020B0502020202020204" pitchFamily="34" charset="0"/>
              </a:rPr>
              <a:t>Jelikož mají všechny právnické osoby a fyzické osoby podnikající ze zákona zřízeny Datové schránky, změnil se od roku 2024 způsob podávání žádostí o dotace. Bližší informace naleznete v dokumentu</a:t>
            </a:r>
            <a:r>
              <a:rPr lang="cs-CZ" sz="1500" b="1" i="0" dirty="0">
                <a:solidFill>
                  <a:srgbClr val="004AA4"/>
                </a:solidFill>
                <a:effectLst/>
                <a:latin typeface="Century Gothic" panose="020B0502020202020204" pitchFamily="34" charset="0"/>
              </a:rPr>
              <a:t>  </a:t>
            </a:r>
            <a:r>
              <a:rPr lang="cs-CZ" sz="1500" b="1" i="0" u="none" strike="noStrike" dirty="0">
                <a:solidFill>
                  <a:srgbClr val="006BB8"/>
                </a:solidFill>
                <a:effectLst/>
                <a:latin typeface="Century Gothic" panose="020B0502020202020204" pitchFamily="34" charset="0"/>
                <a:hlinkClick r:id="rId2"/>
              </a:rPr>
              <a:t>Zásady pro poskytování finanční podpory z rozpočtu Olomouckého kraje</a:t>
            </a:r>
            <a:r>
              <a:rPr lang="cs-CZ" sz="1500" b="1" i="0" u="none" strike="noStrike" dirty="0">
                <a:solidFill>
                  <a:srgbClr val="006BB8"/>
                </a:solidFill>
                <a:effectLst/>
                <a:latin typeface="Century Gothic" panose="020B0502020202020204" pitchFamily="34" charset="0"/>
              </a:rPr>
              <a:t>. </a:t>
            </a:r>
            <a:endParaRPr lang="cs-CZ" sz="1500" b="1" i="0" dirty="0">
              <a:solidFill>
                <a:srgbClr val="004AA4"/>
              </a:solidFill>
              <a:effectLst/>
              <a:latin typeface="Century Gothic" panose="020B0502020202020204" pitchFamily="34" charset="0"/>
            </a:endParaRPr>
          </a:p>
          <a:p>
            <a:pPr algn="l"/>
            <a:r>
              <a:rPr lang="cs-CZ" sz="1500" b="0" i="0" dirty="0">
                <a:solidFill>
                  <a:srgbClr val="1F2833"/>
                </a:solidFill>
                <a:effectLst/>
                <a:latin typeface="Century Gothic" panose="020B0502020202020204" pitchFamily="34" charset="0"/>
              </a:rPr>
              <a:t> </a:t>
            </a:r>
          </a:p>
          <a:p>
            <a:pPr algn="l"/>
            <a:r>
              <a:rPr lang="cs-CZ" sz="1500" b="1" i="0" dirty="0">
                <a:solidFill>
                  <a:srgbClr val="1F2833"/>
                </a:solidFill>
                <a:effectLst/>
                <a:latin typeface="Century Gothic" panose="020B0502020202020204" pitchFamily="34" charset="0"/>
              </a:rPr>
              <a:t>1. žádost musí být:</a:t>
            </a:r>
            <a:br>
              <a:rPr lang="cs-CZ" sz="1500" b="0" i="0" dirty="0">
                <a:solidFill>
                  <a:srgbClr val="1F2833"/>
                </a:solidFill>
                <a:effectLst/>
                <a:latin typeface="Century Gothic" panose="020B0502020202020204" pitchFamily="34" charset="0"/>
              </a:rPr>
            </a:br>
            <a:r>
              <a:rPr lang="cs-CZ" sz="1500" b="0" i="0" dirty="0">
                <a:solidFill>
                  <a:srgbClr val="1F2833"/>
                </a:solidFill>
                <a:effectLst/>
                <a:latin typeface="Century Gothic" panose="020B0502020202020204" pitchFamily="34" charset="0"/>
              </a:rPr>
              <a:t>     a) vyplněna v Portálu komunikace pro občany</a:t>
            </a:r>
            <a:br>
              <a:rPr lang="cs-CZ" sz="1500" b="0" i="0" dirty="0">
                <a:solidFill>
                  <a:srgbClr val="1F2833"/>
                </a:solidFill>
                <a:effectLst/>
                <a:latin typeface="Century Gothic" panose="020B0502020202020204" pitchFamily="34" charset="0"/>
              </a:rPr>
            </a:br>
            <a:r>
              <a:rPr lang="cs-CZ" sz="1500" b="0" i="0" dirty="0">
                <a:solidFill>
                  <a:srgbClr val="1F2833"/>
                </a:solidFill>
                <a:effectLst/>
                <a:latin typeface="Century Gothic" panose="020B0502020202020204" pitchFamily="34" charset="0"/>
              </a:rPr>
              <a:t>     b) </a:t>
            </a:r>
            <a:r>
              <a:rPr lang="cs-CZ" sz="1500" b="1" i="0" dirty="0">
                <a:solidFill>
                  <a:srgbClr val="1F2833"/>
                </a:solidFill>
                <a:effectLst/>
                <a:latin typeface="Century Gothic" panose="020B0502020202020204" pitchFamily="34" charset="0"/>
              </a:rPr>
              <a:t>uložena</a:t>
            </a:r>
            <a:r>
              <a:rPr lang="cs-CZ" sz="1500" b="0" i="0" dirty="0">
                <a:solidFill>
                  <a:srgbClr val="1F2833"/>
                </a:solidFill>
                <a:effectLst/>
                <a:latin typeface="Century Gothic" panose="020B0502020202020204" pitchFamily="34" charset="0"/>
              </a:rPr>
              <a:t> v Portálu komunikace pro občany – můžete uložit </a:t>
            </a:r>
            <a:r>
              <a:rPr lang="cs-CZ" sz="1500" b="1" i="0" dirty="0">
                <a:solidFill>
                  <a:srgbClr val="1F2833"/>
                </a:solidFill>
                <a:effectLst/>
                <a:latin typeface="Century Gothic" panose="020B0502020202020204" pitchFamily="34" charset="0"/>
              </a:rPr>
              <a:t>rozpracovanou</a:t>
            </a:r>
            <a:r>
              <a:rPr lang="cs-CZ" sz="1500" b="0" i="0" dirty="0">
                <a:solidFill>
                  <a:srgbClr val="1F2833"/>
                </a:solidFill>
                <a:effectLst/>
                <a:latin typeface="Century Gothic" panose="020B0502020202020204" pitchFamily="34" charset="0"/>
              </a:rPr>
              <a:t> žádost a vrátit se k ní později</a:t>
            </a:r>
            <a:br>
              <a:rPr lang="cs-CZ" sz="1500" b="0" i="0" dirty="0">
                <a:solidFill>
                  <a:srgbClr val="1F2833"/>
                </a:solidFill>
                <a:effectLst/>
                <a:latin typeface="Century Gothic" panose="020B0502020202020204" pitchFamily="34" charset="0"/>
              </a:rPr>
            </a:br>
            <a:r>
              <a:rPr lang="cs-CZ" sz="1500" b="0" i="0" dirty="0">
                <a:solidFill>
                  <a:srgbClr val="1F2833"/>
                </a:solidFill>
                <a:effectLst/>
                <a:latin typeface="Century Gothic" panose="020B0502020202020204" pitchFamily="34" charset="0"/>
              </a:rPr>
              <a:t>     c) </a:t>
            </a:r>
            <a:r>
              <a:rPr lang="cs-CZ" sz="1500" b="1" i="0" dirty="0">
                <a:solidFill>
                  <a:srgbClr val="1F2833"/>
                </a:solidFill>
                <a:effectLst/>
                <a:latin typeface="Century Gothic" panose="020B0502020202020204" pitchFamily="34" charset="0"/>
              </a:rPr>
              <a:t>odeslána</a:t>
            </a:r>
            <a:r>
              <a:rPr lang="cs-CZ" sz="1500" b="0" i="0" dirty="0">
                <a:solidFill>
                  <a:srgbClr val="1F2833"/>
                </a:solidFill>
                <a:effectLst/>
                <a:latin typeface="Century Gothic" panose="020B0502020202020204" pitchFamily="34" charset="0"/>
              </a:rPr>
              <a:t> v Portálu komunikace pro občany – po odeslání žádosti – pak teprve je první stránka žádosti opatřena čárovým kódem v pravém horním rohu předního listu a tato forma žádosti se dále odesílá </a:t>
            </a:r>
          </a:p>
          <a:p>
            <a:pPr algn="l"/>
            <a:endParaRPr lang="cs-CZ" sz="1500" b="1" i="0" dirty="0">
              <a:solidFill>
                <a:srgbClr val="1F2833"/>
              </a:solidFill>
              <a:effectLst/>
              <a:latin typeface="Century Gothic" panose="020B0502020202020204" pitchFamily="34" charset="0"/>
            </a:endParaRPr>
          </a:p>
          <a:p>
            <a:pPr algn="l"/>
            <a:endParaRPr lang="cs-CZ" sz="1500" b="1" i="0" dirty="0">
              <a:solidFill>
                <a:srgbClr val="1F2833"/>
              </a:solidFill>
              <a:effectLst/>
              <a:latin typeface="Century Gothic" panose="020B0502020202020204" pitchFamily="34" charset="0"/>
            </a:endParaRPr>
          </a:p>
          <a:p>
            <a:r>
              <a:rPr lang="cs-CZ" sz="1500" b="1" i="0" dirty="0">
                <a:solidFill>
                  <a:srgbClr val="1F2833"/>
                </a:solidFill>
                <a:effectLst/>
                <a:latin typeface="Century Gothic" panose="020B0502020202020204" pitchFamily="34" charset="0"/>
              </a:rPr>
              <a:t>2 . Poté musí být odeslána žádost s čárovým kódem na první stránce jedním z popsaných způsobů</a:t>
            </a:r>
            <a:r>
              <a:rPr lang="cs-CZ" sz="1500" b="1" dirty="0">
                <a:solidFill>
                  <a:srgbClr val="1F2833"/>
                </a:solidFill>
                <a:latin typeface="Century Gothic" panose="020B0502020202020204" pitchFamily="34" charset="0"/>
              </a:rPr>
              <a:t> </a:t>
            </a:r>
            <a:r>
              <a:rPr lang="cs-CZ" sz="1500" b="1" i="0" dirty="0">
                <a:solidFill>
                  <a:srgbClr val="FF0000"/>
                </a:solidFill>
                <a:effectLst/>
                <a:latin typeface="Century Gothic" panose="020B0502020202020204" pitchFamily="34" charset="0"/>
              </a:rPr>
              <a:t>v dokumentu</a:t>
            </a:r>
            <a:r>
              <a:rPr lang="cs-CZ" sz="1500" b="1" i="0" dirty="0">
                <a:solidFill>
                  <a:srgbClr val="004AA4"/>
                </a:solidFill>
                <a:effectLst/>
                <a:latin typeface="Century Gothic" panose="020B0502020202020204" pitchFamily="34" charset="0"/>
              </a:rPr>
              <a:t>  </a:t>
            </a:r>
            <a:r>
              <a:rPr lang="cs-CZ" sz="1500" b="1" i="0" u="none" strike="noStrike" dirty="0">
                <a:solidFill>
                  <a:srgbClr val="006BB8"/>
                </a:solidFill>
                <a:effectLst/>
                <a:latin typeface="Century Gothic" panose="020B0502020202020204" pitchFamily="34" charset="0"/>
                <a:hlinkClick r:id="rId2"/>
              </a:rPr>
              <a:t>Zásady pro poskytování finanční podpory z rozpočtu Olomouckého kraje</a:t>
            </a:r>
            <a:r>
              <a:rPr lang="cs-CZ" sz="1500" b="1" i="0" u="none" strike="noStrike" dirty="0">
                <a:solidFill>
                  <a:schemeClr val="bg1"/>
                </a:solidFill>
                <a:effectLst/>
                <a:latin typeface="Century Gothic" panose="020B0502020202020204" pitchFamily="34" charset="0"/>
              </a:rPr>
              <a:t>.</a:t>
            </a:r>
            <a:r>
              <a:rPr lang="cs-CZ" sz="1500" b="1" i="0" u="none" strike="noStrike" dirty="0">
                <a:solidFill>
                  <a:srgbClr val="006BB8"/>
                </a:solidFill>
                <a:effectLst/>
                <a:latin typeface="Century Gothic" panose="020B0502020202020204" pitchFamily="34" charset="0"/>
              </a:rPr>
              <a:t> </a:t>
            </a:r>
            <a:r>
              <a:rPr lang="cs-CZ" sz="1500" i="0" u="none" strike="noStrike" dirty="0">
                <a:solidFill>
                  <a:schemeClr val="bg1"/>
                </a:solidFill>
                <a:effectLst/>
                <a:latin typeface="Century Gothic" panose="020B0502020202020204" pitchFamily="34" charset="0"/>
              </a:rPr>
              <a:t>Nejjednodušší je datová schránka, ale těch způsobů a možností jak odeslat žádost je více a jsou popsány v Zásadách. Fyzické osoby nepodnikající jako jediné, mají možnost odeslat papírovou žádost s čárovým kódem na první stránce a na konci ručně podepsanou a to poštou, nebo přinést na podatelnu.</a:t>
            </a:r>
            <a:endParaRPr lang="cs-CZ" sz="1500" i="0" dirty="0">
              <a:solidFill>
                <a:schemeClr val="bg1"/>
              </a:solidFill>
              <a:effectLst/>
              <a:latin typeface="Century Gothic" panose="020B0502020202020204" pitchFamily="34" charset="0"/>
            </a:endParaRPr>
          </a:p>
          <a:p>
            <a:pPr algn="l"/>
            <a:endParaRPr lang="cs-CZ" sz="1500" b="1" i="0" dirty="0">
              <a:solidFill>
                <a:srgbClr val="1F2833"/>
              </a:solidFill>
              <a:effectLst/>
              <a:latin typeface="Century Gothic" panose="020B0502020202020204" pitchFamily="34" charset="0"/>
            </a:endParaRPr>
          </a:p>
          <a:p>
            <a:pPr algn="l"/>
            <a:endParaRPr lang="cs-CZ" sz="1500" b="1" dirty="0">
              <a:solidFill>
                <a:srgbClr val="1F2833"/>
              </a:solidFill>
              <a:latin typeface="Century Gothic" panose="020B0502020202020204" pitchFamily="34" charset="0"/>
            </a:endParaRPr>
          </a:p>
          <a:p>
            <a:pPr algn="l"/>
            <a:endParaRPr lang="cs-CZ" sz="1500" b="1" i="0" dirty="0">
              <a:solidFill>
                <a:srgbClr val="1F2833"/>
              </a:solidFill>
              <a:effectLst/>
              <a:latin typeface="Century Gothic" panose="020B0502020202020204" pitchFamily="34" charset="0"/>
            </a:endParaRPr>
          </a:p>
          <a:p>
            <a:pPr algn="l"/>
            <a:endParaRPr lang="cs-CZ" sz="1500" b="1" i="0" dirty="0">
              <a:solidFill>
                <a:srgbClr val="1F2833"/>
              </a:solidFill>
              <a:effectLst/>
              <a:latin typeface="Century Gothic" panose="020B0502020202020204" pitchFamily="34" charset="0"/>
            </a:endParaRPr>
          </a:p>
          <a:p>
            <a:pPr algn="l"/>
            <a:r>
              <a:rPr lang="cs-CZ" sz="1500" b="1" i="0" u="sng" dirty="0">
                <a:solidFill>
                  <a:srgbClr val="FF0000"/>
                </a:solidFill>
                <a:effectLst/>
                <a:latin typeface="Century Gothic" panose="020B0502020202020204" pitchFamily="34" charset="0"/>
              </a:rPr>
              <a:t>Vyúčtování dotací</a:t>
            </a:r>
            <a:endParaRPr lang="cs-CZ" sz="1500" b="1" i="0" dirty="0">
              <a:solidFill>
                <a:srgbClr val="004AA4"/>
              </a:solidFill>
              <a:effectLst/>
              <a:latin typeface="Century Gothic" panose="020B0502020202020204" pitchFamily="34" charset="0"/>
            </a:endParaRPr>
          </a:p>
          <a:p>
            <a:r>
              <a:rPr lang="cs-CZ" sz="1500" b="0" i="0" dirty="0">
                <a:solidFill>
                  <a:srgbClr val="1F2833"/>
                </a:solidFill>
                <a:effectLst/>
                <a:latin typeface="Century Gothic" panose="020B0502020202020204" pitchFamily="34" charset="0"/>
              </a:rPr>
              <a:t>Vyúčtování poskytnutých dotací se provádí na konci roku pouze elektronicky v Portálu komunikace pro občany. Stejný postup jako při podávání žádosti o dotaci. Vyúčtování se vyplní v Portálu pro občany a pak se překlopí s čárovým kódem na první stránce do datové schránky. Jediné fyzické osoby nepodnikající mají možnost překlopit vyúčtování s čárovým kódem do papírové formy a odeslat na podatelnu fyzicky. Další jiné způsoby a možnosti odeslání vyúčtování s čárovým kódem jsou popsány v </a:t>
            </a:r>
            <a:r>
              <a:rPr lang="cs-CZ" sz="1500" i="0" dirty="0">
                <a:solidFill>
                  <a:schemeClr val="bg1"/>
                </a:solidFill>
                <a:effectLst/>
                <a:latin typeface="Century Gothic" panose="020B0502020202020204" pitchFamily="34" charset="0"/>
              </a:rPr>
              <a:t>dokumentu</a:t>
            </a:r>
            <a:r>
              <a:rPr lang="cs-CZ" sz="1500" b="1" i="0" dirty="0">
                <a:solidFill>
                  <a:schemeClr val="bg1"/>
                </a:solidFill>
                <a:effectLst/>
                <a:latin typeface="Century Gothic" panose="020B0502020202020204" pitchFamily="34" charset="0"/>
              </a:rPr>
              <a:t>  </a:t>
            </a:r>
            <a:r>
              <a:rPr lang="cs-CZ" sz="1500" b="1" i="0" u="none" strike="noStrike" dirty="0">
                <a:solidFill>
                  <a:schemeClr val="bg1"/>
                </a:solidFill>
                <a:effectLst/>
                <a:latin typeface="Century Gothic" panose="020B0502020202020204" pitchFamily="34" charset="0"/>
                <a:hlinkClick r:id="rId2">
                  <a:extLst>
                    <a:ext uri="{A12FA001-AC4F-418D-AE19-62706E023703}">
                      <ahyp:hlinkClr xmlns:ahyp="http://schemas.microsoft.com/office/drawing/2018/hyperlinkcolor" val="tx"/>
                    </a:ext>
                  </a:extLst>
                </a:hlinkClick>
              </a:rPr>
              <a:t>Zásady pro poskytování finanční podpory z rozpočtu Olomouckého kraje</a:t>
            </a:r>
            <a:r>
              <a:rPr lang="cs-CZ" sz="1500" b="1" i="0" u="none" strike="noStrike" dirty="0">
                <a:solidFill>
                  <a:schemeClr val="bg1"/>
                </a:solidFill>
                <a:effectLst/>
                <a:latin typeface="Century Gothic" panose="020B0502020202020204" pitchFamily="34" charset="0"/>
              </a:rPr>
              <a:t>. </a:t>
            </a:r>
          </a:p>
          <a:p>
            <a:endParaRPr lang="cs-CZ" b="0" i="0" dirty="0">
              <a:solidFill>
                <a:srgbClr val="1F2833"/>
              </a:solidFill>
              <a:effectLst/>
              <a:latin typeface="Inter"/>
            </a:endParaRPr>
          </a:p>
        </p:txBody>
      </p:sp>
    </p:spTree>
    <p:extLst>
      <p:ext uri="{BB962C8B-B14F-4D97-AF65-F5344CB8AC3E}">
        <p14:creationId xmlns:p14="http://schemas.microsoft.com/office/powerpoint/2010/main" val="796908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descr="Nejlepší fotografie soutěže &quot;Krajina mého domova&quot; (2.5. 2020 - 2… |  FotoAparát.cz"/>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29294" y="473826"/>
            <a:ext cx="8611985" cy="5943600"/>
          </a:xfrm>
          <a:prstGeom prst="rect">
            <a:avLst/>
          </a:prstGeom>
          <a:noFill/>
          <a:ln>
            <a:noFill/>
          </a:ln>
        </p:spPr>
      </p:pic>
    </p:spTree>
    <p:extLst>
      <p:ext uri="{BB962C8B-B14F-4D97-AF65-F5344CB8AC3E}">
        <p14:creationId xmlns:p14="http://schemas.microsoft.com/office/powerpoint/2010/main" val="10893670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3"/>
          <p:cNvSpPr>
            <a:spLocks noGrp="1"/>
          </p:cNvSpPr>
          <p:nvPr>
            <p:ph idx="1"/>
          </p:nvPr>
        </p:nvSpPr>
        <p:spPr>
          <a:xfrm>
            <a:off x="506627" y="469557"/>
            <a:ext cx="11232292" cy="5972432"/>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w="76200">
            <a:solidFill>
              <a:schemeClr val="tx1"/>
            </a:solidFill>
          </a:ln>
        </p:spPr>
        <p:txBody>
          <a:bodyPr/>
          <a:lstStyle/>
          <a:p>
            <a:endParaRPr lang="cs-CZ" dirty="0"/>
          </a:p>
          <a:p>
            <a:endParaRPr lang="cs-CZ" dirty="0"/>
          </a:p>
          <a:p>
            <a:endParaRPr lang="cs-CZ" dirty="0"/>
          </a:p>
          <a:p>
            <a:pPr marL="0" indent="0">
              <a:buNone/>
            </a:pPr>
            <a:r>
              <a:rPr lang="cs-CZ" sz="1400" b="1" dirty="0">
                <a:solidFill>
                  <a:schemeClr val="bg1"/>
                </a:solidFill>
              </a:rPr>
              <a:t>				</a:t>
            </a:r>
            <a:r>
              <a:rPr lang="cs-CZ" b="1" dirty="0">
                <a:solidFill>
                  <a:schemeClr val="bg1"/>
                </a:solidFill>
              </a:rPr>
              <a:t>Děkujeme za pozornost</a:t>
            </a:r>
          </a:p>
          <a:p>
            <a:pPr marL="0" indent="0">
              <a:buNone/>
            </a:pPr>
            <a:endParaRPr lang="cs-CZ" sz="1400" dirty="0">
              <a:solidFill>
                <a:schemeClr val="bg1"/>
              </a:solidFill>
            </a:endParaRPr>
          </a:p>
          <a:p>
            <a:pPr marL="0" indent="0">
              <a:buNone/>
            </a:pPr>
            <a:r>
              <a:rPr lang="cs-CZ" sz="1400" dirty="0">
                <a:solidFill>
                  <a:schemeClr val="bg1"/>
                </a:solidFill>
              </a:rPr>
              <a:t>Odbor životního prostředí a zemědělství</a:t>
            </a:r>
          </a:p>
          <a:p>
            <a:pPr marL="0" indent="0">
              <a:buNone/>
            </a:pPr>
            <a:r>
              <a:rPr lang="cs-CZ" sz="1400" dirty="0">
                <a:solidFill>
                  <a:schemeClr val="bg1"/>
                </a:solidFill>
              </a:rPr>
              <a:t>Oddělení ochrany přírody</a:t>
            </a:r>
          </a:p>
          <a:p>
            <a:pPr marL="0" indent="0">
              <a:buNone/>
            </a:pPr>
            <a:endParaRPr lang="cs-CZ" sz="1400" dirty="0">
              <a:solidFill>
                <a:schemeClr val="bg1"/>
              </a:solidFill>
            </a:endParaRPr>
          </a:p>
          <a:p>
            <a:pPr marL="0" indent="0">
              <a:buNone/>
            </a:pPr>
            <a:r>
              <a:rPr lang="cs-CZ" sz="1400" dirty="0">
                <a:solidFill>
                  <a:schemeClr val="bg1"/>
                </a:solidFill>
              </a:rPr>
              <a:t>Bc. Ing. Renata Honzáková vedoucí oddělení,</a:t>
            </a:r>
          </a:p>
          <a:p>
            <a:pPr marL="0" indent="0">
              <a:buNone/>
            </a:pPr>
            <a:r>
              <a:rPr lang="cs-CZ" sz="1400" dirty="0">
                <a:solidFill>
                  <a:schemeClr val="bg1"/>
                </a:solidFill>
              </a:rPr>
              <a:t>585 508 409  </a:t>
            </a:r>
            <a:r>
              <a:rPr lang="cs-CZ" sz="1400" dirty="0">
                <a:solidFill>
                  <a:srgbClr val="FF0000"/>
                </a:solidFill>
                <a:hlinkClick r:id="rId2"/>
              </a:rPr>
              <a:t>r.honzakova@olkrajj.cz</a:t>
            </a:r>
            <a:endParaRPr lang="cs-CZ" sz="1400" dirty="0">
              <a:solidFill>
                <a:srgbClr val="FF0000"/>
              </a:solidFill>
            </a:endParaRPr>
          </a:p>
          <a:p>
            <a:pPr marL="0" indent="0">
              <a:buNone/>
            </a:pPr>
            <a:endParaRPr lang="cs-CZ" sz="1400" dirty="0">
              <a:solidFill>
                <a:schemeClr val="bg1"/>
              </a:solidFill>
            </a:endParaRPr>
          </a:p>
          <a:p>
            <a:pPr marL="0" indent="0">
              <a:buNone/>
            </a:pPr>
            <a:r>
              <a:rPr lang="cs-CZ" sz="1400" dirty="0">
                <a:solidFill>
                  <a:schemeClr val="bg1"/>
                </a:solidFill>
              </a:rPr>
              <a:t>Petra Hájková</a:t>
            </a:r>
          </a:p>
          <a:p>
            <a:pPr marL="0" indent="0">
              <a:buNone/>
            </a:pPr>
            <a:r>
              <a:rPr lang="cs-CZ" sz="1400" b="1" dirty="0">
                <a:solidFill>
                  <a:schemeClr val="bg1"/>
                </a:solidFill>
              </a:rPr>
              <a:t>585 508 413  </a:t>
            </a:r>
            <a:r>
              <a:rPr lang="cs-CZ" sz="1400" dirty="0">
                <a:solidFill>
                  <a:schemeClr val="bg1"/>
                </a:solidFill>
                <a:hlinkClick r:id="rId3"/>
              </a:rPr>
              <a:t>petra.hajkova@olkraj.cz</a:t>
            </a:r>
            <a:endParaRPr lang="cs-CZ" sz="1400" dirty="0">
              <a:solidFill>
                <a:schemeClr val="bg1"/>
              </a:solidFill>
            </a:endParaRPr>
          </a:p>
          <a:p>
            <a:pPr marL="0" indent="0">
              <a:buNone/>
            </a:pPr>
            <a:endParaRPr lang="cs-CZ" sz="1400" dirty="0">
              <a:solidFill>
                <a:schemeClr val="bg1"/>
              </a:solidFill>
            </a:endParaRPr>
          </a:p>
        </p:txBody>
      </p:sp>
      <p:pic>
        <p:nvPicPr>
          <p:cNvPr id="3" name="Obráze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627" y="439807"/>
            <a:ext cx="3027405" cy="1477186"/>
          </a:xfrm>
          <a:prstGeom prst="rect">
            <a:avLst/>
          </a:prstGeom>
          <a:solidFill>
            <a:schemeClr val="accent1">
              <a:lumMod val="20000"/>
              <a:lumOff val="80000"/>
            </a:schemeClr>
          </a:solidFill>
        </p:spPr>
      </p:pic>
      <p:pic>
        <p:nvPicPr>
          <p:cNvPr id="2" name="Obrázek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62691" y="439807"/>
            <a:ext cx="3376228" cy="6002182"/>
          </a:xfrm>
          <a:prstGeom prst="rect">
            <a:avLst/>
          </a:prstGeom>
        </p:spPr>
      </p:pic>
    </p:spTree>
    <p:extLst>
      <p:ext uri="{BB962C8B-B14F-4D97-AF65-F5344CB8AC3E}">
        <p14:creationId xmlns:p14="http://schemas.microsoft.com/office/powerpoint/2010/main" val="598818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ýdlo">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2375</TotalTime>
  <Words>2815</Words>
  <Application>Microsoft Office PowerPoint</Application>
  <PresentationFormat>Širokoúhlá obrazovka</PresentationFormat>
  <Paragraphs>175</Paragraphs>
  <Slides>32</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32</vt:i4>
      </vt:variant>
    </vt:vector>
  </HeadingPairs>
  <TitlesOfParts>
    <vt:vector size="38" baseType="lpstr">
      <vt:lpstr>Arial</vt:lpstr>
      <vt:lpstr>Calibri</vt:lpstr>
      <vt:lpstr>Century Gothic</vt:lpstr>
      <vt:lpstr>Inter</vt:lpstr>
      <vt:lpstr>Symbol</vt:lpstr>
      <vt:lpstr>Mýdlo</vt:lpstr>
      <vt:lpstr>Program na podporu aktivit v oblasti životního prostředí a zemědělství 2026</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Typy podporovaných akcí 01 </vt:lpstr>
      <vt:lpstr>Typy podporovaných akcí 01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Dotační titul 02 </vt:lpstr>
      <vt:lpstr>Typy podporovaných akcí 02 </vt:lpstr>
      <vt:lpstr>Neuznatelné výdaje 01 a 02 </vt:lpstr>
      <vt:lpstr>Prezentace aplikace PowerPoint</vt:lpstr>
      <vt:lpstr>Prezentace aplikace PowerPoint</vt:lpstr>
      <vt:lpstr>Dotační titul 03</vt:lpstr>
      <vt:lpstr>Typy podporovaných činností  </vt:lpstr>
      <vt:lpstr> </vt:lpstr>
      <vt:lpstr>Prezentace aplikace PowerPoint</vt:lpstr>
      <vt:lpstr>Prezentace aplikace PowerPoint</vt:lpstr>
      <vt:lpstr>Prezentace aplikace PowerPoint</vt:lpstr>
      <vt:lpstr>Prezentace aplikace PowerPoint</vt:lpstr>
      <vt:lpstr>Lhůta pro podání žádostí o dotace, včetně povinných příloh, je stanovena od 09. 02. 2026 do 03. 03. 2026 do 12:00 hodin</vt:lpstr>
      <vt:lpstr>Lhůta pro podání žádostí o dotace, včetně povinných příloh, je stanovena od 3. 2. 2025 do 21. 2. 2025 do 12:00 hodin</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 na podporu včelařů</dc:title>
  <dc:creator>Hájková Petra</dc:creator>
  <cp:lastModifiedBy>Hájková Petra</cp:lastModifiedBy>
  <cp:revision>383</cp:revision>
  <cp:lastPrinted>2023-03-13T09:47:36Z</cp:lastPrinted>
  <dcterms:created xsi:type="dcterms:W3CDTF">2018-03-14T13:32:11Z</dcterms:created>
  <dcterms:modified xsi:type="dcterms:W3CDTF">2025-11-05T13:38:30Z</dcterms:modified>
</cp:coreProperties>
</file>