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8"/>
  </p:notesMasterIdLst>
  <p:sldIdLst>
    <p:sldId id="300" r:id="rId2"/>
    <p:sldId id="299" r:id="rId3"/>
    <p:sldId id="301" r:id="rId4"/>
    <p:sldId id="302" r:id="rId5"/>
    <p:sldId id="303" r:id="rId6"/>
    <p:sldId id="304" r:id="rId7"/>
    <p:sldId id="305" r:id="rId8"/>
    <p:sldId id="306" r:id="rId9"/>
    <p:sldId id="307" r:id="rId10"/>
    <p:sldId id="308" r:id="rId11"/>
    <p:sldId id="309" r:id="rId12"/>
    <p:sldId id="314" r:id="rId13"/>
    <p:sldId id="310" r:id="rId14"/>
    <p:sldId id="311" r:id="rId15"/>
    <p:sldId id="312" r:id="rId16"/>
    <p:sldId id="313" r:id="rId1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5" pos="529" userDrawn="1">
          <p15:clr>
            <a:srgbClr val="A4A3A4"/>
          </p15:clr>
        </p15:guide>
        <p15:guide id="6" orient="horz" userDrawn="1">
          <p15:clr>
            <a:srgbClr val="A4A3A4"/>
          </p15:clr>
        </p15:guide>
        <p15:guide id="7" pos="7151" userDrawn="1">
          <p15:clr>
            <a:srgbClr val="A4A3A4"/>
          </p15:clr>
        </p15:guide>
        <p15:guide id="8" orient="horz" pos="3861" userDrawn="1">
          <p15:clr>
            <a:srgbClr val="A4A3A4"/>
          </p15:clr>
        </p15:guide>
        <p15:guide id="10" orient="horz" pos="1434" userDrawn="1">
          <p15:clr>
            <a:srgbClr val="A4A3A4"/>
          </p15:clr>
        </p15:guide>
        <p15:guide id="11" orient="horz" pos="822" userDrawn="1">
          <p15:clr>
            <a:srgbClr val="A4A3A4"/>
          </p15:clr>
        </p15:guide>
        <p15:guide id="12" orient="horz" pos="1253" userDrawn="1">
          <p15:clr>
            <a:srgbClr val="A4A3A4"/>
          </p15:clr>
        </p15:guide>
        <p15:guide id="15" pos="413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78A4C"/>
    <a:srgbClr val="00549F"/>
    <a:srgbClr val="A5C659"/>
    <a:srgbClr val="6BB7EB"/>
    <a:srgbClr val="EABB47"/>
    <a:srgbClr val="C4262E"/>
    <a:srgbClr val="92D400"/>
    <a:srgbClr val="A1C05B"/>
    <a:srgbClr val="93C8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6327"/>
  </p:normalViewPr>
  <p:slideViewPr>
    <p:cSldViewPr snapToGrid="0" snapToObjects="1" showGuides="1">
      <p:cViewPr varScale="1">
        <p:scale>
          <a:sx n="111" d="100"/>
          <a:sy n="111" d="100"/>
        </p:scale>
        <p:origin x="594" y="96"/>
      </p:cViewPr>
      <p:guideLst>
        <p:guide pos="3840"/>
        <p:guide pos="529"/>
        <p:guide orient="horz"/>
        <p:guide pos="7151"/>
        <p:guide orient="horz" pos="3861"/>
        <p:guide orient="horz" pos="1434"/>
        <p:guide orient="horz" pos="822"/>
        <p:guide orient="horz" pos="1253"/>
        <p:guide pos="413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1E40DC-3E09-D246-ACC8-8D44CF70B152}" type="datetimeFigureOut">
              <a:rPr lang="cs-CZ" smtClean="0"/>
              <a:t>08.12.2025</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0055B3-7155-F446-AC50-9C579597B327}" type="slidenum">
              <a:rPr lang="cs-CZ" smtClean="0"/>
              <a:t>‹#›</a:t>
            </a:fld>
            <a:endParaRPr lang="cs-CZ"/>
          </a:p>
        </p:txBody>
      </p:sp>
    </p:spTree>
    <p:extLst>
      <p:ext uri="{BB962C8B-B14F-4D97-AF65-F5344CB8AC3E}">
        <p14:creationId xmlns:p14="http://schemas.microsoft.com/office/powerpoint/2010/main" val="632532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B9A263FB-9553-FE40-B69A-A21F891332B5}"/>
              </a:ext>
            </a:extLst>
          </p:cNvPr>
          <p:cNvGrpSpPr/>
          <p:nvPr userDrawn="1"/>
        </p:nvGrpSpPr>
        <p:grpSpPr>
          <a:xfrm>
            <a:off x="-1" y="-1"/>
            <a:ext cx="12192001" cy="6858001"/>
            <a:chOff x="-1" y="-1"/>
            <a:chExt cx="12192001" cy="6858001"/>
          </a:xfrm>
        </p:grpSpPr>
        <p:sp>
          <p:nvSpPr>
            <p:cNvPr id="8" name="Obdélník 7">
              <a:extLst>
                <a:ext uri="{FF2B5EF4-FFF2-40B4-BE49-F238E27FC236}">
                  <a16:creationId xmlns:a16="http://schemas.microsoft.com/office/drawing/2014/main" id="{9B8A71D6-4121-A049-9152-97C298ED2BB1}"/>
                </a:ext>
              </a:extLst>
            </p:cNvPr>
            <p:cNvSpPr/>
            <p:nvPr/>
          </p:nvSpPr>
          <p:spPr>
            <a:xfrm>
              <a:off x="-1" y="0"/>
              <a:ext cx="12192001" cy="6858000"/>
            </a:xfrm>
            <a:prstGeom prst="rect">
              <a:avLst/>
            </a:prstGeom>
            <a:gradFill flip="none" rotWithShape="1">
              <a:gsLst>
                <a:gs pos="0">
                  <a:srgbClr val="00549F">
                    <a:shade val="30000"/>
                    <a:satMod val="115000"/>
                  </a:srgbClr>
                </a:gs>
                <a:gs pos="50000">
                  <a:srgbClr val="00549F">
                    <a:shade val="67500"/>
                    <a:satMod val="115000"/>
                  </a:srgbClr>
                </a:gs>
                <a:gs pos="100000">
                  <a:srgbClr val="00549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9" name="Grafický objekt 19">
              <a:extLst>
                <a:ext uri="{FF2B5EF4-FFF2-40B4-BE49-F238E27FC236}">
                  <a16:creationId xmlns:a16="http://schemas.microsoft.com/office/drawing/2014/main" id="{D859EB27-7C8D-FB4C-ABB8-C95E4E30107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68667" y="765706"/>
              <a:ext cx="4259696" cy="532462"/>
            </a:xfrm>
            <a:prstGeom prst="rect">
              <a:avLst/>
            </a:prstGeom>
          </p:spPr>
        </p:pic>
        <p:pic>
          <p:nvPicPr>
            <p:cNvPr id="10" name="Grafický objekt 14">
              <a:extLst>
                <a:ext uri="{FF2B5EF4-FFF2-40B4-BE49-F238E27FC236}">
                  <a16:creationId xmlns:a16="http://schemas.microsoft.com/office/drawing/2014/main" id="{9D2871E8-D0C6-FA42-BD07-84FB26C4C3D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 y="-1"/>
              <a:ext cx="7896225" cy="5687313"/>
            </a:xfrm>
            <a:prstGeom prst="rect">
              <a:avLst/>
            </a:prstGeom>
          </p:spPr>
        </p:pic>
      </p:grpSp>
      <p:sp>
        <p:nvSpPr>
          <p:cNvPr id="2" name="Nadpis 1">
            <a:extLst>
              <a:ext uri="{FF2B5EF4-FFF2-40B4-BE49-F238E27FC236}">
                <a16:creationId xmlns:a16="http://schemas.microsoft.com/office/drawing/2014/main" id="{E3D64F53-6641-8946-85D8-2D5EA31A8ED3}"/>
              </a:ext>
            </a:extLst>
          </p:cNvPr>
          <p:cNvSpPr>
            <a:spLocks noGrp="1"/>
          </p:cNvSpPr>
          <p:nvPr>
            <p:ph type="ctrTitle"/>
          </p:nvPr>
        </p:nvSpPr>
        <p:spPr>
          <a:xfrm>
            <a:off x="4384800" y="3636000"/>
            <a:ext cx="6750000" cy="1533600"/>
          </a:xfrm>
        </p:spPr>
        <p:txBody>
          <a:bodyPr anchor="b">
            <a:normAutofit/>
          </a:bodyPr>
          <a:lstStyle>
            <a:lvl1pPr algn="r">
              <a:defRPr sz="3600"/>
            </a:lvl1pPr>
          </a:lstStyle>
          <a:p>
            <a:r>
              <a:rPr lang="cs-CZ" dirty="0"/>
              <a:t>Kliknutím lze upravit styl.</a:t>
            </a:r>
          </a:p>
        </p:txBody>
      </p:sp>
      <p:sp>
        <p:nvSpPr>
          <p:cNvPr id="3" name="Podnadpis 2">
            <a:extLst>
              <a:ext uri="{FF2B5EF4-FFF2-40B4-BE49-F238E27FC236}">
                <a16:creationId xmlns:a16="http://schemas.microsoft.com/office/drawing/2014/main" id="{47204E7A-2188-624C-A10B-9B14021961FA}"/>
              </a:ext>
            </a:extLst>
          </p:cNvPr>
          <p:cNvSpPr>
            <a:spLocks noGrp="1"/>
          </p:cNvSpPr>
          <p:nvPr>
            <p:ph type="subTitle" idx="1"/>
          </p:nvPr>
        </p:nvSpPr>
        <p:spPr>
          <a:xfrm>
            <a:off x="4384800" y="5374800"/>
            <a:ext cx="6750000" cy="936000"/>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spTree>
    <p:extLst>
      <p:ext uri="{BB962C8B-B14F-4D97-AF65-F5344CB8AC3E}">
        <p14:creationId xmlns:p14="http://schemas.microsoft.com/office/powerpoint/2010/main" val="2566467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20BC99E-F575-CD4F-BC8C-B6D0F1C7B194}"/>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46636C4-A3EA-684D-BB48-3F868DD7D6BB}"/>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7FA1B98-0F0A-804B-9EFB-6541F5139E62}"/>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CE878FF5-0B17-9941-82F2-75724957087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7649C84-5642-254D-9462-884B59857756}"/>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16661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2A1488F-B8BD-6C4D-AB8D-B06252DD25A7}"/>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127B5E2E-DFC9-5A45-A199-DC7437FF0A4A}"/>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dirty="0"/>
              <a:t>Upravte styly předlohy textu.</a:t>
            </a:r>
          </a:p>
        </p:txBody>
      </p:sp>
      <p:sp>
        <p:nvSpPr>
          <p:cNvPr id="4" name="Zástupný symbol pro datum 3">
            <a:extLst>
              <a:ext uri="{FF2B5EF4-FFF2-40B4-BE49-F238E27FC236}">
                <a16:creationId xmlns:a16="http://schemas.microsoft.com/office/drawing/2014/main" id="{2F65DA62-5DB1-1846-9E72-4AF265C87D8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F8395789-FFA9-6A48-956B-EF1DC9AF13B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1AC4762-22A7-B142-A230-5302F205D6AE}"/>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551587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175D58-12AD-B84A-9ACC-A82DD980FC2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F0F0FCBF-CF8C-0C45-8F30-B1531CB45A9E}"/>
              </a:ext>
            </a:extLst>
          </p:cNvPr>
          <p:cNvSpPr>
            <a:spLocks noGrp="1"/>
          </p:cNvSpPr>
          <p:nvPr>
            <p:ph sz="half" idx="1"/>
          </p:nvPr>
        </p:nvSpPr>
        <p:spPr>
          <a:xfrm>
            <a:off x="838200" y="1990799"/>
            <a:ext cx="5181600" cy="4186163"/>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obsah 3">
            <a:extLst>
              <a:ext uri="{FF2B5EF4-FFF2-40B4-BE49-F238E27FC236}">
                <a16:creationId xmlns:a16="http://schemas.microsoft.com/office/drawing/2014/main" id="{22E56DF1-50BA-E140-92EC-104EAB7003E1}"/>
              </a:ext>
            </a:extLst>
          </p:cNvPr>
          <p:cNvSpPr>
            <a:spLocks noGrp="1"/>
          </p:cNvSpPr>
          <p:nvPr>
            <p:ph sz="half" idx="2"/>
          </p:nvPr>
        </p:nvSpPr>
        <p:spPr>
          <a:xfrm>
            <a:off x="6172200" y="1990799"/>
            <a:ext cx="5181600" cy="4186164"/>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datum 4">
            <a:extLst>
              <a:ext uri="{FF2B5EF4-FFF2-40B4-BE49-F238E27FC236}">
                <a16:creationId xmlns:a16="http://schemas.microsoft.com/office/drawing/2014/main" id="{81A118F6-91BB-5B4E-9105-4A744995A2B0}"/>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D99D79A-A34B-5E4E-BD52-7B47EF30AF6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BC3DBA3-F30E-054A-A599-FE6A6D323A5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135713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4D6D53-2781-654E-BC8D-8DCFAA2C66F3}"/>
              </a:ext>
            </a:extLst>
          </p:cNvPr>
          <p:cNvSpPr>
            <a:spLocks noGrp="1"/>
          </p:cNvSpPr>
          <p:nvPr>
            <p:ph type="title"/>
          </p:nvPr>
        </p:nvSpPr>
        <p:spPr>
          <a:xfrm>
            <a:off x="839788" y="1306800"/>
            <a:ext cx="10515600" cy="684000"/>
          </a:xfrm>
        </p:spPr>
        <p:txBody>
          <a:bodyPr/>
          <a:lstStyle/>
          <a:p>
            <a:r>
              <a:rPr lang="cs-CZ" dirty="0"/>
              <a:t>Kliknutím lze upravit styl.</a:t>
            </a:r>
          </a:p>
        </p:txBody>
      </p:sp>
      <p:sp>
        <p:nvSpPr>
          <p:cNvPr id="3" name="Zástupný text 2">
            <a:extLst>
              <a:ext uri="{FF2B5EF4-FFF2-40B4-BE49-F238E27FC236}">
                <a16:creationId xmlns:a16="http://schemas.microsoft.com/office/drawing/2014/main" id="{3864ED1C-7B69-0348-A11D-AEEBDD71F385}"/>
              </a:ext>
            </a:extLst>
          </p:cNvPr>
          <p:cNvSpPr>
            <a:spLocks noGrp="1"/>
          </p:cNvSpPr>
          <p:nvPr>
            <p:ph type="body" idx="1"/>
          </p:nvPr>
        </p:nvSpPr>
        <p:spPr>
          <a:xfrm>
            <a:off x="839788" y="1990799"/>
            <a:ext cx="5157787"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4" name="Zástupný obsah 3">
            <a:extLst>
              <a:ext uri="{FF2B5EF4-FFF2-40B4-BE49-F238E27FC236}">
                <a16:creationId xmlns:a16="http://schemas.microsoft.com/office/drawing/2014/main" id="{356A51F1-1974-AC48-A80F-20A9EEBA9C6F}"/>
              </a:ext>
            </a:extLst>
          </p:cNvPr>
          <p:cNvSpPr>
            <a:spLocks noGrp="1"/>
          </p:cNvSpPr>
          <p:nvPr>
            <p:ph sz="half" idx="2"/>
          </p:nvPr>
        </p:nvSpPr>
        <p:spPr>
          <a:xfrm>
            <a:off x="839788" y="2505075"/>
            <a:ext cx="5157787" cy="3684588"/>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text 4">
            <a:extLst>
              <a:ext uri="{FF2B5EF4-FFF2-40B4-BE49-F238E27FC236}">
                <a16:creationId xmlns:a16="http://schemas.microsoft.com/office/drawing/2014/main" id="{B00F50A2-1C4A-5948-BE8B-49F769660EA8}"/>
              </a:ext>
            </a:extLst>
          </p:cNvPr>
          <p:cNvSpPr>
            <a:spLocks noGrp="1"/>
          </p:cNvSpPr>
          <p:nvPr>
            <p:ph type="body" sz="quarter" idx="3"/>
          </p:nvPr>
        </p:nvSpPr>
        <p:spPr>
          <a:xfrm>
            <a:off x="6172200" y="1990799"/>
            <a:ext cx="5183188"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6" name="Zástupný obsah 5">
            <a:extLst>
              <a:ext uri="{FF2B5EF4-FFF2-40B4-BE49-F238E27FC236}">
                <a16:creationId xmlns:a16="http://schemas.microsoft.com/office/drawing/2014/main" id="{7F59BBBA-C966-8046-8253-6FA4A97369FF}"/>
              </a:ext>
            </a:extLst>
          </p:cNvPr>
          <p:cNvSpPr>
            <a:spLocks noGrp="1"/>
          </p:cNvSpPr>
          <p:nvPr>
            <p:ph sz="quarter" idx="4"/>
          </p:nvPr>
        </p:nvSpPr>
        <p:spPr>
          <a:xfrm>
            <a:off x="6172200" y="2505075"/>
            <a:ext cx="5183188" cy="3684588"/>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datum 6">
            <a:extLst>
              <a:ext uri="{FF2B5EF4-FFF2-40B4-BE49-F238E27FC236}">
                <a16:creationId xmlns:a16="http://schemas.microsoft.com/office/drawing/2014/main" id="{8431FEF3-E8E8-764A-8425-D76EC96F26B1}"/>
              </a:ext>
            </a:extLst>
          </p:cNvPr>
          <p:cNvSpPr>
            <a:spLocks noGrp="1"/>
          </p:cNvSpPr>
          <p:nvPr>
            <p:ph type="dt" sz="half" idx="10"/>
          </p:nvPr>
        </p:nvSpPr>
        <p:spPr/>
        <p:txBody>
          <a:bodyPr/>
          <a:lstStyle/>
          <a:p>
            <a:r>
              <a:rPr lang="cs-CZ"/>
              <a:t>21.02.2022</a:t>
            </a:r>
          </a:p>
        </p:txBody>
      </p:sp>
      <p:sp>
        <p:nvSpPr>
          <p:cNvPr id="8" name="Zástupný symbol pro zápatí 7">
            <a:extLst>
              <a:ext uri="{FF2B5EF4-FFF2-40B4-BE49-F238E27FC236}">
                <a16:creationId xmlns:a16="http://schemas.microsoft.com/office/drawing/2014/main" id="{57760BE4-BEDE-EC45-829F-8B835D771377}"/>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D55BC128-C9BD-2744-A437-600544B17F2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62520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2A329B-A10A-1844-81FE-4F1BA6E8E7B8}"/>
              </a:ext>
            </a:extLst>
          </p:cNvPr>
          <p:cNvSpPr>
            <a:spLocks noGrp="1"/>
          </p:cNvSpPr>
          <p:nvPr>
            <p:ph type="title"/>
          </p:nvPr>
        </p:nvSpPr>
        <p:spPr/>
        <p:txBody>
          <a:bodyPr/>
          <a:lstStyle/>
          <a:p>
            <a:r>
              <a:rPr lang="cs-CZ" dirty="0"/>
              <a:t>Kliknutím lze upravit styl.</a:t>
            </a:r>
          </a:p>
        </p:txBody>
      </p:sp>
      <p:sp>
        <p:nvSpPr>
          <p:cNvPr id="3" name="Zástupný symbol pro datum 2">
            <a:extLst>
              <a:ext uri="{FF2B5EF4-FFF2-40B4-BE49-F238E27FC236}">
                <a16:creationId xmlns:a16="http://schemas.microsoft.com/office/drawing/2014/main" id="{1EC71333-B3E7-D44C-923B-31A328BFD228}"/>
              </a:ext>
            </a:extLst>
          </p:cNvPr>
          <p:cNvSpPr>
            <a:spLocks noGrp="1"/>
          </p:cNvSpPr>
          <p:nvPr>
            <p:ph type="dt" sz="half" idx="10"/>
          </p:nvPr>
        </p:nvSpPr>
        <p:spPr/>
        <p:txBody>
          <a:bodyPr/>
          <a:lstStyle/>
          <a:p>
            <a:r>
              <a:rPr lang="cs-CZ"/>
              <a:t>21.02.2022</a:t>
            </a:r>
          </a:p>
        </p:txBody>
      </p:sp>
      <p:sp>
        <p:nvSpPr>
          <p:cNvPr id="4" name="Zástupný symbol pro zápatí 3">
            <a:extLst>
              <a:ext uri="{FF2B5EF4-FFF2-40B4-BE49-F238E27FC236}">
                <a16:creationId xmlns:a16="http://schemas.microsoft.com/office/drawing/2014/main" id="{8D4F56B5-69F8-9842-89E0-8584572C267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A2C60967-6179-1748-9882-4147B7FD1213}"/>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209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8AFF1581-7E1B-4C4C-9E2B-241D2E59A4A2}"/>
              </a:ext>
            </a:extLst>
          </p:cNvPr>
          <p:cNvSpPr>
            <a:spLocks noGrp="1"/>
          </p:cNvSpPr>
          <p:nvPr>
            <p:ph type="dt" sz="half" idx="10"/>
          </p:nvPr>
        </p:nvSpPr>
        <p:spPr/>
        <p:txBody>
          <a:bodyPr/>
          <a:lstStyle/>
          <a:p>
            <a:r>
              <a:rPr lang="cs-CZ"/>
              <a:t>21.02.2022</a:t>
            </a:r>
          </a:p>
        </p:txBody>
      </p:sp>
      <p:sp>
        <p:nvSpPr>
          <p:cNvPr id="3" name="Zástupný symbol pro zápatí 2">
            <a:extLst>
              <a:ext uri="{FF2B5EF4-FFF2-40B4-BE49-F238E27FC236}">
                <a16:creationId xmlns:a16="http://schemas.microsoft.com/office/drawing/2014/main" id="{662A342E-B1A3-1E42-96F5-03D898A2BBD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B41026D2-DDB7-2C4B-B64A-F7847D569F8F}"/>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7817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2A16DA-D7E8-5649-9C03-290A0510B4EE}"/>
              </a:ext>
            </a:extLst>
          </p:cNvPr>
          <p:cNvSpPr>
            <a:spLocks noGrp="1"/>
          </p:cNvSpPr>
          <p:nvPr>
            <p:ph type="title"/>
          </p:nvPr>
        </p:nvSpPr>
        <p:spPr>
          <a:xfrm>
            <a:off x="839788" y="457200"/>
            <a:ext cx="3932237" cy="1600200"/>
          </a:xfrm>
        </p:spPr>
        <p:txBody>
          <a:bodyPr anchor="b"/>
          <a:lstStyle>
            <a:lvl1pPr>
              <a:defRPr sz="3200"/>
            </a:lvl1pPr>
          </a:lstStyle>
          <a:p>
            <a:r>
              <a:rPr lang="cs-CZ" dirty="0"/>
              <a:t>Kliknutím lze upravit styl.</a:t>
            </a:r>
          </a:p>
        </p:txBody>
      </p:sp>
      <p:sp>
        <p:nvSpPr>
          <p:cNvPr id="3" name="Zástupný obsah 2">
            <a:extLst>
              <a:ext uri="{FF2B5EF4-FFF2-40B4-BE49-F238E27FC236}">
                <a16:creationId xmlns:a16="http://schemas.microsoft.com/office/drawing/2014/main" id="{A2DB8DE4-6BC5-A348-A7D5-D9F5B9E402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43F7F5D-4343-F540-A8D8-A55E9F556E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26B22C0C-88B0-3D4C-ABC1-BFCC0119A93B}"/>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7D2AC44-F960-D746-856F-0488AAABF0E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6E894C3-3974-3841-973A-EBDD4A18BFCB}"/>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20409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143B6F-9D61-124F-9986-7DE8D91D789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B184FF4E-EDAE-4D40-BA8C-F6093CC30A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p>
        </p:txBody>
      </p:sp>
      <p:sp>
        <p:nvSpPr>
          <p:cNvPr id="4" name="Zástupný text 3">
            <a:extLst>
              <a:ext uri="{FF2B5EF4-FFF2-40B4-BE49-F238E27FC236}">
                <a16:creationId xmlns:a16="http://schemas.microsoft.com/office/drawing/2014/main" id="{60206F0B-6F67-3746-8B9F-FB42DE5A45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626AF41B-EB73-B049-ACCD-3FA0E9B4CC1C}"/>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1453D8BE-FDF7-5243-8A49-BBC8AEBE142B}"/>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83D8E34-C96A-0649-A500-4C7413579911}"/>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42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D01DDCC-3029-9F4E-95D9-4BDAF75A3AA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B5EB361E-08D2-DE42-9AD2-2722B2FC998B}"/>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E58958E-BAF2-4043-9B6A-5788E57E134E}"/>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30C7D488-F6DF-344A-AE4B-C17C5131FDD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1984AC4-89DC-3048-BE97-584ACDBF8E35}"/>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37705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C9C61156-2D2A-6349-AB80-D946D1067A9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AF63548B-0631-3842-ADED-8A09B1C3201F}"/>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C3FE42E-7771-CC48-BD71-BDE25A9F035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BC9DAF4E-587E-474E-9EC6-282F2EBC1ED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6F5A078-CFCC-1D48-A208-343756D5F392}"/>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538729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987B16C9-6EB4-B441-99E2-038B7B550DF6}"/>
              </a:ext>
            </a:extLst>
          </p:cNvPr>
          <p:cNvGrpSpPr/>
          <p:nvPr userDrawn="1"/>
        </p:nvGrpSpPr>
        <p:grpSpPr>
          <a:xfrm>
            <a:off x="-1" y="0"/>
            <a:ext cx="12192001" cy="6858000"/>
            <a:chOff x="-1" y="0"/>
            <a:chExt cx="12192001" cy="6858000"/>
          </a:xfrm>
        </p:grpSpPr>
        <p:sp>
          <p:nvSpPr>
            <p:cNvPr id="8" name="Obdélník 7">
              <a:extLst>
                <a:ext uri="{FF2B5EF4-FFF2-40B4-BE49-F238E27FC236}">
                  <a16:creationId xmlns:a16="http://schemas.microsoft.com/office/drawing/2014/main" id="{CE242A34-4B81-0044-BA95-540016741164}"/>
                </a:ext>
              </a:extLst>
            </p:cNvPr>
            <p:cNvSpPr/>
            <p:nvPr userDrawn="1"/>
          </p:nvSpPr>
          <p:spPr>
            <a:xfrm>
              <a:off x="-1" y="0"/>
              <a:ext cx="12192001" cy="6858000"/>
            </a:xfrm>
            <a:prstGeom prst="rect">
              <a:avLst/>
            </a:prstGeom>
            <a:gradFill flip="none" rotWithShape="1">
              <a:gsLst>
                <a:gs pos="0">
                  <a:srgbClr val="00549F">
                    <a:shade val="30000"/>
                    <a:satMod val="115000"/>
                  </a:srgbClr>
                </a:gs>
                <a:gs pos="50000">
                  <a:srgbClr val="00549F">
                    <a:shade val="67500"/>
                    <a:satMod val="115000"/>
                  </a:srgbClr>
                </a:gs>
                <a:gs pos="100000">
                  <a:srgbClr val="00549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cs-CZ"/>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cs-CZ" dirty="0">
                <a:solidFill>
                  <a:schemeClr val="bg1"/>
                </a:solidFill>
              </a:endParaRPr>
            </a:p>
          </p:txBody>
        </p:sp>
        <p:cxnSp>
          <p:nvCxnSpPr>
            <p:cNvPr id="9" name="Přímá spojnice 8">
              <a:extLst>
                <a:ext uri="{FF2B5EF4-FFF2-40B4-BE49-F238E27FC236}">
                  <a16:creationId xmlns:a16="http://schemas.microsoft.com/office/drawing/2014/main" id="{E7DE0464-B0AE-E643-9683-91B407784A15}"/>
                </a:ext>
              </a:extLst>
            </p:cNvPr>
            <p:cNvCxnSpPr>
              <a:cxnSpLocks/>
            </p:cNvCxnSpPr>
            <p:nvPr userDrawn="1"/>
          </p:nvCxnSpPr>
          <p:spPr>
            <a:xfrm>
              <a:off x="0" y="6294210"/>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0" name="Grafický objekt 11">
              <a:extLst>
                <a:ext uri="{FF2B5EF4-FFF2-40B4-BE49-F238E27FC236}">
                  <a16:creationId xmlns:a16="http://schemas.microsoft.com/office/drawing/2014/main" id="{DE55D01D-646A-744F-B542-83A21236EB58}"/>
                </a:ext>
              </a:extLst>
            </p:cNvPr>
            <p:cNvPicPr>
              <a:picLocks noChangeAspect="1"/>
            </p:cNvPicPr>
            <p:nvPr userDrawn="1"/>
          </p:nvPicPr>
          <p:blipFill>
            <a:blip r:embed="rId13"/>
            <a:stretch>
              <a:fillRect/>
            </a:stretch>
          </p:blipFill>
          <p:spPr>
            <a:xfrm>
              <a:off x="-1" y="0"/>
              <a:ext cx="2110507" cy="1520108"/>
            </a:xfrm>
            <a:prstGeom prst="rect">
              <a:avLst/>
            </a:prstGeom>
          </p:spPr>
        </p:pic>
      </p:grpSp>
      <p:sp>
        <p:nvSpPr>
          <p:cNvPr id="2" name="Zástupný nadpis 1">
            <a:extLst>
              <a:ext uri="{FF2B5EF4-FFF2-40B4-BE49-F238E27FC236}">
                <a16:creationId xmlns:a16="http://schemas.microsoft.com/office/drawing/2014/main" id="{A1443AAB-CF41-0148-BC90-304F7189D449}"/>
              </a:ext>
            </a:extLst>
          </p:cNvPr>
          <p:cNvSpPr>
            <a:spLocks noGrp="1"/>
          </p:cNvSpPr>
          <p:nvPr>
            <p:ph type="title"/>
          </p:nvPr>
        </p:nvSpPr>
        <p:spPr>
          <a:xfrm>
            <a:off x="838200" y="1306800"/>
            <a:ext cx="10515600" cy="684000"/>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41188D97-627F-714B-A0B0-855A906B52B1}"/>
              </a:ext>
            </a:extLst>
          </p:cNvPr>
          <p:cNvSpPr>
            <a:spLocks noGrp="1"/>
          </p:cNvSpPr>
          <p:nvPr>
            <p:ph type="body" idx="1"/>
          </p:nvPr>
        </p:nvSpPr>
        <p:spPr>
          <a:xfrm>
            <a:off x="838200" y="2268000"/>
            <a:ext cx="10515600" cy="3862800"/>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BD5F214B-FF17-2E4F-97E8-98C001A5C2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cs-CZ"/>
              <a:t>21.02.2022</a:t>
            </a:r>
            <a:endParaRPr lang="cs-CZ" dirty="0"/>
          </a:p>
        </p:txBody>
      </p:sp>
      <p:sp>
        <p:nvSpPr>
          <p:cNvPr id="5" name="Zástupný symbol pro zápatí 4">
            <a:extLst>
              <a:ext uri="{FF2B5EF4-FFF2-40B4-BE49-F238E27FC236}">
                <a16:creationId xmlns:a16="http://schemas.microsoft.com/office/drawing/2014/main" id="{488D8351-1CFF-8748-B796-579D5EEDD7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cs-CZ"/>
          </a:p>
        </p:txBody>
      </p:sp>
      <p:sp>
        <p:nvSpPr>
          <p:cNvPr id="6" name="Zástupný symbol pro číslo snímku 5">
            <a:extLst>
              <a:ext uri="{FF2B5EF4-FFF2-40B4-BE49-F238E27FC236}">
                <a16:creationId xmlns:a16="http://schemas.microsoft.com/office/drawing/2014/main" id="{D66384A0-3575-644F-943F-3D8B6A8E5F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F756C1FA-8DED-774F-A9BF-965BD70CC5BD}" type="slidenum">
              <a:rPr lang="cs-CZ" smtClean="0"/>
              <a:pPr/>
              <a:t>‹#›</a:t>
            </a:fld>
            <a:endParaRPr lang="cs-CZ"/>
          </a:p>
        </p:txBody>
      </p:sp>
    </p:spTree>
    <p:extLst>
      <p:ext uri="{BB962C8B-B14F-4D97-AF65-F5344CB8AC3E}">
        <p14:creationId xmlns:p14="http://schemas.microsoft.com/office/powerpoint/2010/main" val="4143737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r>
              <a:rPr lang="cs-CZ" dirty="0"/>
              <a:t>Dotační program Studijní stipendium Olomouckého kraje na studium v zahraničí v roce 2026</a:t>
            </a:r>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1382249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p:txBody>
          <a:bodyPr>
            <a:normAutofit lnSpcReduction="10000"/>
          </a:bodyPr>
          <a:lstStyle/>
          <a:p>
            <a:pPr algn="just"/>
            <a:r>
              <a:rPr lang="cs-CZ" dirty="0"/>
              <a:t>žák, který se vzdělává v denní formě vzdělávání na </a:t>
            </a:r>
            <a:r>
              <a:rPr lang="cs-CZ" b="1" dirty="0"/>
              <a:t>střední škole</a:t>
            </a:r>
            <a:r>
              <a:rPr lang="cs-CZ" dirty="0"/>
              <a:t> zapsané do rejstříku škol a školských zařízení dle zákona č. 561/2004 Sb., o předškolním, základním, středním, vyšším odborném a jiném vzdělávání (školský zákon), ve znění pozdějších předpisů, bez ohledu na to, kdo je jejím zřizovatelem, která </a:t>
            </a:r>
            <a:r>
              <a:rPr lang="cs-CZ" b="1" u="sng" dirty="0"/>
              <a:t>má sídlo na území Olomouckého kraje</a:t>
            </a:r>
            <a:r>
              <a:rPr lang="cs-CZ" dirty="0"/>
              <a:t> a poskytuje zde výchovu a vzdělávání, a který </a:t>
            </a:r>
            <a:r>
              <a:rPr lang="cs-CZ" b="1" u="sng" dirty="0"/>
              <a:t>má trvalý pobyt na území Olomouckého kraje</a:t>
            </a:r>
            <a:r>
              <a:rPr lang="cs-CZ" dirty="0"/>
              <a:t>; v případě žáka víceletého gymnázia musí mít žadatel dokončenou povinnou školní docházku; v případě nezletilého žáka žádost podává zákonný zástupce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2</a:t>
            </a:fld>
            <a:endParaRPr lang="cs-CZ"/>
          </a:p>
        </p:txBody>
      </p:sp>
    </p:spTree>
    <p:extLst>
      <p:ext uri="{BB962C8B-B14F-4D97-AF65-F5344CB8AC3E}">
        <p14:creationId xmlns:p14="http://schemas.microsoft.com/office/powerpoint/2010/main" val="2228687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p:txBody>
          <a:bodyPr/>
          <a:lstStyle/>
          <a:p>
            <a:pPr algn="just"/>
            <a:r>
              <a:rPr lang="cs-CZ" dirty="0"/>
              <a:t>student, který se vzdělává v </a:t>
            </a:r>
            <a:r>
              <a:rPr lang="cs-CZ" b="1" dirty="0"/>
              <a:t>denní formě vzdělávání na vyšší odborné škole</a:t>
            </a:r>
            <a:r>
              <a:rPr lang="cs-CZ" dirty="0"/>
              <a:t> zapsané do rejstříku škol a školských zařízení dle zákona č. 561/2004 Sb., o předškolním, základním, středním, vyšším odborném a jiném vzdělávání (školský zákon), ve znění pozdějších předpisů, bez ohledu na to, kdo je jejím zřizovatelem, která </a:t>
            </a:r>
            <a:r>
              <a:rPr lang="cs-CZ" b="1" u="sng" dirty="0"/>
              <a:t>má sídlo na území Olomouckého kraje </a:t>
            </a:r>
            <a:r>
              <a:rPr lang="cs-CZ" dirty="0"/>
              <a:t>a poskytuje zde výchovu a vzdělávání, a který </a:t>
            </a:r>
            <a:r>
              <a:rPr lang="cs-CZ" b="1" u="sng" dirty="0"/>
              <a:t>má trvalý pobyt na území Olomouckého kraje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3</a:t>
            </a:fld>
            <a:endParaRPr lang="cs-CZ"/>
          </a:p>
        </p:txBody>
      </p:sp>
    </p:spTree>
    <p:extLst>
      <p:ext uri="{BB962C8B-B14F-4D97-AF65-F5344CB8AC3E}">
        <p14:creationId xmlns:p14="http://schemas.microsoft.com/office/powerpoint/2010/main" val="1643531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p:txBody>
          <a:bodyPr>
            <a:normAutofit fontScale="85000" lnSpcReduction="20000"/>
          </a:bodyPr>
          <a:lstStyle/>
          <a:p>
            <a:pPr algn="just"/>
            <a:r>
              <a:rPr lang="cs-CZ" dirty="0"/>
              <a:t>student bakalářského či magisterského studijního programu </a:t>
            </a:r>
            <a:r>
              <a:rPr lang="cs-CZ" b="1" dirty="0"/>
              <a:t>vysoké školy </a:t>
            </a:r>
            <a:r>
              <a:rPr lang="cs-CZ" dirty="0"/>
              <a:t>se sídlem </a:t>
            </a:r>
            <a:r>
              <a:rPr lang="cs-CZ" b="1" u="sng" dirty="0"/>
              <a:t>na území České republiky, který má trvalý pobyt na území Olomouckého kraje</a:t>
            </a:r>
            <a:r>
              <a:rPr lang="cs-CZ" dirty="0"/>
              <a:t> a který studuje obor uvedený v seznamu oborů určených k podpoře </a:t>
            </a:r>
          </a:p>
          <a:p>
            <a:pPr lvl="0" algn="just"/>
            <a:r>
              <a:rPr lang="cs-CZ" dirty="0"/>
              <a:t>obory určené k podpoře: Strojírenství, Elektrotechnika, Informatika, Stavebnictví, Nanotechnologie, Medicína a farmacie, Veterinární lékařství, Zdravotnické obory, Přírodní vědy – Chemie, Biochemie, Biologie, Fyzika (vč. Optiky, Optoelektroniky, Optometrie), Matematika, Statistika, Geografie, </a:t>
            </a:r>
            <a:r>
              <a:rPr lang="cs-CZ" dirty="0" err="1"/>
              <a:t>Geoinformatika</a:t>
            </a:r>
            <a:r>
              <a:rPr lang="cs-CZ" dirty="0"/>
              <a:t>, Kartografie, Geologie, Environmentální studia, Udržitelný rozvoj, Ekologie, Architektura, Studium cizích jazyků (Filologie, Aplikovaná filologie), Ekonomika a Management, Mezinárodní obchod, Marketing, Doprava a logistika, Hotelnictví a cestovní ruch, Učitelství, Pedagogika, Andragogika, Psychologie, Zemědělství a lesnictví, Potravinářství, Právo, Logopedie</a:t>
            </a:r>
          </a:p>
          <a:p>
            <a:pPr lvl="0"/>
            <a:endParaRPr lang="cs-CZ" dirty="0"/>
          </a:p>
          <a:p>
            <a:pPr lvl="0"/>
            <a:endParaRPr lang="cs-CZ" dirty="0"/>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4</a:t>
            </a:fld>
            <a:endParaRPr lang="cs-CZ"/>
          </a:p>
        </p:txBody>
      </p:sp>
    </p:spTree>
    <p:extLst>
      <p:ext uri="{BB962C8B-B14F-4D97-AF65-F5344CB8AC3E}">
        <p14:creationId xmlns:p14="http://schemas.microsoft.com/office/powerpoint/2010/main" val="2699181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a:xfrm>
            <a:off x="838199" y="2268000"/>
            <a:ext cx="10613571" cy="4088350"/>
          </a:xfrm>
        </p:spPr>
        <p:txBody>
          <a:bodyPr>
            <a:normAutofit fontScale="77500" lnSpcReduction="20000"/>
          </a:bodyPr>
          <a:lstStyle/>
          <a:p>
            <a:pPr algn="just"/>
            <a:r>
              <a:rPr lang="cs-CZ" dirty="0"/>
              <a:t>žák či student, který má studijní průměr za </a:t>
            </a:r>
            <a:r>
              <a:rPr lang="cs-CZ" b="1" u="sng" dirty="0"/>
              <a:t>školní/akademický rok 2024/2025 </a:t>
            </a:r>
            <a:r>
              <a:rPr lang="cs-CZ" dirty="0"/>
              <a:t>(resp. za poslední ukončený ročník studia v případě, že v daném roce 2024/2025 žadatel nebyl žákem/studentem) </a:t>
            </a:r>
            <a:r>
              <a:rPr lang="cs-CZ" b="1" u="sng" dirty="0"/>
              <a:t>maximálně 1,80 </a:t>
            </a:r>
            <a:r>
              <a:rPr lang="cs-CZ" dirty="0">
                <a:solidFill>
                  <a:srgbClr val="FF0000"/>
                </a:solidFill>
              </a:rPr>
              <a:t>!!!</a:t>
            </a:r>
          </a:p>
          <a:p>
            <a:pPr algn="just"/>
            <a:r>
              <a:rPr lang="cs-CZ" dirty="0"/>
              <a:t>maximální věková hranice pro uchazeče v době podání žádosti o stipendium je 28 let</a:t>
            </a:r>
          </a:p>
          <a:p>
            <a:pPr algn="just"/>
            <a:r>
              <a:rPr lang="cs-CZ" dirty="0"/>
              <a:t>žadatelé o stipendium z řad studentů vyšších odborných škol musí být v době realizace studijního pobytu v zahraničí i nadále studenty domovské školy na území Olomouckého kraje. Žadatelé o stipendium z řad studentů vysokých škol musí být v době realizace studijního pobytu v zahraničí </a:t>
            </a:r>
            <a:r>
              <a:rPr lang="cs-CZ" dirty="0" err="1"/>
              <a:t>inadále</a:t>
            </a:r>
            <a:r>
              <a:rPr lang="cs-CZ" dirty="0"/>
              <a:t> studenty domovské vysoké školy na území ČR. Žadatelé </a:t>
            </a:r>
            <a:r>
              <a:rPr lang="cs-CZ" dirty="0" err="1"/>
              <a:t>ostipendium</a:t>
            </a:r>
            <a:r>
              <a:rPr lang="cs-CZ" dirty="0"/>
              <a:t> z řad žáků středních škol, kteří jsou v průběhu realizace studijního pobytu v zahraničí nuceni přerušit studium na své domovské škole, musí po návratu ze studijního pobytu zpět do ČR pokračovat ve studiu na domovské škole na území Olomouckého kraje. Tuto skutečnost jsou povinni prokazatelně doložit formou předložení aktuálního potvrzení o studiu na dané škole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5</a:t>
            </a:fld>
            <a:endParaRPr lang="cs-CZ"/>
          </a:p>
        </p:txBody>
      </p:sp>
    </p:spTree>
    <p:extLst>
      <p:ext uri="{BB962C8B-B14F-4D97-AF65-F5344CB8AC3E}">
        <p14:creationId xmlns:p14="http://schemas.microsoft.com/office/powerpoint/2010/main" val="3157128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Studijní pobyt</a:t>
            </a:r>
          </a:p>
        </p:txBody>
      </p:sp>
      <p:sp>
        <p:nvSpPr>
          <p:cNvPr id="3" name="Zástupný symbol pro obsah 2"/>
          <p:cNvSpPr>
            <a:spLocks noGrp="1"/>
          </p:cNvSpPr>
          <p:nvPr>
            <p:ph idx="1"/>
          </p:nvPr>
        </p:nvSpPr>
        <p:spPr/>
        <p:txBody>
          <a:bodyPr>
            <a:normAutofit fontScale="70000" lnSpcReduction="20000"/>
          </a:bodyPr>
          <a:lstStyle/>
          <a:p>
            <a:pPr algn="just"/>
            <a:r>
              <a:rPr lang="cs-CZ" dirty="0"/>
              <a:t>z dotačního programu </a:t>
            </a:r>
            <a:r>
              <a:rPr lang="cs-CZ" b="1" u="sng" dirty="0"/>
              <a:t>nelze podpořit</a:t>
            </a:r>
            <a:r>
              <a:rPr lang="cs-CZ" u="sng" dirty="0"/>
              <a:t> jazykové kurzy v zahraničí, výzkumné pobyty či pracovní stáže v zahraničí</a:t>
            </a:r>
          </a:p>
          <a:p>
            <a:pPr algn="just"/>
            <a:r>
              <a:rPr lang="cs-CZ" dirty="0"/>
              <a:t>stipendium lze udělit pouze na studium v zahraničí </a:t>
            </a:r>
            <a:r>
              <a:rPr lang="cs-CZ" b="1" u="sng" dirty="0"/>
              <a:t>zahájené v průběhu kalendářního roku 2026</a:t>
            </a:r>
          </a:p>
          <a:p>
            <a:pPr algn="just"/>
            <a:r>
              <a:rPr lang="cs-CZ" dirty="0"/>
              <a:t>žadatel může podat žádost o dotaci v rámci příslušného kola přijímání žádostí pouze </a:t>
            </a:r>
            <a:r>
              <a:rPr lang="cs-CZ" b="1" u="sng" dirty="0"/>
              <a:t>před svým odjezdem na studijní pobyt či v jeho průběhu</a:t>
            </a:r>
            <a:r>
              <a:rPr lang="cs-CZ" dirty="0"/>
              <a:t>; zpětné podání žádosti o dotaci až po návratu ze studijního pobytu v zahraničí zpět do ČR není přípustné</a:t>
            </a:r>
          </a:p>
          <a:p>
            <a:pPr algn="just"/>
            <a:r>
              <a:rPr lang="cs-CZ" dirty="0"/>
              <a:t>studijním pobytem se pro účely dotačního programu rozumí období příslušného školního roku, semestru, akademického roku apod., a to včetně zkouškového období. Do doby studijního pobytu se </a:t>
            </a:r>
            <a:r>
              <a:rPr lang="cs-CZ" b="1" u="sng" dirty="0"/>
              <a:t>nezapočítává</a:t>
            </a:r>
            <a:r>
              <a:rPr lang="cs-CZ" u="sng" dirty="0"/>
              <a:t> období návštěvy přípravného jazykového kurzu před zahájením vlastního studijního pobytu ani adaptačního kurzu </a:t>
            </a:r>
            <a:r>
              <a:rPr lang="cs-CZ" dirty="0"/>
              <a:t>(tzv. </a:t>
            </a:r>
            <a:r>
              <a:rPr lang="cs-CZ" dirty="0" err="1"/>
              <a:t>Orientation</a:t>
            </a:r>
            <a:r>
              <a:rPr lang="cs-CZ" dirty="0"/>
              <a:t> </a:t>
            </a:r>
            <a:r>
              <a:rPr lang="cs-CZ" dirty="0" err="1"/>
              <a:t>Week</a:t>
            </a:r>
            <a:r>
              <a:rPr lang="cs-CZ" dirty="0"/>
              <a:t>) apod.</a:t>
            </a:r>
          </a:p>
          <a:p>
            <a:pPr algn="just"/>
            <a:r>
              <a:rPr lang="cs-CZ" dirty="0"/>
              <a:t>žadatel </a:t>
            </a:r>
            <a:r>
              <a:rPr lang="cs-CZ" b="1" dirty="0"/>
              <a:t>může v rámci </a:t>
            </a:r>
            <a:r>
              <a:rPr lang="cs-CZ" dirty="0"/>
              <a:t>vyhlášeného dotačního programu podat </a:t>
            </a:r>
            <a:r>
              <a:rPr lang="cs-CZ" b="1" u="sng" dirty="0"/>
              <a:t>pouze jednu žádost </a:t>
            </a:r>
            <a:r>
              <a:rPr lang="cs-CZ" dirty="0"/>
              <a:t>o poskytnutí dotace. V případě, že studijní pobyt zasáhne do více kalendářních let, může být dotace na stejný pobyt poskytnuta </a:t>
            </a:r>
            <a:r>
              <a:rPr lang="cs-CZ" b="1" u="sng" dirty="0"/>
              <a:t>pouze jednou</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6</a:t>
            </a:fld>
            <a:endParaRPr lang="cs-CZ"/>
          </a:p>
        </p:txBody>
      </p:sp>
    </p:spTree>
    <p:extLst>
      <p:ext uri="{BB962C8B-B14F-4D97-AF65-F5344CB8AC3E}">
        <p14:creationId xmlns:p14="http://schemas.microsoft.com/office/powerpoint/2010/main" val="1555990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Výše dotace</a:t>
            </a:r>
          </a:p>
        </p:txBody>
      </p:sp>
      <p:sp>
        <p:nvSpPr>
          <p:cNvPr id="3" name="Zástupný symbol pro obsah 2"/>
          <p:cNvSpPr>
            <a:spLocks noGrp="1"/>
          </p:cNvSpPr>
          <p:nvPr>
            <p:ph idx="1"/>
          </p:nvPr>
        </p:nvSpPr>
        <p:spPr>
          <a:xfrm>
            <a:off x="838200" y="2268000"/>
            <a:ext cx="10678886" cy="4088350"/>
          </a:xfrm>
        </p:spPr>
        <p:txBody>
          <a:bodyPr>
            <a:normAutofit fontScale="70000" lnSpcReduction="20000"/>
          </a:bodyPr>
          <a:lstStyle/>
          <a:p>
            <a:pPr algn="just"/>
            <a:r>
              <a:rPr lang="cs-CZ" dirty="0"/>
              <a:t>stipendium je určeno na podporu studia v zahraničí po dobu </a:t>
            </a:r>
            <a:r>
              <a:rPr lang="cs-CZ" b="1" u="sng" dirty="0"/>
              <a:t>nejméně 2 měsíců</a:t>
            </a:r>
            <a:r>
              <a:rPr lang="cs-CZ" dirty="0"/>
              <a:t>. Celková délka období, po které stipendium bude žadateli vypláceno, může ve svém součtu činit u studentů vyšších odborných a vysokých škol maximálně 6 kalendářních měsíců studia v zahraničí, u žáků středních škol maximálně 10 kalendářních měsíců studia v zahraničí</a:t>
            </a:r>
          </a:p>
          <a:p>
            <a:pPr algn="just"/>
            <a:r>
              <a:rPr lang="cs-CZ" dirty="0"/>
              <a:t>v případě, že studium v zahraničí bude v řádném termínu zahájeno či ukončeno v průběhu kalendářního měsíce, stanovuje se výše stipendia za první a poslední kalendářní měsíc studijního pobytu dle počtu dnů prvního a posledního kalendářního měsíce strávených studiem v zahraničí, a to následovně:</a:t>
            </a:r>
            <a:r>
              <a:rPr lang="cs-CZ" b="1" dirty="0"/>
              <a:t> 1 až 7 dnů nulové stipendium; 8 až 20 dnů polovina měsíčního stipendia; 21 až 30 dnů celé měsíční stipendium.</a:t>
            </a:r>
            <a:r>
              <a:rPr lang="cs-CZ" dirty="0"/>
              <a:t> Řádný termín studijního pobytu je uveden žadatelem v žádosti a je </a:t>
            </a:r>
            <a:r>
              <a:rPr lang="cs-CZ" b="1" dirty="0"/>
              <a:t>průkazně doložen ze strany žadatele předložením dokladu o předběžném přijetí ke studiu na škole v zahraničí </a:t>
            </a:r>
            <a:r>
              <a:rPr lang="cs-CZ" dirty="0"/>
              <a:t>(tzv. akceptačního dopisu) s vyznačeným termínem počátku a konce studijního pobytu.</a:t>
            </a:r>
          </a:p>
          <a:p>
            <a:pPr algn="just"/>
            <a:r>
              <a:rPr lang="cs-CZ" b="1" dirty="0"/>
              <a:t>Minimální výše </a:t>
            </a:r>
            <a:r>
              <a:rPr lang="cs-CZ" dirty="0"/>
              <a:t>dotace na jednu akci činí 2 000 Kč;</a:t>
            </a:r>
            <a:r>
              <a:rPr lang="cs-CZ" b="1" dirty="0"/>
              <a:t> minimální výše </a:t>
            </a:r>
            <a:r>
              <a:rPr lang="cs-CZ" dirty="0"/>
              <a:t>dotace na 1 měsíc pobytu činí</a:t>
            </a:r>
            <a:r>
              <a:rPr lang="cs-CZ" b="1" dirty="0"/>
              <a:t> 1 000 Kč</a:t>
            </a:r>
          </a:p>
          <a:p>
            <a:pPr algn="just"/>
            <a:r>
              <a:rPr lang="cs-CZ" b="1" dirty="0"/>
              <a:t>Maximální výše </a:t>
            </a:r>
            <a:r>
              <a:rPr lang="cs-CZ" dirty="0"/>
              <a:t>dotace na jednu akci činí 40 000 Kč; </a:t>
            </a:r>
            <a:r>
              <a:rPr lang="cs-CZ" b="1" dirty="0"/>
              <a:t>maximální výše </a:t>
            </a:r>
            <a:r>
              <a:rPr lang="cs-CZ" dirty="0"/>
              <a:t>dotace na 1 měsíc pobytu činí</a:t>
            </a:r>
            <a:r>
              <a:rPr lang="cs-CZ" b="1" dirty="0"/>
              <a:t> 4 000 Kč</a:t>
            </a:r>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7</a:t>
            </a:fld>
            <a:endParaRPr lang="cs-CZ"/>
          </a:p>
        </p:txBody>
      </p:sp>
    </p:spTree>
    <p:extLst>
      <p:ext uri="{BB962C8B-B14F-4D97-AF65-F5344CB8AC3E}">
        <p14:creationId xmlns:p14="http://schemas.microsoft.com/office/powerpoint/2010/main" val="1009652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Na co lze dotaci použít?</a:t>
            </a:r>
          </a:p>
        </p:txBody>
      </p:sp>
      <p:sp>
        <p:nvSpPr>
          <p:cNvPr id="3" name="Zástupný symbol pro obsah 2"/>
          <p:cNvSpPr>
            <a:spLocks noGrp="1"/>
          </p:cNvSpPr>
          <p:nvPr>
            <p:ph idx="1"/>
          </p:nvPr>
        </p:nvSpPr>
        <p:spPr/>
        <p:txBody>
          <a:bodyPr>
            <a:normAutofit fontScale="92500" lnSpcReduction="10000"/>
          </a:bodyPr>
          <a:lstStyle/>
          <a:p>
            <a:pPr lvl="0" algn="just"/>
            <a:r>
              <a:rPr lang="cs-CZ" dirty="0"/>
              <a:t>cestovní výdaje (do místa studijního pobytu a zpět, městská hromadná doprava v místě pobytu), výdaje na ubytování příjemce v místě studijního pobytu, nákup studijních materiálů, výdaje na stravování příjemce v průběhu studijního pobytu, školné</a:t>
            </a:r>
          </a:p>
          <a:p>
            <a:pPr lvl="0" algn="just"/>
            <a:r>
              <a:rPr lang="cs-CZ" dirty="0"/>
              <a:t>jediné uznatelné výdaje, které je možné hradit z poskytnuté dotace před datem zahájení studijního pobytu příjemce v zahraničí, jsou výdaje příjemce spojené s cestou do místa studijního pobytu a zpět, výdaje spojené s ubytováním v místě studijního pobytu a se školným</a:t>
            </a:r>
          </a:p>
          <a:p>
            <a:pPr lvl="0" algn="just"/>
            <a:r>
              <a:rPr lang="cs-CZ" dirty="0"/>
              <a:t>výdaje jsou dokládány v rámci vyúčtování dotace po ukončení studijního pobytu</a:t>
            </a:r>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8</a:t>
            </a:fld>
            <a:endParaRPr lang="cs-CZ"/>
          </a:p>
        </p:txBody>
      </p:sp>
    </p:spTree>
    <p:extLst>
      <p:ext uri="{BB962C8B-B14F-4D97-AF65-F5344CB8AC3E}">
        <p14:creationId xmlns:p14="http://schemas.microsoft.com/office/powerpoint/2010/main" val="1659470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Kdy lze žádost o dotaci podat?</a:t>
            </a:r>
          </a:p>
        </p:txBody>
      </p:sp>
      <p:sp>
        <p:nvSpPr>
          <p:cNvPr id="3" name="Zástupný symbol pro obsah 2"/>
          <p:cNvSpPr>
            <a:spLocks noGrp="1"/>
          </p:cNvSpPr>
          <p:nvPr>
            <p:ph idx="1"/>
          </p:nvPr>
        </p:nvSpPr>
        <p:spPr>
          <a:xfrm>
            <a:off x="838199" y="2267999"/>
            <a:ext cx="10515601" cy="4088351"/>
          </a:xfrm>
        </p:spPr>
        <p:txBody>
          <a:bodyPr>
            <a:normAutofit fontScale="55000" lnSpcReduction="20000"/>
          </a:bodyPr>
          <a:lstStyle/>
          <a:p>
            <a:r>
              <a:rPr lang="cs-CZ" dirty="0"/>
              <a:t>v rámci 1. kola přijímání žádostí od </a:t>
            </a:r>
            <a:r>
              <a:rPr lang="cs-CZ" b="1" dirty="0"/>
              <a:t>7. 1. 2026 do 23. 1. 2026 do 12:00 hodin</a:t>
            </a:r>
          </a:p>
          <a:p>
            <a:r>
              <a:rPr lang="cs-CZ" dirty="0"/>
              <a:t>v rámci 2. kola přijímání žádostí od </a:t>
            </a:r>
            <a:r>
              <a:rPr lang="cs-CZ" b="1" dirty="0"/>
              <a:t>8. 6. 2026 do 26. 6. 2026 do 12:00 hodin</a:t>
            </a:r>
          </a:p>
          <a:p>
            <a:r>
              <a:rPr lang="cs-CZ" dirty="0"/>
              <a:t>v případě </a:t>
            </a:r>
            <a:r>
              <a:rPr lang="cs-CZ" b="1" dirty="0"/>
              <a:t>osobního podání písemné žádosti</a:t>
            </a:r>
            <a:r>
              <a:rPr lang="cs-CZ" dirty="0"/>
              <a:t> o dotaci </a:t>
            </a:r>
            <a:r>
              <a:rPr lang="cs-CZ" b="1" dirty="0"/>
              <a:t>v listinné podobě</a:t>
            </a:r>
            <a:r>
              <a:rPr lang="cs-CZ" dirty="0"/>
              <a:t> na podatelnu Olomouckého kraje, musí být žádost o dotaci doručena vyhlašovateli v termínu uvedeném výše do 12:00 hod. V případě podání </a:t>
            </a:r>
            <a:r>
              <a:rPr lang="cs-CZ" b="1" dirty="0"/>
              <a:t>písemné žádosti v listinné podobě prostřednictvím poštovní přepravy </a:t>
            </a:r>
            <a:r>
              <a:rPr lang="cs-CZ" dirty="0"/>
              <a:t>je lhůta zachována, je-li poslední den lhůty pro podání žádosti zásilka, obsahující listinnou žádost se všemi formálními náležitostmi, podána k poštovní přepravě</a:t>
            </a:r>
          </a:p>
          <a:p>
            <a:r>
              <a:rPr lang="cs-CZ" dirty="0"/>
              <a:t>v případě podání </a:t>
            </a:r>
            <a:r>
              <a:rPr lang="cs-CZ" b="1" dirty="0"/>
              <a:t>písemné žádosti v elektronické podobě</a:t>
            </a:r>
            <a:r>
              <a:rPr lang="cs-CZ" dirty="0"/>
              <a:t> (prostřednictvím e-podatelny nebo datové schránky) je lhůta zachována, je-li elektronická žádost se všemi formálními náležitostmi podána poslední den lhůty pro podání žádostí (do 23:59 h)</a:t>
            </a:r>
          </a:p>
          <a:p>
            <a:r>
              <a:rPr lang="cs-CZ" dirty="0"/>
              <a:t>písemná žádost v elektronické podobě podávaná prostřednictvím systému RAP (rozhraní/portál pro občana) se </a:t>
            </a:r>
            <a:r>
              <a:rPr lang="cs-CZ" b="1" dirty="0"/>
              <a:t>zaručeným nebo kvalifikovaným elektronickým podpisem </a:t>
            </a:r>
            <a:r>
              <a:rPr lang="cs-CZ" dirty="0"/>
              <a:t>musí být tímto způsobem podána v daném termínu do 12:00 hod</a:t>
            </a:r>
          </a:p>
          <a:p>
            <a:r>
              <a:rPr lang="cs-CZ" dirty="0"/>
              <a:t>dotaci lze poskytnout pouze na základě řádně vyplněné elektronické žádosti v systému RAP, žádost je </a:t>
            </a:r>
            <a:r>
              <a:rPr lang="cs-CZ" dirty="0">
                <a:sym typeface="Wingdings" panose="05000000000000000000" pitchFamily="2" charset="2"/>
              </a:rPr>
              <a:t></a:t>
            </a:r>
            <a:r>
              <a:rPr lang="cs-CZ" dirty="0"/>
              <a:t> vyplněná, uložená a odeslaná ve formuláři na webu </a:t>
            </a:r>
            <a:r>
              <a:rPr lang="cs-CZ" dirty="0">
                <a:sym typeface="Wingdings" panose="05000000000000000000" pitchFamily="2" charset="2"/>
              </a:rPr>
              <a:t></a:t>
            </a:r>
            <a:r>
              <a:rPr lang="cs-CZ" dirty="0"/>
              <a:t> a doručená na úřad (osobně, poštovní přeprava, datová schránka, </a:t>
            </a:r>
            <a:r>
              <a:rPr lang="cs-CZ" dirty="0" err="1"/>
              <a:t>sken</a:t>
            </a:r>
            <a:r>
              <a:rPr lang="cs-CZ" dirty="0"/>
              <a:t> žádosti na email, prostřednictvím systému RAP se </a:t>
            </a:r>
            <a:r>
              <a:rPr lang="cs-CZ" b="1" dirty="0"/>
              <a:t>zaručeným nebo kvalifikovaným elektronickým podpisem</a:t>
            </a:r>
            <a:r>
              <a:rPr lang="cs-CZ" dirty="0"/>
              <a:t>)</a:t>
            </a:r>
          </a:p>
          <a:p>
            <a:r>
              <a:rPr lang="cs-CZ" b="1" dirty="0">
                <a:solidFill>
                  <a:srgbClr val="FF0000"/>
                </a:solidFill>
              </a:rPr>
              <a:t>Termíny a lhůty jsou závazné, žádost o dotaci nelze podat dodatečně!!! </a:t>
            </a:r>
            <a:r>
              <a:rPr lang="cs-CZ" dirty="0"/>
              <a:t>V případě objektivních technických problémů na straně vyhlašovatele (výpadek systému RAP), které se projeví 24 hodin před termínem ukončení přijímání žádostí, bude lhůta pro příjem žádostí prodloužena o dobu, po kterou objektivní technické problémy na straně vyhlašovatele trvaly, a informace o této skutečnosti bude uvedena na webových stránkách Olomouckého kraje v sekci KRAJSKÉ DOTACE</a:t>
            </a:r>
            <a:endParaRPr lang="cs-CZ" dirty="0">
              <a:solidFill>
                <a:srgbClr val="FF0000"/>
              </a:solidFill>
            </a:endParaRP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9</a:t>
            </a:fld>
            <a:endParaRPr lang="cs-CZ"/>
          </a:p>
        </p:txBody>
      </p:sp>
    </p:spTree>
    <p:extLst>
      <p:ext uri="{BB962C8B-B14F-4D97-AF65-F5344CB8AC3E}">
        <p14:creationId xmlns:p14="http://schemas.microsoft.com/office/powerpoint/2010/main" val="161852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Jak podat žádost o dotaci?</a:t>
            </a:r>
          </a:p>
        </p:txBody>
      </p:sp>
      <p:sp>
        <p:nvSpPr>
          <p:cNvPr id="3" name="Zástupný symbol pro obsah 2"/>
          <p:cNvSpPr>
            <a:spLocks noGrp="1"/>
          </p:cNvSpPr>
          <p:nvPr>
            <p:ph idx="1"/>
          </p:nvPr>
        </p:nvSpPr>
        <p:spPr/>
        <p:txBody>
          <a:bodyPr/>
          <a:lstStyle/>
          <a:p>
            <a:pPr algn="just"/>
            <a:r>
              <a:rPr lang="cs-CZ" b="1" u="sng" dirty="0"/>
              <a:t>žádost se podává skrze systém RAP </a:t>
            </a:r>
            <a:r>
              <a:rPr lang="cs-CZ" dirty="0"/>
              <a:t>(Portál komunikace pro občany), do kterého se žadatelé přihlašují pomocí svého uživatelského jména a hesla, případně prostřednictvím elektronické identifikace</a:t>
            </a:r>
          </a:p>
          <a:p>
            <a:pPr algn="just"/>
            <a:r>
              <a:rPr lang="cs-CZ" dirty="0"/>
              <a:t>žadatelé řádně vyplněnou žádost, včetně povinných příloh, v systému </a:t>
            </a:r>
            <a:r>
              <a:rPr lang="cs-CZ" b="1" dirty="0"/>
              <a:t>odešlou</a:t>
            </a:r>
            <a:r>
              <a:rPr lang="cs-CZ" dirty="0"/>
              <a:t> (tím se žádosti vygeneruje čárový kód PID), následně si ji stáhnou a podají jedním ze způsobů uvedených na dalším snímku (způsob podávání žádostí o dotace je upraven v čl. 3 část A odst. 4 Zásad.)</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10</a:t>
            </a:fld>
            <a:endParaRPr lang="cs-CZ"/>
          </a:p>
        </p:txBody>
      </p:sp>
    </p:spTree>
    <p:extLst>
      <p:ext uri="{BB962C8B-B14F-4D97-AF65-F5344CB8AC3E}">
        <p14:creationId xmlns:p14="http://schemas.microsoft.com/office/powerpoint/2010/main" val="1372156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Způsob podání žádosti</a:t>
            </a:r>
          </a:p>
        </p:txBody>
      </p:sp>
      <p:sp>
        <p:nvSpPr>
          <p:cNvPr id="3" name="Zástupný symbol pro obsah 2"/>
          <p:cNvSpPr>
            <a:spLocks noGrp="1"/>
          </p:cNvSpPr>
          <p:nvPr>
            <p:ph idx="1"/>
          </p:nvPr>
        </p:nvSpPr>
        <p:spPr>
          <a:xfrm>
            <a:off x="838200" y="2087593"/>
            <a:ext cx="10515600" cy="4408098"/>
          </a:xfrm>
        </p:spPr>
        <p:txBody>
          <a:bodyPr>
            <a:normAutofit fontScale="62500" lnSpcReduction="20000"/>
          </a:bodyPr>
          <a:lstStyle/>
          <a:p>
            <a:pPr algn="just"/>
            <a:r>
              <a:rPr lang="cs-CZ" sz="2900" dirty="0"/>
              <a:t>elektronicky emailem se zaručeným nebo kvalifikovaným elektronickým podpisem žadatele v souladu se zákonem č. 297/2016 Sb., o službách vytvářejících důvěru pro elektronické transakce na adresu: posta@olkraj.cz</a:t>
            </a:r>
          </a:p>
          <a:p>
            <a:pPr algn="just"/>
            <a:r>
              <a:rPr lang="cs-CZ" sz="2900" dirty="0"/>
              <a:t>elektronicky datovou schránkou žadatele do datové schránky ID: </a:t>
            </a:r>
            <a:r>
              <a:rPr lang="cs-CZ" sz="2900" u="sng" dirty="0" err="1"/>
              <a:t>qiabfmf</a:t>
            </a:r>
            <a:endParaRPr lang="cs-CZ" sz="2900" u="sng" dirty="0"/>
          </a:p>
          <a:p>
            <a:pPr algn="just"/>
            <a:r>
              <a:rPr lang="cs-CZ" sz="2900" dirty="0"/>
              <a:t>osobním doručením nebo zasláním jednoho vytištěného a podepsaného originálu žádosti v listinné podobě na podatelnu Krajského úřadu Olomouckého kraje, Jeremenkova 1191/40a, 779 00 Olomouc</a:t>
            </a:r>
          </a:p>
          <a:p>
            <a:pPr algn="just"/>
            <a:r>
              <a:rPr lang="cs-CZ" sz="2900" dirty="0"/>
              <a:t>zasláním elektronicky emailem na adresu: posta@olkraj.cz – </a:t>
            </a:r>
            <a:r>
              <a:rPr lang="cs-CZ" sz="2900" dirty="0" err="1"/>
              <a:t>sken</a:t>
            </a:r>
            <a:r>
              <a:rPr lang="cs-CZ" sz="2900" dirty="0"/>
              <a:t> žádosti ve formátu PDF, která byla vytištěna, podepsána a následně naskenována. V případě schválení dotace je nutné originál žádosti o dotaci s vlastnoručním podpisem doložit poskytovateli nejpozději v den, kdy je poskytovateli doručena oboustranně podepsaná Smlouva</a:t>
            </a:r>
          </a:p>
          <a:p>
            <a:pPr algn="just"/>
            <a:r>
              <a:rPr lang="cs-CZ" sz="2900" dirty="0"/>
              <a:t>elektronicky prostřednictvím systému RAP s využitím elektronického podepsání v RAP zaručeným nebo kvalifikovaným elektronickým podpisem v souladu se zákonem č. 297/2016 Sb., o službách vytvářejících důvěru pro elektronické transakce </a:t>
            </a:r>
            <a:endParaRPr lang="cs-CZ" dirty="0"/>
          </a:p>
          <a:p>
            <a:pPr algn="just"/>
            <a:r>
              <a:rPr lang="cs-CZ" sz="4500" b="1" dirty="0">
                <a:solidFill>
                  <a:srgbClr val="FF0000"/>
                </a:solidFill>
              </a:rPr>
              <a:t>Upozornění! Zaručený nebo kvalifikovaný elektronický podpis neznamená obyčejný podpis vygenerovaný v Adobe, Microsoft apod., nutno přečíst uvedený zákon!!!</a:t>
            </a:r>
            <a:endParaRPr lang="cs-CZ" sz="4500"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11</a:t>
            </a:fld>
            <a:endParaRPr lang="cs-CZ"/>
          </a:p>
        </p:txBody>
      </p:sp>
    </p:spTree>
    <p:extLst>
      <p:ext uri="{BB962C8B-B14F-4D97-AF65-F5344CB8AC3E}">
        <p14:creationId xmlns:p14="http://schemas.microsoft.com/office/powerpoint/2010/main" val="252473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F669DCF-1F7C-BE5B-F3CA-7EADD290DBD0}"/>
              </a:ext>
            </a:extLst>
          </p:cNvPr>
          <p:cNvSpPr>
            <a:spLocks noGrp="1"/>
          </p:cNvSpPr>
          <p:nvPr>
            <p:ph type="title"/>
          </p:nvPr>
        </p:nvSpPr>
        <p:spPr/>
        <p:txBody>
          <a:bodyPr/>
          <a:lstStyle/>
          <a:p>
            <a:endParaRPr lang="cs-CZ"/>
          </a:p>
        </p:txBody>
      </p:sp>
      <p:sp>
        <p:nvSpPr>
          <p:cNvPr id="3" name="Zástupný obsah 2">
            <a:extLst>
              <a:ext uri="{FF2B5EF4-FFF2-40B4-BE49-F238E27FC236}">
                <a16:creationId xmlns:a16="http://schemas.microsoft.com/office/drawing/2014/main" id="{1C04EBFD-D4C7-25CD-5836-88BE455372A4}"/>
              </a:ext>
            </a:extLst>
          </p:cNvPr>
          <p:cNvSpPr>
            <a:spLocks noGrp="1"/>
          </p:cNvSpPr>
          <p:nvPr>
            <p:ph idx="1"/>
          </p:nvPr>
        </p:nvSpPr>
        <p:spPr>
          <a:xfrm>
            <a:off x="838200" y="1871185"/>
            <a:ext cx="10515600" cy="3862800"/>
          </a:xfrm>
        </p:spPr>
        <p:txBody>
          <a:bodyPr>
            <a:normAutofit fontScale="92500" lnSpcReduction="20000"/>
          </a:bodyPr>
          <a:lstStyle/>
          <a:p>
            <a:r>
              <a:rPr lang="cs-CZ" sz="5400" b="1" dirty="0">
                <a:solidFill>
                  <a:srgbClr val="FF0000"/>
                </a:solidFill>
              </a:rPr>
              <a:t>Žádost, která není vyplněna a odeslána v systému RAP a následně v termínu doručena na krajský úřad stanoveným způsobem NEMŮŽE BÝT HODNOCENA a je automaticky vyřazena!</a:t>
            </a:r>
          </a:p>
        </p:txBody>
      </p:sp>
      <p:sp>
        <p:nvSpPr>
          <p:cNvPr id="4" name="Zástupný symbol pro datum 3">
            <a:extLst>
              <a:ext uri="{FF2B5EF4-FFF2-40B4-BE49-F238E27FC236}">
                <a16:creationId xmlns:a16="http://schemas.microsoft.com/office/drawing/2014/main" id="{A5D09240-B089-65EE-A993-08C160C70083}"/>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CCD6365B-41A5-2724-88EF-25B4483BF7C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0F804AF-3397-2F95-5FAE-57BDFE28CA1E}"/>
              </a:ext>
            </a:extLst>
          </p:cNvPr>
          <p:cNvSpPr>
            <a:spLocks noGrp="1"/>
          </p:cNvSpPr>
          <p:nvPr>
            <p:ph type="sldNum" sz="quarter" idx="12"/>
          </p:nvPr>
        </p:nvSpPr>
        <p:spPr/>
        <p:txBody>
          <a:bodyPr/>
          <a:lstStyle/>
          <a:p>
            <a:fld id="{F756C1FA-8DED-774F-A9BF-965BD70CC5BD}" type="slidenum">
              <a:rPr lang="cs-CZ" smtClean="0"/>
              <a:t>12</a:t>
            </a:fld>
            <a:endParaRPr lang="cs-CZ"/>
          </a:p>
        </p:txBody>
      </p:sp>
    </p:spTree>
    <p:extLst>
      <p:ext uri="{BB962C8B-B14F-4D97-AF65-F5344CB8AC3E}">
        <p14:creationId xmlns:p14="http://schemas.microsoft.com/office/powerpoint/2010/main" val="2938734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Povinné přílohy</a:t>
            </a:r>
          </a:p>
        </p:txBody>
      </p:sp>
      <p:sp>
        <p:nvSpPr>
          <p:cNvPr id="3" name="Zástupný symbol pro obsah 2"/>
          <p:cNvSpPr>
            <a:spLocks noGrp="1"/>
          </p:cNvSpPr>
          <p:nvPr>
            <p:ph idx="1"/>
          </p:nvPr>
        </p:nvSpPr>
        <p:spPr/>
        <p:txBody>
          <a:bodyPr>
            <a:normAutofit fontScale="77500" lnSpcReduction="20000"/>
          </a:bodyPr>
          <a:lstStyle/>
          <a:p>
            <a:pPr algn="just"/>
            <a:r>
              <a:rPr lang="cs-CZ" dirty="0"/>
              <a:t>prostá kopie dokladu o zřízení běžného účtu žadatele (např. prostá kopie smlouvy o zřízení běžného účtu nebo potvrzení banky o zřízení běžného účtu, </a:t>
            </a:r>
            <a:r>
              <a:rPr lang="cs-CZ" dirty="0" err="1"/>
              <a:t>screenshot</a:t>
            </a:r>
            <a:r>
              <a:rPr lang="cs-CZ" dirty="0"/>
              <a:t> z internetového bankovnictví)</a:t>
            </a:r>
          </a:p>
          <a:p>
            <a:pPr algn="just"/>
            <a:r>
              <a:rPr lang="cs-CZ" dirty="0"/>
              <a:t>úřední doklad o trvalém pobytu na území Olomouckého kraje (prostá kopie, např. </a:t>
            </a:r>
            <a:r>
              <a:rPr lang="cs-CZ" dirty="0" err="1"/>
              <a:t>sken</a:t>
            </a:r>
            <a:r>
              <a:rPr lang="cs-CZ" dirty="0"/>
              <a:t> občanského průkazu)</a:t>
            </a:r>
          </a:p>
          <a:p>
            <a:pPr algn="just"/>
            <a:r>
              <a:rPr lang="cs-CZ" dirty="0"/>
              <a:t>aktuální potvrzení o studiu, které vydá příslušná střední, vyšší odborná nebo vysoká škola v ČR (tzn. s aktuálním datem vystavení!)</a:t>
            </a:r>
          </a:p>
          <a:p>
            <a:pPr algn="just"/>
            <a:r>
              <a:rPr lang="cs-CZ" dirty="0"/>
              <a:t>doklad prokazující studijní průměr žadatele za školní/akademický rok 2024/2025 (resp. za poslední ukončený ročník studia v případě, že v daném roce žadatel nebyl žákem/studentem) opatřený razítkem školy, na níž studuje, a podpisem statutárního zástupce/pracovníka studijního oddělení školy (střední školy – katalogový list, prostá kopie vysvědčení; vyšší odborné školy – výkaz o studiu, prospěchová karta; vysoké školy – zápisový list – přehled o vykonaných zkouškách, </a:t>
            </a:r>
            <a:r>
              <a:rPr lang="cs-CZ" dirty="0" err="1"/>
              <a:t>transcript</a:t>
            </a:r>
            <a:r>
              <a:rPr lang="cs-CZ" dirty="0"/>
              <a:t> </a:t>
            </a:r>
            <a:r>
              <a:rPr lang="cs-CZ" dirty="0" err="1"/>
              <a:t>of</a:t>
            </a:r>
            <a:r>
              <a:rPr lang="cs-CZ" dirty="0"/>
              <a:t> </a:t>
            </a:r>
            <a:r>
              <a:rPr lang="cs-CZ" dirty="0" err="1"/>
              <a:t>record</a:t>
            </a:r>
            <a:r>
              <a:rPr lang="cs-CZ" dirty="0"/>
              <a:t>) – </a:t>
            </a:r>
            <a:r>
              <a:rPr lang="cs-CZ" b="1" dirty="0">
                <a:solidFill>
                  <a:srgbClr val="FF0000"/>
                </a:solidFill>
              </a:rPr>
              <a:t>průměr nesmí překročit 1,80</a:t>
            </a:r>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13</a:t>
            </a:fld>
            <a:endParaRPr lang="cs-CZ"/>
          </a:p>
        </p:txBody>
      </p:sp>
    </p:spTree>
    <p:extLst>
      <p:ext uri="{BB962C8B-B14F-4D97-AF65-F5344CB8AC3E}">
        <p14:creationId xmlns:p14="http://schemas.microsoft.com/office/powerpoint/2010/main" val="1901712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Povinné přílohy</a:t>
            </a:r>
          </a:p>
        </p:txBody>
      </p:sp>
      <p:sp>
        <p:nvSpPr>
          <p:cNvPr id="3" name="Zástupný symbol pro obsah 2"/>
          <p:cNvSpPr>
            <a:spLocks noGrp="1"/>
          </p:cNvSpPr>
          <p:nvPr>
            <p:ph idx="1"/>
          </p:nvPr>
        </p:nvSpPr>
        <p:spPr/>
        <p:txBody>
          <a:bodyPr/>
          <a:lstStyle/>
          <a:p>
            <a:pPr algn="just"/>
            <a:r>
              <a:rPr lang="cs-CZ" dirty="0"/>
              <a:t>doklad o předběžném přijetí ke studiu na škole v zahraničí (prostá kopie akceptačního dopisu) s </a:t>
            </a:r>
            <a:r>
              <a:rPr lang="cs-CZ" b="1" u="sng" dirty="0"/>
              <a:t>vyznačeným termínem počátku a konce studijního pobytu</a:t>
            </a:r>
            <a:r>
              <a:rPr lang="cs-CZ" b="1" dirty="0"/>
              <a:t> (od něj se odvíjí výše poskytnuté dotace!)</a:t>
            </a:r>
          </a:p>
          <a:p>
            <a:pPr algn="just"/>
            <a:r>
              <a:rPr lang="cs-CZ" dirty="0"/>
              <a:t>plná moc (</a:t>
            </a:r>
            <a:r>
              <a:rPr lang="cs-CZ" u="sng" dirty="0"/>
              <a:t>nemusí být notářsky ověřena</a:t>
            </a:r>
            <a:r>
              <a:rPr lang="cs-CZ" dirty="0"/>
              <a:t>) – pouze v případě, že je žádost o poskytnutí dotace vyřizována jinou osobou pověřenou žadatelem </a:t>
            </a:r>
            <a:endParaRPr lang="cs-CZ" b="1"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14</a:t>
            </a:fld>
            <a:endParaRPr lang="cs-CZ"/>
          </a:p>
        </p:txBody>
      </p:sp>
    </p:spTree>
    <p:extLst>
      <p:ext uri="{BB962C8B-B14F-4D97-AF65-F5344CB8AC3E}">
        <p14:creationId xmlns:p14="http://schemas.microsoft.com/office/powerpoint/2010/main" val="1992789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endParaRPr lang="cs-CZ" dirty="0"/>
          </a:p>
        </p:txBody>
      </p:sp>
      <p:sp>
        <p:nvSpPr>
          <p:cNvPr id="3" name="Zástupný symbol pro obsah 2"/>
          <p:cNvSpPr>
            <a:spLocks noGrp="1"/>
          </p:cNvSpPr>
          <p:nvPr>
            <p:ph idx="1"/>
          </p:nvPr>
        </p:nvSpPr>
        <p:spPr/>
        <p:txBody>
          <a:bodyPr>
            <a:normAutofit fontScale="92500" lnSpcReduction="20000"/>
          </a:bodyPr>
          <a:lstStyle/>
          <a:p>
            <a:pPr algn="just"/>
            <a:r>
              <a:rPr lang="cs-CZ" dirty="0"/>
              <a:t>pokud v žádosti budou nesrovnalosti ve smyslu neúplné žádosti, chybějících příloh … vyzve administrátor žadatele, aby nedostatky napravil, a upozorní jej, že nebude-li žádost opravena </a:t>
            </a:r>
            <a:r>
              <a:rPr lang="cs-CZ" b="1" dirty="0"/>
              <a:t>do 5 kalendářních dnů</a:t>
            </a:r>
            <a:r>
              <a:rPr lang="cs-CZ" dirty="0"/>
              <a:t> ode dne upozornění, </a:t>
            </a:r>
            <a:r>
              <a:rPr lang="cs-CZ" b="1" dirty="0"/>
              <a:t>bude vyřazena z dalšího posuzování</a:t>
            </a:r>
            <a:endParaRPr lang="cs-CZ" dirty="0"/>
          </a:p>
          <a:p>
            <a:pPr algn="just"/>
            <a:r>
              <a:rPr lang="cs-CZ" dirty="0"/>
              <a:t>lhůta pro rozhodnutí o žádostech činí 80 dnů vždy od uplynutí lhůty pro podávání žádostí v příslušném kole</a:t>
            </a:r>
          </a:p>
          <a:p>
            <a:pPr algn="just"/>
            <a:r>
              <a:rPr lang="cs-CZ" dirty="0"/>
              <a:t>informaci o poskytnutí či neposkytnutí dotace zašle administrátor žadatelům nejpozději </a:t>
            </a:r>
            <a:r>
              <a:rPr lang="cs-CZ" b="1" dirty="0"/>
              <a:t>do 15 dnů</a:t>
            </a:r>
            <a:r>
              <a:rPr lang="cs-CZ" dirty="0"/>
              <a:t> po rozhodnutí řídícího orgánu</a:t>
            </a:r>
          </a:p>
          <a:p>
            <a:pPr algn="just"/>
            <a:r>
              <a:rPr lang="cs-CZ" b="1" dirty="0">
                <a:solidFill>
                  <a:srgbClr val="FF0000"/>
                </a:solidFill>
              </a:rPr>
              <a:t>Prosím, prostudujte si podrobně Pravidla dotačního programu a Zásady pro poskytování finanční podpory z rozpočtu Olomouckého kraje, prezentace je pouze výtahem</a:t>
            </a:r>
            <a:r>
              <a:rPr lang="cs-CZ" dirty="0">
                <a:solidFill>
                  <a:srgbClr val="FF0000"/>
                </a:solidFill>
              </a:rPr>
              <a:t>!</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15</a:t>
            </a:fld>
            <a:endParaRPr lang="cs-CZ"/>
          </a:p>
        </p:txBody>
      </p:sp>
    </p:spTree>
    <p:extLst>
      <p:ext uri="{BB962C8B-B14F-4D97-AF65-F5344CB8AC3E}">
        <p14:creationId xmlns:p14="http://schemas.microsoft.com/office/powerpoint/2010/main" val="1961980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endParaRPr lang="cs-CZ"/>
          </a:p>
        </p:txBody>
      </p:sp>
      <p:sp>
        <p:nvSpPr>
          <p:cNvPr id="3" name="Zástupný symbol pro obsah 2"/>
          <p:cNvSpPr>
            <a:spLocks noGrp="1"/>
          </p:cNvSpPr>
          <p:nvPr>
            <p:ph idx="1"/>
          </p:nvPr>
        </p:nvSpPr>
        <p:spPr/>
        <p:txBody>
          <a:bodyPr/>
          <a:lstStyle/>
          <a:p>
            <a:r>
              <a:rPr lang="cs-CZ" dirty="0"/>
              <a:t>v případě dotazů se obracejte na administrátorku dotačního programu Mgr. Michaelu </a:t>
            </a:r>
            <a:r>
              <a:rPr lang="cs-CZ" dirty="0" err="1"/>
              <a:t>Brachtelovou</a:t>
            </a:r>
            <a:r>
              <a:rPr lang="cs-CZ" dirty="0"/>
              <a:t>, m.brachtelova@olkraj.cz, 585 508 212</a:t>
            </a:r>
          </a:p>
          <a:p>
            <a:r>
              <a:rPr lang="cs-CZ" dirty="0"/>
              <a:t>v případě technických obtíží (systém RAP) se obracejte na technickou linku 585 508 457, fungující nepřetržitě v rámci úředních hodin</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16</a:t>
            </a:fld>
            <a:endParaRPr lang="cs-CZ"/>
          </a:p>
        </p:txBody>
      </p:sp>
    </p:spTree>
    <p:extLst>
      <p:ext uri="{BB962C8B-B14F-4D97-AF65-F5344CB8AC3E}">
        <p14:creationId xmlns:p14="http://schemas.microsoft.com/office/powerpoint/2010/main" val="4197256063"/>
      </p:ext>
    </p:extLst>
  </p:cSld>
  <p:clrMapOvr>
    <a:masterClrMapping/>
  </p:clrMapOvr>
</p:sld>
</file>

<file path=ppt/theme/theme1.xml><?xml version="1.0" encoding="utf-8"?>
<a:theme xmlns:a="http://schemas.openxmlformats.org/drawingml/2006/main" name="Motiv Office">
  <a:themeElements>
    <a:clrScheme name="Olomoucký kraj">
      <a:dk1>
        <a:srgbClr val="000000"/>
      </a:dk1>
      <a:lt1>
        <a:srgbClr val="FFFFFF"/>
      </a:lt1>
      <a:dk2>
        <a:srgbClr val="02539F"/>
      </a:dk2>
      <a:lt2>
        <a:srgbClr val="E7E6E6"/>
      </a:lt2>
      <a:accent1>
        <a:srgbClr val="02539F"/>
      </a:accent1>
      <a:accent2>
        <a:srgbClr val="58894C"/>
      </a:accent2>
      <a:accent3>
        <a:srgbClr val="C4262D"/>
      </a:accent3>
      <a:accent4>
        <a:srgbClr val="9FBF5B"/>
      </a:accent4>
      <a:accent5>
        <a:srgbClr val="6AB6EA"/>
      </a:accent5>
      <a:accent6>
        <a:srgbClr val="E9BB46"/>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bwMode="auto">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a:spPr>
      <a:bodyPr lIns="38100" tIns="38100" rIns="38100" bIns="38100"/>
      <a:lstStyle>
        <a:defPPr algn="l">
          <a:lnSpc>
            <a:spcPct val="150000"/>
          </a:lnSpc>
          <a:defRPr sz="1400" dirty="0">
            <a:solidFill>
              <a:schemeClr val="tx2"/>
            </a:solidFill>
            <a:ea typeface="+mj-ea"/>
          </a:defRPr>
        </a:defPPr>
      </a:lstStyle>
    </a:txDef>
  </a:objectDefaults>
  <a:extraClrSchemeLst/>
  <a:extLst>
    <a:ext uri="{05A4C25C-085E-4340-85A3-A5531E510DB2}">
      <thm15:themeFamily xmlns:thm15="http://schemas.microsoft.com/office/thememl/2012/main" name="Prezentace OK.potx" id="{6F3F9BF8-1F67-4B46-B308-B76B3766940E}" vid="{C58A957F-67F5-6440-9449-FF9D378E82FB}"/>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Prezentace OK</Template>
  <TotalTime>244</TotalTime>
  <Words>2011</Words>
  <Application>Microsoft Office PowerPoint</Application>
  <PresentationFormat>Širokoúhlá obrazovka</PresentationFormat>
  <Paragraphs>77</Paragraphs>
  <Slides>16</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16</vt:i4>
      </vt:variant>
    </vt:vector>
  </HeadingPairs>
  <TitlesOfParts>
    <vt:vector size="20" baseType="lpstr">
      <vt:lpstr>Arial</vt:lpstr>
      <vt:lpstr>Calibri</vt:lpstr>
      <vt:lpstr>Wingdings</vt:lpstr>
      <vt:lpstr>Motiv Office</vt:lpstr>
      <vt:lpstr>Dotační program Studijní stipendium Olomouckého kraje na studium v zahraničí v roce 2026</vt:lpstr>
      <vt:lpstr>Kdo může žádat o dotaci?</vt:lpstr>
      <vt:lpstr>Kdo může žádat o dotaci?</vt:lpstr>
      <vt:lpstr>Kdo může žádat o dotaci?</vt:lpstr>
      <vt:lpstr>Kdo může žádat o dotaci?</vt:lpstr>
      <vt:lpstr>Studijní pobyt</vt:lpstr>
      <vt:lpstr>Výše dotace</vt:lpstr>
      <vt:lpstr>Na co lze dotaci použít?</vt:lpstr>
      <vt:lpstr>Kdy lze žádost o dotaci podat?</vt:lpstr>
      <vt:lpstr>Jak podat žádost o dotaci?</vt:lpstr>
      <vt:lpstr>Způsob podání žádosti</vt:lpstr>
      <vt:lpstr>Prezentace aplikace PowerPoint</vt:lpstr>
      <vt:lpstr>Povinné přílohy</vt:lpstr>
      <vt:lpstr>Povinné přílohy</vt:lpstr>
      <vt:lpstr>Prezentace aplikace PowerPoint</vt:lpstr>
      <vt:lpstr>Prezentace aplikace PowerPoint</vt:lpstr>
    </vt:vector>
  </TitlesOfParts>
  <Company>VDI0101W10</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Niče Luděk</dc:creator>
  <cp:lastModifiedBy>Brachtelová Michaela</cp:lastModifiedBy>
  <cp:revision>30</cp:revision>
  <dcterms:created xsi:type="dcterms:W3CDTF">2022-03-10T07:10:19Z</dcterms:created>
  <dcterms:modified xsi:type="dcterms:W3CDTF">2025-12-08T07:58:09Z</dcterms:modified>
</cp:coreProperties>
</file>