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1"/>
  </p:notesMasterIdLst>
  <p:sldIdLst>
    <p:sldId id="258" r:id="rId5"/>
    <p:sldId id="259" r:id="rId6"/>
    <p:sldId id="261" r:id="rId7"/>
    <p:sldId id="260" r:id="rId8"/>
    <p:sldId id="301" r:id="rId9"/>
    <p:sldId id="302" r:id="rId10"/>
    <p:sldId id="262" r:id="rId11"/>
    <p:sldId id="295" r:id="rId12"/>
    <p:sldId id="263" r:id="rId13"/>
    <p:sldId id="303" r:id="rId14"/>
    <p:sldId id="304" r:id="rId15"/>
    <p:sldId id="264" r:id="rId16"/>
    <p:sldId id="265" r:id="rId17"/>
    <p:sldId id="307" r:id="rId18"/>
    <p:sldId id="305" r:id="rId19"/>
    <p:sldId id="306" r:id="rId20"/>
    <p:sldId id="288" r:id="rId21"/>
    <p:sldId id="289" r:id="rId22"/>
    <p:sldId id="290" r:id="rId23"/>
    <p:sldId id="296" r:id="rId24"/>
    <p:sldId id="266" r:id="rId25"/>
    <p:sldId id="281" r:id="rId26"/>
    <p:sldId id="267" r:id="rId27"/>
    <p:sldId id="268" r:id="rId28"/>
    <p:sldId id="283" r:id="rId29"/>
    <p:sldId id="272" r:id="rId30"/>
  </p:sldIdLst>
  <p:sldSz cx="9144000" cy="6858000" type="screen4x3"/>
  <p:notesSz cx="6858000" cy="9144000"/>
  <p:defaultTextStyle>
    <a:defPPr>
      <a:defRPr lang="cs-CZ"/>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6144" autoAdjust="0"/>
  </p:normalViewPr>
  <p:slideViewPr>
    <p:cSldViewPr>
      <p:cViewPr varScale="1">
        <p:scale>
          <a:sx n="111" d="100"/>
          <a:sy n="111" d="100"/>
        </p:scale>
        <p:origin x="1614"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defRPr>
            </a:lvl1pPr>
          </a:lstStyle>
          <a:p>
            <a:pPr>
              <a:defRPr/>
            </a:pPr>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defRPr>
            </a:lvl1pPr>
          </a:lstStyle>
          <a:p>
            <a:pPr>
              <a:defRPr/>
            </a:pPr>
            <a:fld id="{AD3DAD06-6866-452F-B08A-248068828E93}" type="datetimeFigureOut">
              <a:rPr lang="cs-CZ"/>
              <a:pPr>
                <a:defRPr/>
              </a:pPr>
              <a:t>27.11.2025</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cs-CZ" noProof="0"/>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noProof="0"/>
              <a:t>Kliknutím lze upravit styly předlohy textu.</a:t>
            </a:r>
          </a:p>
          <a:p>
            <a:pPr lvl="1"/>
            <a:r>
              <a:rPr lang="cs-CZ" noProof="0"/>
              <a:t>Druhá úroveň</a:t>
            </a:r>
          </a:p>
          <a:p>
            <a:pPr lvl="2"/>
            <a:r>
              <a:rPr lang="cs-CZ" noProof="0"/>
              <a:t>Třetí úroveň</a:t>
            </a:r>
          </a:p>
          <a:p>
            <a:pPr lvl="3"/>
            <a:r>
              <a:rPr lang="cs-CZ" noProof="0"/>
              <a:t>Čtvrtá úroveň</a:t>
            </a:r>
          </a:p>
          <a:p>
            <a:pPr lvl="4"/>
            <a:r>
              <a:rPr lang="cs-CZ" noProof="0"/>
              <a:t>Pátá úroveň</a:t>
            </a:r>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defRPr>
            </a:lvl1pPr>
          </a:lstStyle>
          <a:p>
            <a:pPr>
              <a:defRPr/>
            </a:pPr>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B8E89374-52B8-43F4-89B8-104F23F575D5}" type="slidenum">
              <a:rPr lang="cs-CZ" altLang="cs-CZ"/>
              <a:pPr>
                <a:defRPr/>
              </a:pPr>
              <a:t>‹#›</a:t>
            </a:fld>
            <a:endParaRPr lang="cs-CZ" altLang="cs-CZ"/>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a:t>Kliknutím lze upravit styl.</a:t>
            </a:r>
          </a:p>
        </p:txBody>
      </p:sp>
      <p:sp>
        <p:nvSpPr>
          <p:cNvPr id="3" name="Podnadpis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cs-CZ"/>
              <a:t>Kliknutím lze upravit styl předlohy.</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6E5F1CB1-6619-41D2-9CE1-80995F807A66}" type="slidenum">
              <a:rPr lang="cs-CZ" altLang="cs-CZ"/>
              <a:pPr>
                <a:defRPr/>
              </a:pPr>
              <a:t>‹#›</a:t>
            </a:fld>
            <a:endParaRPr lang="cs-CZ" altLang="cs-CZ"/>
          </a:p>
        </p:txBody>
      </p:sp>
    </p:spTree>
    <p:extLst>
      <p:ext uri="{BB962C8B-B14F-4D97-AF65-F5344CB8AC3E}">
        <p14:creationId xmlns:p14="http://schemas.microsoft.com/office/powerpoint/2010/main" val="31818396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D4236AE2-0042-4997-BE53-F3E90CE45564}" type="slidenum">
              <a:rPr lang="cs-CZ" altLang="cs-CZ"/>
              <a:pPr>
                <a:defRPr/>
              </a:pPr>
              <a:t>‹#›</a:t>
            </a:fld>
            <a:endParaRPr lang="cs-CZ" altLang="cs-CZ"/>
          </a:p>
        </p:txBody>
      </p:sp>
    </p:spTree>
    <p:extLst>
      <p:ext uri="{BB962C8B-B14F-4D97-AF65-F5344CB8AC3E}">
        <p14:creationId xmlns:p14="http://schemas.microsoft.com/office/powerpoint/2010/main" val="26574599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a:t>Kliknutím lze upravit styl.</a:t>
            </a:r>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cs-CZ"/>
              <a:t>Kliknutím lze upravit styly předlohy textu.</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6737A38D-CF74-4180-8FF4-91DCA79A49A9}" type="slidenum">
              <a:rPr lang="cs-CZ" altLang="cs-CZ"/>
              <a:pPr>
                <a:defRPr/>
              </a:pPr>
              <a:t>‹#›</a:t>
            </a:fld>
            <a:endParaRPr lang="cs-CZ" altLang="cs-CZ"/>
          </a:p>
        </p:txBody>
      </p:sp>
    </p:spTree>
    <p:extLst>
      <p:ext uri="{BB962C8B-B14F-4D97-AF65-F5344CB8AC3E}">
        <p14:creationId xmlns:p14="http://schemas.microsoft.com/office/powerpoint/2010/main" val="1406159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6F2369A6-869F-4271-8781-DCA4CD372822}" type="slidenum">
              <a:rPr lang="cs-CZ" altLang="cs-CZ"/>
              <a:pPr>
                <a:defRPr/>
              </a:pPr>
              <a:t>‹#›</a:t>
            </a:fld>
            <a:endParaRPr lang="cs-CZ" altLang="cs-CZ"/>
          </a:p>
        </p:txBody>
      </p:sp>
    </p:spTree>
    <p:extLst>
      <p:ext uri="{BB962C8B-B14F-4D97-AF65-F5344CB8AC3E}">
        <p14:creationId xmlns:p14="http://schemas.microsoft.com/office/powerpoint/2010/main" val="1310678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a:t>Kliknutím lze upravit styl.</a:t>
            </a:r>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Rectangle 4"/>
          <p:cNvSpPr>
            <a:spLocks noGrp="1" noChangeArrowheads="1"/>
          </p:cNvSpPr>
          <p:nvPr>
            <p:ph type="dt" sz="half" idx="10"/>
          </p:nvPr>
        </p:nvSpPr>
        <p:spPr>
          <a:ln/>
        </p:spPr>
        <p:txBody>
          <a:bodyPr/>
          <a:lstStyle>
            <a:lvl1pPr>
              <a:defRPr/>
            </a:lvl1pPr>
          </a:lstStyle>
          <a:p>
            <a:pPr>
              <a:defRPr/>
            </a:pPr>
            <a:endParaRPr lang="cs-CZ"/>
          </a:p>
        </p:txBody>
      </p:sp>
      <p:sp>
        <p:nvSpPr>
          <p:cNvPr id="8" name="Rectangle 5"/>
          <p:cNvSpPr>
            <a:spLocks noGrp="1" noChangeArrowheads="1"/>
          </p:cNvSpPr>
          <p:nvPr>
            <p:ph type="ftr" sz="quarter" idx="11"/>
          </p:nvPr>
        </p:nvSpPr>
        <p:spPr>
          <a:ln/>
        </p:spPr>
        <p:txBody>
          <a:bodyPr/>
          <a:lstStyle>
            <a:lvl1pPr>
              <a:defRPr/>
            </a:lvl1pPr>
          </a:lstStyle>
          <a:p>
            <a:pPr>
              <a:defRPr/>
            </a:pPr>
            <a:endParaRPr lang="cs-CZ"/>
          </a:p>
        </p:txBody>
      </p:sp>
      <p:sp>
        <p:nvSpPr>
          <p:cNvPr id="9" name="Rectangle 6"/>
          <p:cNvSpPr>
            <a:spLocks noGrp="1" noChangeArrowheads="1"/>
          </p:cNvSpPr>
          <p:nvPr>
            <p:ph type="sldNum" sz="quarter" idx="12"/>
          </p:nvPr>
        </p:nvSpPr>
        <p:spPr>
          <a:ln/>
        </p:spPr>
        <p:txBody>
          <a:bodyPr/>
          <a:lstStyle>
            <a:lvl1pPr>
              <a:defRPr/>
            </a:lvl1pPr>
          </a:lstStyle>
          <a:p>
            <a:pPr>
              <a:defRPr/>
            </a:pPr>
            <a:fld id="{DEEFC589-0427-4829-BAEE-CB3B7EEF94B7}" type="slidenum">
              <a:rPr lang="cs-CZ" altLang="cs-CZ"/>
              <a:pPr>
                <a:defRPr/>
              </a:pPr>
              <a:t>‹#›</a:t>
            </a:fld>
            <a:endParaRPr lang="cs-CZ" altLang="cs-CZ"/>
          </a:p>
        </p:txBody>
      </p:sp>
    </p:spTree>
    <p:extLst>
      <p:ext uri="{BB962C8B-B14F-4D97-AF65-F5344CB8AC3E}">
        <p14:creationId xmlns:p14="http://schemas.microsoft.com/office/powerpoint/2010/main" val="18179330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Rectangle 4"/>
          <p:cNvSpPr>
            <a:spLocks noGrp="1" noChangeArrowheads="1"/>
          </p:cNvSpPr>
          <p:nvPr>
            <p:ph type="dt" sz="half" idx="10"/>
          </p:nvPr>
        </p:nvSpPr>
        <p:spPr>
          <a:ln/>
        </p:spPr>
        <p:txBody>
          <a:bodyPr/>
          <a:lstStyle>
            <a:lvl1pPr>
              <a:defRPr/>
            </a:lvl1pPr>
          </a:lstStyle>
          <a:p>
            <a:pPr>
              <a:defRPr/>
            </a:pPr>
            <a:endParaRPr lang="cs-CZ"/>
          </a:p>
        </p:txBody>
      </p:sp>
      <p:sp>
        <p:nvSpPr>
          <p:cNvPr id="4" name="Rectangle 5"/>
          <p:cNvSpPr>
            <a:spLocks noGrp="1" noChangeArrowheads="1"/>
          </p:cNvSpPr>
          <p:nvPr>
            <p:ph type="ftr" sz="quarter" idx="11"/>
          </p:nvPr>
        </p:nvSpPr>
        <p:spPr>
          <a:ln/>
        </p:spPr>
        <p:txBody>
          <a:bodyPr/>
          <a:lstStyle>
            <a:lvl1pPr>
              <a:defRPr/>
            </a:lvl1pPr>
          </a:lstStyle>
          <a:p>
            <a:pPr>
              <a:defRPr/>
            </a:pPr>
            <a:endParaRPr lang="cs-CZ"/>
          </a:p>
        </p:txBody>
      </p:sp>
      <p:sp>
        <p:nvSpPr>
          <p:cNvPr id="5" name="Rectangle 6"/>
          <p:cNvSpPr>
            <a:spLocks noGrp="1" noChangeArrowheads="1"/>
          </p:cNvSpPr>
          <p:nvPr>
            <p:ph type="sldNum" sz="quarter" idx="12"/>
          </p:nvPr>
        </p:nvSpPr>
        <p:spPr>
          <a:ln/>
        </p:spPr>
        <p:txBody>
          <a:bodyPr/>
          <a:lstStyle>
            <a:lvl1pPr>
              <a:defRPr/>
            </a:lvl1pPr>
          </a:lstStyle>
          <a:p>
            <a:pPr>
              <a:defRPr/>
            </a:pPr>
            <a:fld id="{16F31B76-B3B9-41F3-8337-ED7DA2C65AB4}" type="slidenum">
              <a:rPr lang="cs-CZ" altLang="cs-CZ"/>
              <a:pPr>
                <a:defRPr/>
              </a:pPr>
              <a:t>‹#›</a:t>
            </a:fld>
            <a:endParaRPr lang="cs-CZ" altLang="cs-CZ"/>
          </a:p>
        </p:txBody>
      </p:sp>
    </p:spTree>
    <p:extLst>
      <p:ext uri="{BB962C8B-B14F-4D97-AF65-F5344CB8AC3E}">
        <p14:creationId xmlns:p14="http://schemas.microsoft.com/office/powerpoint/2010/main" val="27836456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cs-CZ"/>
          </a:p>
        </p:txBody>
      </p:sp>
      <p:sp>
        <p:nvSpPr>
          <p:cNvPr id="3" name="Rectangle 5"/>
          <p:cNvSpPr>
            <a:spLocks noGrp="1" noChangeArrowheads="1"/>
          </p:cNvSpPr>
          <p:nvPr>
            <p:ph type="ftr" sz="quarter" idx="11"/>
          </p:nvPr>
        </p:nvSpPr>
        <p:spPr>
          <a:ln/>
        </p:spPr>
        <p:txBody>
          <a:bodyPr/>
          <a:lstStyle>
            <a:lvl1pPr>
              <a:defRPr/>
            </a:lvl1pPr>
          </a:lstStyle>
          <a:p>
            <a:pPr>
              <a:defRPr/>
            </a:pPr>
            <a:endParaRPr lang="cs-CZ"/>
          </a:p>
        </p:txBody>
      </p:sp>
      <p:sp>
        <p:nvSpPr>
          <p:cNvPr id="4" name="Rectangle 6"/>
          <p:cNvSpPr>
            <a:spLocks noGrp="1" noChangeArrowheads="1"/>
          </p:cNvSpPr>
          <p:nvPr>
            <p:ph type="sldNum" sz="quarter" idx="12"/>
          </p:nvPr>
        </p:nvSpPr>
        <p:spPr>
          <a:ln/>
        </p:spPr>
        <p:txBody>
          <a:bodyPr/>
          <a:lstStyle>
            <a:lvl1pPr>
              <a:defRPr/>
            </a:lvl1pPr>
          </a:lstStyle>
          <a:p>
            <a:pPr>
              <a:defRPr/>
            </a:pPr>
            <a:fld id="{115B2F8D-5D40-405A-82CC-514DE3303CB2}" type="slidenum">
              <a:rPr lang="cs-CZ" altLang="cs-CZ"/>
              <a:pPr>
                <a:defRPr/>
              </a:pPr>
              <a:t>‹#›</a:t>
            </a:fld>
            <a:endParaRPr lang="cs-CZ" altLang="cs-CZ"/>
          </a:p>
        </p:txBody>
      </p:sp>
    </p:spTree>
    <p:extLst>
      <p:ext uri="{BB962C8B-B14F-4D97-AF65-F5344CB8AC3E}">
        <p14:creationId xmlns:p14="http://schemas.microsoft.com/office/powerpoint/2010/main" val="19862586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a:t>Kliknutím lze upravit styl.</a:t>
            </a:r>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Kliknutím lze upravit styly předlohy textu.</a:t>
            </a:r>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9B6F0506-EC4B-4D58-BFCA-66A0210C38F3}" type="slidenum">
              <a:rPr lang="cs-CZ" altLang="cs-CZ"/>
              <a:pPr>
                <a:defRPr/>
              </a:pPr>
              <a:t>‹#›</a:t>
            </a:fld>
            <a:endParaRPr lang="cs-CZ" altLang="cs-CZ"/>
          </a:p>
        </p:txBody>
      </p:sp>
    </p:spTree>
    <p:extLst>
      <p:ext uri="{BB962C8B-B14F-4D97-AF65-F5344CB8AC3E}">
        <p14:creationId xmlns:p14="http://schemas.microsoft.com/office/powerpoint/2010/main" val="10165741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a:t>Kliknutím lze upravit styl.</a:t>
            </a:r>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Kliknutím lze upravit styly předlohy textu.</a:t>
            </a:r>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BBB86B9A-4FEC-4D9C-8B02-C072011DB7E3}" type="slidenum">
              <a:rPr lang="cs-CZ" altLang="cs-CZ"/>
              <a:pPr>
                <a:defRPr/>
              </a:pPr>
              <a:t>‹#›</a:t>
            </a:fld>
            <a:endParaRPr lang="cs-CZ" altLang="cs-CZ"/>
          </a:p>
        </p:txBody>
      </p:sp>
    </p:spTree>
    <p:extLst>
      <p:ext uri="{BB962C8B-B14F-4D97-AF65-F5344CB8AC3E}">
        <p14:creationId xmlns:p14="http://schemas.microsoft.com/office/powerpoint/2010/main" val="26511705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E4F6624D-B16D-4267-BF6A-37E9AFEECF7B}" type="slidenum">
              <a:rPr lang="cs-CZ" altLang="cs-CZ"/>
              <a:pPr>
                <a:defRPr/>
              </a:pPr>
              <a:t>‹#›</a:t>
            </a:fld>
            <a:endParaRPr lang="cs-CZ" altLang="cs-CZ"/>
          </a:p>
        </p:txBody>
      </p:sp>
    </p:spTree>
    <p:extLst>
      <p:ext uri="{BB962C8B-B14F-4D97-AF65-F5344CB8AC3E}">
        <p14:creationId xmlns:p14="http://schemas.microsoft.com/office/powerpoint/2010/main" val="18879930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5ACE1AB9-055C-4FEC-9263-C6B6815A6AE5}" type="slidenum">
              <a:rPr lang="cs-CZ" altLang="cs-CZ"/>
              <a:pPr>
                <a:defRPr/>
              </a:pPr>
              <a:t>‹#›</a:t>
            </a:fld>
            <a:endParaRPr lang="cs-CZ" altLang="cs-CZ"/>
          </a:p>
        </p:txBody>
      </p:sp>
    </p:spTree>
    <p:extLst>
      <p:ext uri="{BB962C8B-B14F-4D97-AF65-F5344CB8AC3E}">
        <p14:creationId xmlns:p14="http://schemas.microsoft.com/office/powerpoint/2010/main" val="13901165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cs-CZ" altLang="cs-CZ"/>
              <a:t>Klepnutím lze upravit styl předlohy nadpisů.</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cs-CZ" altLang="cs-CZ"/>
              <a:t>Klepnutím lze upravit styly předlohy textu.</a:t>
            </a:r>
          </a:p>
          <a:p>
            <a:pPr lvl="1"/>
            <a:r>
              <a:rPr lang="cs-CZ" altLang="cs-CZ"/>
              <a:t>Druhá úroveň</a:t>
            </a:r>
          </a:p>
          <a:p>
            <a:pPr lvl="2"/>
            <a:r>
              <a:rPr lang="cs-CZ" altLang="cs-CZ"/>
              <a:t>Třetí úroveň</a:t>
            </a:r>
          </a:p>
          <a:p>
            <a:pPr lvl="3"/>
            <a:r>
              <a:rPr lang="cs-CZ" altLang="cs-CZ"/>
              <a:t>Čtvrtá úroveň</a:t>
            </a:r>
          </a:p>
          <a:p>
            <a:pPr lvl="4"/>
            <a:r>
              <a:rPr lang="cs-CZ" altLang="cs-CZ"/>
              <a:t>Pátá úroveň</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a:defRPr/>
            </a:pPr>
            <a:endParaRPr lang="cs-CZ"/>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a:defRPr/>
            </a:pPr>
            <a:endParaRPr lang="cs-CZ"/>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4A344460-B855-4BFA-97F4-E30C138F1CCC}" type="slidenum">
              <a:rPr lang="cs-CZ" altLang="cs-CZ"/>
              <a:pPr>
                <a:defRPr/>
              </a:pPr>
              <a:t>‹#›</a:t>
            </a:fld>
            <a:endParaRPr lang="cs-CZ" alt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hyperlink" Target="#Administr&#225;tor"/><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p:txBody>
          <a:bodyPr/>
          <a:lstStyle/>
          <a:p>
            <a:pPr eaLnBrk="1" hangingPunct="1"/>
            <a:br>
              <a:rPr lang="cs-CZ" altLang="cs-CZ" dirty="0">
                <a:latin typeface="Tahoma" panose="020B0604030504040204" pitchFamily="34" charset="0"/>
              </a:rPr>
            </a:br>
            <a:br>
              <a:rPr lang="cs-CZ" altLang="cs-CZ" dirty="0">
                <a:latin typeface="Tahoma" panose="020B0604030504040204" pitchFamily="34" charset="0"/>
              </a:rPr>
            </a:br>
            <a:br>
              <a:rPr lang="cs-CZ" altLang="cs-CZ" dirty="0">
                <a:latin typeface="Tahoma" panose="020B0604030504040204" pitchFamily="34" charset="0"/>
              </a:rPr>
            </a:br>
            <a:r>
              <a:rPr lang="cs-CZ" altLang="cs-CZ" dirty="0">
                <a:latin typeface="Tahoma" panose="020B0604030504040204" pitchFamily="34" charset="0"/>
              </a:rPr>
              <a:t>DOTAČNÍ PROGRAM – </a:t>
            </a:r>
            <a:r>
              <a:rPr lang="cs-CZ" altLang="cs-CZ" b="1" dirty="0">
                <a:latin typeface="Tahoma" panose="020B0604030504040204" pitchFamily="34" charset="0"/>
              </a:rPr>
              <a:t>PROGRAM PAMÁTKOVÉ PÉČE V OLOMOUCKÉM KRAJI V ROCE 2026</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762000" y="1752601"/>
            <a:ext cx="7696200" cy="1219199"/>
          </a:xfrm>
        </p:spPr>
        <p:txBody>
          <a:bodyPr/>
          <a:lstStyle/>
          <a:p>
            <a:pPr eaLnBrk="1" hangingPunct="1"/>
            <a:r>
              <a:rPr lang="cs-CZ" altLang="cs-CZ" sz="2800" b="1" dirty="0"/>
              <a:t>Dotační program se člení na tři dotační tituly:</a:t>
            </a:r>
          </a:p>
        </p:txBody>
      </p:sp>
      <p:sp>
        <p:nvSpPr>
          <p:cNvPr id="4099" name="Rectangle 3"/>
          <p:cNvSpPr>
            <a:spLocks noGrp="1" noChangeArrowheads="1"/>
          </p:cNvSpPr>
          <p:nvPr>
            <p:ph type="subTitle" idx="1"/>
          </p:nvPr>
        </p:nvSpPr>
        <p:spPr>
          <a:xfrm>
            <a:off x="609600" y="2971800"/>
            <a:ext cx="8153400" cy="3048000"/>
          </a:xfrm>
        </p:spPr>
        <p:txBody>
          <a:bodyPr/>
          <a:lstStyle/>
          <a:p>
            <a:pPr marL="285750" indent="-285750" algn="l" eaLnBrk="1" hangingPunct="1">
              <a:buFontTx/>
              <a:buChar char="•"/>
            </a:pPr>
            <a:r>
              <a:rPr lang="cs-CZ" altLang="cs-CZ" sz="2400" dirty="0"/>
              <a:t>titul 1</a:t>
            </a:r>
            <a:r>
              <a:rPr lang="cs-CZ" altLang="cs-CZ" sz="2400" b="1" dirty="0"/>
              <a:t> </a:t>
            </a:r>
            <a:r>
              <a:rPr lang="cs-CZ" altLang="cs-CZ" dirty="0"/>
              <a:t>– </a:t>
            </a:r>
            <a:r>
              <a:rPr lang="cs-CZ" altLang="cs-CZ" sz="2400" b="1" dirty="0"/>
              <a:t>Obnova kulturních památek</a:t>
            </a:r>
          </a:p>
          <a:p>
            <a:pPr marL="285750" indent="-285750" algn="l" eaLnBrk="1" hangingPunct="1">
              <a:buFontTx/>
              <a:buChar char="•"/>
            </a:pPr>
            <a:r>
              <a:rPr lang="cs-CZ" altLang="cs-CZ" sz="2400" dirty="0"/>
              <a:t>titul 2</a:t>
            </a:r>
            <a:r>
              <a:rPr lang="cs-CZ" altLang="cs-CZ" sz="2400" b="1" dirty="0"/>
              <a:t> </a:t>
            </a:r>
            <a:r>
              <a:rPr lang="cs-CZ" altLang="cs-CZ" sz="2400" dirty="0"/>
              <a:t>–</a:t>
            </a:r>
            <a:r>
              <a:rPr lang="cs-CZ" altLang="cs-CZ" sz="2400" b="1" dirty="0"/>
              <a:t> Obnova staveb drobné architektury místního významu </a:t>
            </a:r>
          </a:p>
          <a:p>
            <a:pPr marL="285750" indent="-285750" algn="l" eaLnBrk="1" hangingPunct="1">
              <a:buFontTx/>
              <a:buChar char="•"/>
            </a:pPr>
            <a:r>
              <a:rPr lang="cs-CZ" altLang="cs-CZ" sz="2400" dirty="0">
                <a:latin typeface="Arial" panose="020B0604020202020204" pitchFamily="34" charset="0"/>
                <a:cs typeface="Arial" panose="020B0604020202020204" pitchFamily="34" charset="0"/>
              </a:rPr>
              <a:t>titul 3 – </a:t>
            </a:r>
            <a:r>
              <a:rPr lang="cs-CZ" altLang="cs-CZ" sz="2400" b="1" dirty="0">
                <a:latin typeface="Arial" panose="020B0604020202020204" pitchFamily="34" charset="0"/>
                <a:cs typeface="Arial" panose="020B0604020202020204" pitchFamily="34" charset="0"/>
              </a:rPr>
              <a:t>Obnova nemovitostí, které nejsou kulturní památkou, nacházejících se na území památkových rezervací a památkových zón a jejich ochranných pásem</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228600" y="1676400"/>
            <a:ext cx="8534400" cy="3505200"/>
          </a:xfrm>
        </p:spPr>
        <p:txBody>
          <a:bodyPr/>
          <a:lstStyle/>
          <a:p>
            <a:pPr algn="l" eaLnBrk="1" hangingPunct="1"/>
            <a:br>
              <a:rPr lang="cs-CZ" altLang="cs-CZ" sz="2400" b="1" dirty="0">
                <a:latin typeface="Tahoma" panose="020B0604030504040204" pitchFamily="34" charset="0"/>
                <a:cs typeface="Tahoma" panose="020B0604030504040204" pitchFamily="34" charset="0"/>
              </a:rPr>
            </a:br>
            <a:br>
              <a:rPr lang="cs-CZ" altLang="cs-CZ" sz="2400" b="1" dirty="0">
                <a:latin typeface="Tahoma" panose="020B0604030504040204" pitchFamily="34" charset="0"/>
                <a:cs typeface="Tahoma" panose="020B0604030504040204" pitchFamily="34" charset="0"/>
              </a:rPr>
            </a:br>
            <a:br>
              <a:rPr lang="cs-CZ" altLang="cs-CZ" sz="2400" b="1" dirty="0">
                <a:latin typeface="Tahoma" panose="020B0604030504040204" pitchFamily="34" charset="0"/>
                <a:cs typeface="Tahoma" panose="020B0604030504040204" pitchFamily="34" charset="0"/>
              </a:rPr>
            </a:br>
            <a:r>
              <a:rPr lang="cs-CZ" altLang="cs-CZ" sz="2400" b="1" dirty="0">
                <a:latin typeface="Tahoma" panose="020B0604030504040204" pitchFamily="34" charset="0"/>
                <a:cs typeface="Tahoma" panose="020B0604030504040204" pitchFamily="34" charset="0"/>
              </a:rPr>
              <a:t>Administrátorem dotačních titulů</a:t>
            </a:r>
            <a:r>
              <a:rPr lang="cs-CZ" altLang="cs-CZ" sz="2400" dirty="0">
                <a:latin typeface="Tahoma" panose="020B0604030504040204" pitchFamily="34" charset="0"/>
                <a:cs typeface="Tahoma" panose="020B0604030504040204" pitchFamily="34" charset="0"/>
              </a:rPr>
              <a:t> je </a:t>
            </a:r>
            <a:r>
              <a:rPr lang="cs-CZ" altLang="cs-CZ" sz="2400" b="1" dirty="0">
                <a:latin typeface="Tahoma" panose="020B0604030504040204" pitchFamily="34" charset="0"/>
                <a:cs typeface="Tahoma" panose="020B0604030504040204" pitchFamily="34" charset="0"/>
              </a:rPr>
              <a:t>Odbor sportu, kultury a památkové péče</a:t>
            </a:r>
            <a:r>
              <a:rPr lang="cs-CZ" altLang="cs-CZ" sz="2400" dirty="0">
                <a:latin typeface="Tahoma" panose="020B0604030504040204" pitchFamily="34" charset="0"/>
                <a:cs typeface="Tahoma" panose="020B0604030504040204" pitchFamily="34" charset="0"/>
              </a:rPr>
              <a:t> Krajského úřadu Olomouckého kraje, se sídlem Jeremenkova 40a, 779 11 Olomouc, který také zajišťuje koordinaci, realizaci a zveřejnění dotačního programu. </a:t>
            </a:r>
            <a:br>
              <a:rPr lang="cs-CZ" altLang="cs-CZ" sz="2400" dirty="0">
                <a:latin typeface="Tahoma" panose="020B0604030504040204" pitchFamily="34" charset="0"/>
                <a:cs typeface="Tahoma" panose="020B0604030504040204" pitchFamily="34" charset="0"/>
              </a:rPr>
            </a:br>
            <a:br>
              <a:rPr lang="cs-CZ" altLang="cs-CZ" sz="2400" dirty="0">
                <a:latin typeface="Tahoma" panose="020B0604030504040204" pitchFamily="34" charset="0"/>
                <a:cs typeface="Tahoma" panose="020B0604030504040204" pitchFamily="34" charset="0"/>
              </a:rPr>
            </a:br>
            <a:r>
              <a:rPr lang="cs-CZ" altLang="cs-CZ" sz="2400" dirty="0">
                <a:latin typeface="Tahoma" panose="020B0604030504040204" pitchFamily="34" charset="0"/>
                <a:cs typeface="Tahoma" panose="020B0604030504040204" pitchFamily="34" charset="0"/>
              </a:rPr>
              <a:t>Kontaktní osoba pro DT 1: </a:t>
            </a:r>
            <a:br>
              <a:rPr lang="cs-CZ" altLang="cs-CZ" sz="2400" dirty="0">
                <a:latin typeface="Tahoma" panose="020B0604030504040204" pitchFamily="34" charset="0"/>
                <a:cs typeface="Tahoma" panose="020B0604030504040204" pitchFamily="34" charset="0"/>
              </a:rPr>
            </a:br>
            <a:r>
              <a:rPr lang="cs-CZ" altLang="cs-CZ" sz="2400" b="1" dirty="0">
                <a:latin typeface="Tahoma" panose="020B0604030504040204" pitchFamily="34" charset="0"/>
                <a:cs typeface="Tahoma" panose="020B0604030504040204" pitchFamily="34" charset="0"/>
              </a:rPr>
              <a:t>Ing. Jana Mrňková, </a:t>
            </a:r>
            <a:br>
              <a:rPr lang="cs-CZ" altLang="cs-CZ" sz="2400" b="1" dirty="0">
                <a:latin typeface="Tahoma" panose="020B0604030504040204" pitchFamily="34" charset="0"/>
                <a:cs typeface="Tahoma" panose="020B0604030504040204" pitchFamily="34" charset="0"/>
              </a:rPr>
            </a:br>
            <a:r>
              <a:rPr lang="cs-CZ" altLang="cs-CZ" sz="2400" b="1" dirty="0">
                <a:latin typeface="Tahoma" panose="020B0604030504040204" pitchFamily="34" charset="0"/>
                <a:cs typeface="Tahoma" panose="020B0604030504040204" pitchFamily="34" charset="0"/>
              </a:rPr>
              <a:t>email:</a:t>
            </a:r>
            <a:r>
              <a:rPr lang="cs-CZ" altLang="cs-CZ" sz="2400" b="1" dirty="0">
                <a:solidFill>
                  <a:srgbClr val="00B0F0"/>
                </a:solidFill>
                <a:latin typeface="Tahoma" panose="020B0604030504040204" pitchFamily="34" charset="0"/>
                <a:cs typeface="Tahoma" panose="020B0604030504040204" pitchFamily="34" charset="0"/>
              </a:rPr>
              <a:t> j.mrnkova@olkraj.cz</a:t>
            </a:r>
            <a:br>
              <a:rPr lang="cs-CZ" altLang="cs-CZ" sz="2400" b="1" dirty="0">
                <a:latin typeface="Tahoma" panose="020B0604030504040204" pitchFamily="34" charset="0"/>
                <a:cs typeface="Tahoma" panose="020B0604030504040204" pitchFamily="34" charset="0"/>
              </a:rPr>
            </a:br>
            <a:r>
              <a:rPr lang="cs-CZ" altLang="cs-CZ" sz="2400" b="1" dirty="0">
                <a:latin typeface="Tahoma" panose="020B0604030504040204" pitchFamily="34" charset="0"/>
                <a:cs typeface="Tahoma" panose="020B0604030504040204" pitchFamily="34" charset="0"/>
              </a:rPr>
              <a:t>tel. 585 508 234</a:t>
            </a:r>
            <a:br>
              <a:rPr lang="cs-CZ" altLang="cs-CZ" sz="2400" b="1" dirty="0">
                <a:latin typeface="Tahoma" panose="020B0604030504040204" pitchFamily="34" charset="0"/>
                <a:cs typeface="Tahoma" panose="020B0604030504040204" pitchFamily="34" charset="0"/>
              </a:rPr>
            </a:br>
            <a:br>
              <a:rPr lang="cs-CZ" altLang="cs-CZ" sz="2400" b="1" dirty="0">
                <a:latin typeface="Tahoma" panose="020B0604030504040204" pitchFamily="34" charset="0"/>
                <a:cs typeface="Tahoma" panose="020B0604030504040204" pitchFamily="34" charset="0"/>
              </a:rPr>
            </a:br>
            <a:r>
              <a:rPr lang="cs-CZ" altLang="cs-CZ" sz="2400" dirty="0">
                <a:latin typeface="Tahoma" panose="020B0604030504040204" pitchFamily="34" charset="0"/>
                <a:cs typeface="Tahoma" panose="020B0604030504040204" pitchFamily="34" charset="0"/>
              </a:rPr>
              <a:t>Kontaktní osoba pro DT 2,3:</a:t>
            </a:r>
            <a:br>
              <a:rPr lang="cs-CZ" altLang="cs-CZ" sz="2400" dirty="0">
                <a:latin typeface="Tahoma" panose="020B0604030504040204" pitchFamily="34" charset="0"/>
                <a:cs typeface="Tahoma" panose="020B0604030504040204" pitchFamily="34" charset="0"/>
              </a:rPr>
            </a:br>
            <a:r>
              <a:rPr lang="cs-CZ" altLang="cs-CZ" sz="2400" b="1" dirty="0">
                <a:latin typeface="Tahoma" panose="020B0604030504040204" pitchFamily="34" charset="0"/>
                <a:cs typeface="Tahoma" panose="020B0604030504040204" pitchFamily="34" charset="0"/>
              </a:rPr>
              <a:t>Mgr. Bc. Sabina Soušková</a:t>
            </a:r>
            <a:br>
              <a:rPr lang="cs-CZ" altLang="cs-CZ" sz="2400" b="1" dirty="0">
                <a:latin typeface="Tahoma" panose="020B0604030504040204" pitchFamily="34" charset="0"/>
                <a:cs typeface="Tahoma" panose="020B0604030504040204" pitchFamily="34" charset="0"/>
              </a:rPr>
            </a:br>
            <a:r>
              <a:rPr lang="cs-CZ" altLang="cs-CZ" sz="2400" b="1" dirty="0">
                <a:latin typeface="Tahoma" panose="020B0604030504040204" pitchFamily="34" charset="0"/>
                <a:cs typeface="Tahoma" panose="020B0604030504040204" pitchFamily="34" charset="0"/>
              </a:rPr>
              <a:t>email: </a:t>
            </a:r>
            <a:r>
              <a:rPr lang="cs-CZ" altLang="cs-CZ" sz="2400" b="1" dirty="0" err="1">
                <a:solidFill>
                  <a:srgbClr val="00B0F0"/>
                </a:solidFill>
                <a:latin typeface="Tahoma" panose="020B0604030504040204" pitchFamily="34" charset="0"/>
                <a:cs typeface="Tahoma" panose="020B0604030504040204" pitchFamily="34" charset="0"/>
              </a:rPr>
              <a:t>s.souskova</a:t>
            </a:r>
            <a:r>
              <a:rPr lang="cs-CZ" altLang="cs-CZ" sz="2400" b="1" dirty="0">
                <a:solidFill>
                  <a:srgbClr val="00B0F0"/>
                </a:solidFill>
                <a:latin typeface="Tahoma" panose="020B0604030504040204" pitchFamily="34" charset="0"/>
                <a:cs typeface="Tahoma" panose="020B0604030504040204" pitchFamily="34" charset="0"/>
              </a:rPr>
              <a:t> @olkraj.cz</a:t>
            </a:r>
            <a:br>
              <a:rPr lang="cs-CZ" altLang="cs-CZ" sz="2400" b="1" dirty="0">
                <a:latin typeface="Tahoma" panose="020B0604030504040204" pitchFamily="34" charset="0"/>
                <a:cs typeface="Tahoma" panose="020B0604030504040204" pitchFamily="34" charset="0"/>
              </a:rPr>
            </a:br>
            <a:r>
              <a:rPr lang="cs-CZ" altLang="cs-CZ" sz="2400" b="1" dirty="0">
                <a:latin typeface="Tahoma" panose="020B0604030504040204" pitchFamily="34" charset="0"/>
                <a:cs typeface="Tahoma" panose="020B0604030504040204" pitchFamily="34" charset="0"/>
              </a:rPr>
              <a:t>tel. 585 508 584</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685800" y="1447800"/>
            <a:ext cx="7772400" cy="1066800"/>
          </a:xfrm>
        </p:spPr>
        <p:txBody>
          <a:bodyPr/>
          <a:lstStyle/>
          <a:p>
            <a:pPr eaLnBrk="1" hangingPunct="1"/>
            <a:r>
              <a:rPr lang="cs-CZ" altLang="cs-CZ" sz="3200" dirty="0"/>
              <a:t>Dotační titul 1- </a:t>
            </a:r>
            <a:r>
              <a:rPr lang="cs-CZ" altLang="cs-CZ" sz="2800" b="1" dirty="0"/>
              <a:t>Obnova kulturních památek</a:t>
            </a:r>
            <a:endParaRPr lang="cs-CZ" altLang="cs-CZ" sz="2800" b="1" dirty="0">
              <a:latin typeface="Tahoma" panose="020B0604030504040204" pitchFamily="34" charset="0"/>
            </a:endParaRPr>
          </a:p>
        </p:txBody>
      </p:sp>
      <p:sp>
        <p:nvSpPr>
          <p:cNvPr id="6147" name="Rectangle 3"/>
          <p:cNvSpPr>
            <a:spLocks noGrp="1" noChangeArrowheads="1"/>
          </p:cNvSpPr>
          <p:nvPr>
            <p:ph type="subTitle" idx="1"/>
          </p:nvPr>
        </p:nvSpPr>
        <p:spPr>
          <a:xfrm>
            <a:off x="533400" y="2667000"/>
            <a:ext cx="8229600" cy="3657600"/>
          </a:xfrm>
        </p:spPr>
        <p:txBody>
          <a:bodyPr/>
          <a:lstStyle/>
          <a:p>
            <a:pPr eaLnBrk="1" hangingPunct="1"/>
            <a:r>
              <a:rPr lang="cs-CZ" altLang="cs-CZ" sz="2400" dirty="0"/>
              <a:t>Cílem dotačního titulu je podpořit obnovu kulturních památek v Olomouckém kraji. </a:t>
            </a:r>
          </a:p>
          <a:p>
            <a:pPr eaLnBrk="1" hangingPunct="1"/>
            <a:endParaRPr lang="cs-CZ" altLang="cs-CZ" sz="2400" dirty="0"/>
          </a:p>
          <a:p>
            <a:pPr algn="just" eaLnBrk="1" hangingPunct="1"/>
            <a:r>
              <a:rPr lang="cs-CZ" altLang="cs-CZ" sz="2400" dirty="0"/>
              <a:t>Dotace je zaměřena zejména na </a:t>
            </a:r>
            <a:r>
              <a:rPr lang="cs-CZ" sz="2400" dirty="0"/>
              <a:t>záchranu a opravu objektů památkové a historické hodnoty nacházejících se ve špatném technickém stavu, zachování kulturně historického charakteru a výpovědní hodnoty kulturních památek, zvýšení prezentace památkového fondu v krajském i celostátním měřítku, soulad způsobu využití památky s charakterem jejích kulturně historických hodnot.</a:t>
            </a:r>
          </a:p>
          <a:p>
            <a:pPr eaLnBrk="1" hangingPunct="1"/>
            <a:r>
              <a:rPr lang="cs-CZ" altLang="cs-CZ" sz="2400" dirty="0"/>
              <a:t>.</a:t>
            </a:r>
            <a:endParaRPr lang="cs-CZ" altLang="cs-CZ" sz="2400" dirty="0">
              <a:latin typeface="Tahoma" panose="020B060403050404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57E96FA0-1AFB-825B-6CDD-4AC904E2C403}"/>
              </a:ext>
            </a:extLst>
          </p:cNvPr>
          <p:cNvSpPr txBox="1"/>
          <p:nvPr/>
        </p:nvSpPr>
        <p:spPr>
          <a:xfrm>
            <a:off x="0" y="1371600"/>
            <a:ext cx="8839200" cy="5432256"/>
          </a:xfrm>
          <a:prstGeom prst="rect">
            <a:avLst/>
          </a:prstGeom>
          <a:noFill/>
        </p:spPr>
        <p:txBody>
          <a:bodyPr wrap="square">
            <a:spAutoFit/>
          </a:bodyPr>
          <a:lstStyle/>
          <a:p>
            <a:pPr marL="540385" indent="-540385" algn="just">
              <a:spcAft>
                <a:spcPts val="300"/>
              </a:spcAft>
              <a:buNone/>
            </a:pPr>
            <a:r>
              <a:rPr lang="cs-CZ" sz="2800" dirty="0">
                <a:effectLst/>
                <a:latin typeface="Arial" panose="020B0604020202020204" pitchFamily="34" charset="0"/>
                <a:ea typeface="Calibri" panose="020F0502020204030204" pitchFamily="34" charset="0"/>
                <a:cs typeface="Times New Roman" panose="02020603050405020304" pitchFamily="18" charset="0"/>
              </a:rPr>
              <a:t>      </a:t>
            </a:r>
            <a:r>
              <a:rPr lang="cs-CZ" sz="3200" dirty="0">
                <a:effectLst/>
                <a:latin typeface="Arial" panose="020B0604020202020204" pitchFamily="34" charset="0"/>
                <a:ea typeface="Calibri" panose="020F0502020204030204" pitchFamily="34" charset="0"/>
                <a:cs typeface="Times New Roman" panose="02020603050405020304" pitchFamily="18" charset="0"/>
              </a:rPr>
              <a:t>Dotační titul 2 </a:t>
            </a:r>
            <a:r>
              <a:rPr lang="cs-CZ" sz="2800" b="1" dirty="0">
                <a:effectLst/>
                <a:latin typeface="Arial" panose="020B0604020202020204" pitchFamily="34" charset="0"/>
                <a:ea typeface="Calibri" panose="020F0502020204030204" pitchFamily="34" charset="0"/>
                <a:cs typeface="Times New Roman" panose="02020603050405020304" pitchFamily="18" charset="0"/>
              </a:rPr>
              <a:t>- Obnova staveb drobné architektury místního významu</a:t>
            </a:r>
          </a:p>
          <a:p>
            <a:pPr marL="540385" indent="-540385" algn="just">
              <a:spcAft>
                <a:spcPts val="300"/>
              </a:spcAft>
              <a:buNone/>
            </a:pPr>
            <a:endParaRPr lang="cs-CZ" sz="2800" b="1" dirty="0">
              <a:ea typeface="Calibri" panose="020F0502020204030204" pitchFamily="34" charset="0"/>
              <a:cs typeface="Times New Roman" panose="02020603050405020304" pitchFamily="18" charset="0"/>
            </a:endParaRPr>
          </a:p>
          <a:p>
            <a:pPr marL="540385" indent="-540385" algn="just">
              <a:spcAft>
                <a:spcPts val="300"/>
              </a:spcAft>
              <a:buNone/>
            </a:pPr>
            <a:r>
              <a:rPr lang="cs-CZ" sz="2400" dirty="0"/>
              <a:t>      </a:t>
            </a:r>
            <a:r>
              <a:rPr lang="cs-CZ" sz="2300" dirty="0"/>
              <a:t>Dotace je zaměřena na podporu obnovy staveb drobné architektury místního významu v Olomouckém kraji ve veřejném zájmu a v souladu s cíli Olomouckého kraje a to zejména záchrana a oprava objektů památkové a historické hodnoty nacházejících se ve špatném technickém stavu, zachování kulturně historického charakteru a  výpovědní hodnoty staveb drobné architektury místního významu, zvýšení prezentace památkového fondu v krajském i celostátním měřítku, soulad způsobu využití stavby drobné architektury místního významu s charakterem jejích kulturně historických hodnot.</a:t>
            </a:r>
            <a:endParaRPr lang="cs-CZ" sz="2300" b="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186936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DDE10857-3800-C9DA-4247-690D9C32EAD3}"/>
              </a:ext>
            </a:extLst>
          </p:cNvPr>
          <p:cNvSpPr txBox="1"/>
          <p:nvPr/>
        </p:nvSpPr>
        <p:spPr>
          <a:xfrm>
            <a:off x="304800" y="1524000"/>
            <a:ext cx="8763000" cy="5039841"/>
          </a:xfrm>
          <a:prstGeom prst="rect">
            <a:avLst/>
          </a:prstGeom>
          <a:noFill/>
        </p:spPr>
        <p:txBody>
          <a:bodyPr wrap="square">
            <a:spAutoFit/>
          </a:bodyPr>
          <a:lstStyle/>
          <a:p>
            <a:pPr marL="540385" indent="-540385" algn="just">
              <a:spcAft>
                <a:spcPts val="300"/>
              </a:spcAft>
              <a:buNone/>
            </a:pPr>
            <a:r>
              <a:rPr lang="cs-CZ" sz="2800" b="1" dirty="0">
                <a:effectLst/>
                <a:latin typeface="Arial" panose="020B0604020202020204" pitchFamily="34" charset="0"/>
                <a:ea typeface="Calibri" panose="020F0502020204030204" pitchFamily="34" charset="0"/>
                <a:cs typeface="Times New Roman" panose="02020603050405020304" pitchFamily="18" charset="0"/>
              </a:rPr>
              <a:t>     </a:t>
            </a:r>
            <a:r>
              <a:rPr lang="cs-CZ" sz="3200" dirty="0">
                <a:effectLst/>
                <a:latin typeface="Arial" panose="020B0604020202020204" pitchFamily="34" charset="0"/>
                <a:ea typeface="Calibri" panose="020F0502020204030204" pitchFamily="34" charset="0"/>
                <a:cs typeface="Times New Roman" panose="02020603050405020304" pitchFamily="18" charset="0"/>
              </a:rPr>
              <a:t>Dotační titul 3 </a:t>
            </a:r>
            <a:r>
              <a:rPr lang="cs-CZ" sz="2800" b="1" dirty="0">
                <a:effectLst/>
                <a:latin typeface="Arial" panose="020B0604020202020204" pitchFamily="34" charset="0"/>
                <a:ea typeface="Calibri" panose="020F0502020204030204" pitchFamily="34" charset="0"/>
                <a:cs typeface="Times New Roman" panose="02020603050405020304" pitchFamily="18" charset="0"/>
              </a:rPr>
              <a:t>- </a:t>
            </a:r>
            <a:r>
              <a:rPr lang="cs-CZ" sz="2400" b="1" dirty="0">
                <a:effectLst/>
                <a:latin typeface="Arial" panose="020B0604020202020204" pitchFamily="34" charset="0"/>
                <a:ea typeface="Calibri" panose="020F0502020204030204" pitchFamily="34" charset="0"/>
                <a:cs typeface="Times New Roman" panose="02020603050405020304" pitchFamily="18" charset="0"/>
              </a:rPr>
              <a:t>Obnova nemovitostí, které nejsou kulturní památkou, nacházejících se na území památkových rezervací a památkových zón a jejich ochranných pásem</a:t>
            </a:r>
          </a:p>
          <a:p>
            <a:pPr marL="540385" indent="-540385" algn="just">
              <a:spcAft>
                <a:spcPts val="300"/>
              </a:spcAft>
              <a:buNone/>
            </a:pPr>
            <a:r>
              <a:rPr lang="cs-CZ" sz="2300" dirty="0"/>
              <a:t>       </a:t>
            </a:r>
            <a:r>
              <a:rPr lang="cs-CZ" sz="2000" dirty="0"/>
              <a:t>Dotace je zaměřena na podporu obnovy nemovitostí, které nejsou kulturní památkou, nacházejících se na území památkových rezervací a památkových zón a jejich ochranným pásem</a:t>
            </a:r>
            <a:r>
              <a:rPr lang="cs-CZ" sz="2000" b="1" dirty="0"/>
              <a:t> </a:t>
            </a:r>
            <a:r>
              <a:rPr lang="cs-CZ" sz="2000" dirty="0"/>
              <a:t> v Olomouckém kraji ve veřejném zájmu a v souladu s cíli Olomouckého kraje a to zejména záchrana a oprava objektů památkové a historické hodnoty nacházejících se ve špatném technickém stavu, zachování kulturně historického charakteru a  výpovědní hodnoty nemovitostí v památkově chráněných územích, zvýšení prezentace památkového fondu v krajském i celostátním měřítku, soulad způsobu využití v památkově chráněných územích s charakterem jejích kulturně historických hodnot.</a:t>
            </a:r>
            <a:endParaRPr lang="cs-CZ" sz="2000" b="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046344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a:xfrm>
            <a:off x="685800" y="2057400"/>
            <a:ext cx="8153400" cy="4648200"/>
          </a:xfrm>
        </p:spPr>
        <p:txBody>
          <a:bodyPr/>
          <a:lstStyle/>
          <a:p>
            <a:pPr algn="l">
              <a:spcBef>
                <a:spcPts val="0"/>
              </a:spcBef>
              <a:spcAft>
                <a:spcPts val="0"/>
              </a:spcAft>
            </a:pPr>
            <a:br>
              <a:rPr lang="cs-CZ" altLang="cs-CZ" sz="2800" b="1" dirty="0"/>
            </a:br>
            <a:br>
              <a:rPr lang="cs-CZ" altLang="cs-CZ" sz="2800" b="1" dirty="0"/>
            </a:br>
            <a:br>
              <a:rPr lang="cs-CZ" altLang="cs-CZ" sz="2800" b="1" dirty="0"/>
            </a:br>
            <a:r>
              <a:rPr lang="cs-CZ" altLang="cs-CZ" sz="3200" b="1" dirty="0">
                <a:solidFill>
                  <a:schemeClr val="tx1"/>
                </a:solidFill>
              </a:rPr>
              <a:t>Okruh žadatelů </a:t>
            </a:r>
            <a:br>
              <a:rPr lang="cs-CZ" altLang="cs-CZ" sz="2800" b="1" dirty="0">
                <a:solidFill>
                  <a:srgbClr val="FF0000"/>
                </a:solidFill>
              </a:rPr>
            </a:br>
            <a:br>
              <a:rPr lang="cs-CZ" altLang="cs-CZ" sz="2800" b="1" dirty="0">
                <a:solidFill>
                  <a:srgbClr val="FF0000"/>
                </a:solidFill>
              </a:rPr>
            </a:br>
            <a:r>
              <a:rPr lang="cs-CZ" sz="2000" u="sng" dirty="0">
                <a:latin typeface="Arial" panose="020B0604020202020204" pitchFamily="34" charset="0"/>
                <a:cs typeface="Arial" panose="020B0604020202020204" pitchFamily="34" charset="0"/>
              </a:rPr>
              <a:t>fyzická osoba, která: </a:t>
            </a:r>
            <a:br>
              <a:rPr lang="cs-CZ" sz="2000" u="sng" dirty="0">
                <a:latin typeface="Arial" panose="020B0604020202020204" pitchFamily="34" charset="0"/>
                <a:cs typeface="Arial" panose="020B0604020202020204" pitchFamily="34" charset="0"/>
              </a:rPr>
            </a:br>
            <a:r>
              <a:rPr lang="cs-CZ" sz="2000" dirty="0">
                <a:latin typeface="Arial" panose="020B0604020202020204" pitchFamily="34" charset="0"/>
                <a:cs typeface="Arial" panose="020B0604020202020204" pitchFamily="34" charset="0"/>
              </a:rPr>
              <a:t>-</a:t>
            </a:r>
            <a:r>
              <a:rPr lang="cs-CZ" sz="1800" dirty="0">
                <a:latin typeface="Arial" panose="020B0604020202020204" pitchFamily="34" charset="0"/>
                <a:cs typeface="Arial" panose="020B0604020202020204" pitchFamily="34" charset="0"/>
              </a:rPr>
              <a:t>dosáhne nejpozději v den podání žádosti o dotaci 18 let,</a:t>
            </a:r>
            <a:br>
              <a:rPr lang="cs-CZ" sz="1800" dirty="0">
                <a:latin typeface="Arial" panose="020B0604020202020204" pitchFamily="34" charset="0"/>
                <a:cs typeface="Arial" panose="020B0604020202020204" pitchFamily="34" charset="0"/>
              </a:rPr>
            </a:br>
            <a:r>
              <a:rPr lang="cs-CZ" sz="1800" dirty="0">
                <a:latin typeface="Arial" panose="020B0604020202020204" pitchFamily="34" charset="0"/>
                <a:cs typeface="Arial" panose="020B0604020202020204" pitchFamily="34" charset="0"/>
              </a:rPr>
              <a:t>-nemá omezenu svéprávnost dle § 55 a násl. zákona č. 89/2012 Sb.,     občanský zákoník, </a:t>
            </a:r>
            <a:br>
              <a:rPr lang="cs-CZ" sz="1800" dirty="0">
                <a:latin typeface="Arial" panose="020B0604020202020204" pitchFamily="34" charset="0"/>
                <a:cs typeface="Arial" panose="020B0604020202020204" pitchFamily="34" charset="0"/>
              </a:rPr>
            </a:br>
            <a:r>
              <a:rPr lang="cs-CZ" sz="1800" dirty="0">
                <a:latin typeface="Arial" panose="020B0604020202020204" pitchFamily="34" charset="0"/>
                <a:cs typeface="Arial" panose="020B0604020202020204" pitchFamily="34" charset="0"/>
              </a:rPr>
              <a:t>-je vlastníkem kulturní památky, případně nájemce kulturní památky, nacházející se na území Olomouckého kraje</a:t>
            </a:r>
            <a:r>
              <a:rPr lang="cs-CZ" sz="2000" dirty="0">
                <a:latin typeface="Arial" panose="020B0604020202020204" pitchFamily="34" charset="0"/>
                <a:cs typeface="Arial" panose="020B0604020202020204" pitchFamily="34" charset="0"/>
              </a:rPr>
              <a:t>;</a:t>
            </a:r>
            <a:br>
              <a:rPr lang="cs-CZ" sz="2000" dirty="0">
                <a:latin typeface="Arial" panose="020B0604020202020204" pitchFamily="34" charset="0"/>
                <a:cs typeface="Arial" panose="020B0604020202020204" pitchFamily="34" charset="0"/>
              </a:rPr>
            </a:br>
            <a:r>
              <a:rPr lang="cs-CZ" sz="2000" dirty="0">
                <a:latin typeface="Arial" panose="020B0604020202020204" pitchFamily="34" charset="0"/>
                <a:cs typeface="Arial" panose="020B0604020202020204" pitchFamily="34" charset="0"/>
              </a:rPr>
              <a:t> </a:t>
            </a:r>
            <a:r>
              <a:rPr lang="cs-CZ" sz="2000" u="sng" dirty="0">
                <a:latin typeface="Arial" panose="020B0604020202020204" pitchFamily="34" charset="0"/>
                <a:cs typeface="Arial" panose="020B0604020202020204" pitchFamily="34" charset="0"/>
              </a:rPr>
              <a:t>právnická osoba, </a:t>
            </a:r>
            <a:r>
              <a:rPr lang="cs-CZ" sz="1800" u="sng" dirty="0">
                <a:latin typeface="Arial" panose="020B0604020202020204" pitchFamily="34" charset="0"/>
                <a:cs typeface="Arial" panose="020B0604020202020204" pitchFamily="34" charset="0"/>
              </a:rPr>
              <a:t>kterou je: </a:t>
            </a:r>
            <a:br>
              <a:rPr lang="cs-CZ" sz="1800" u="sng" dirty="0">
                <a:latin typeface="Arial" panose="020B0604020202020204" pitchFamily="34" charset="0"/>
                <a:cs typeface="Arial" panose="020B0604020202020204" pitchFamily="34" charset="0"/>
              </a:rPr>
            </a:br>
            <a:r>
              <a:rPr lang="cs-CZ" sz="1800" dirty="0">
                <a:latin typeface="Arial" panose="020B0604020202020204" pitchFamily="34" charset="0"/>
                <a:cs typeface="Arial" panose="020B0604020202020204" pitchFamily="34" charset="0"/>
              </a:rPr>
              <a:t> </a:t>
            </a:r>
            <a:r>
              <a:rPr lang="cs-CZ" sz="1800" dirty="0">
                <a:latin typeface="+mn-lt"/>
                <a:cs typeface="Arial" panose="020B0604020202020204" pitchFamily="34" charset="0"/>
              </a:rPr>
              <a:t>vlastník kulturní památky, případně nájemce nebo vypůjčitel kulturní památky, nacházející se na území Olomouckého kraje.</a:t>
            </a:r>
            <a:br>
              <a:rPr lang="cs-CZ" sz="1800" dirty="0">
                <a:latin typeface="+mn-lt"/>
                <a:cs typeface="Arial" panose="020B0604020202020204" pitchFamily="34" charset="0"/>
              </a:rPr>
            </a:br>
            <a:r>
              <a:rPr lang="cs-CZ" sz="1800" dirty="0">
                <a:latin typeface="+mn-lt"/>
                <a:cs typeface="Arial" panose="020B0604020202020204" pitchFamily="34" charset="0"/>
              </a:rPr>
              <a:t>- </a:t>
            </a:r>
            <a:r>
              <a:rPr lang="cs-CZ" sz="1800" dirty="0">
                <a:latin typeface="+mn-lt"/>
              </a:rPr>
              <a:t>Žadatelem v dotačním titulu </a:t>
            </a:r>
            <a:r>
              <a:rPr lang="cs-CZ" sz="1800" b="1" dirty="0">
                <a:latin typeface="+mn-lt"/>
              </a:rPr>
              <a:t>nemůže být: </a:t>
            </a:r>
            <a:r>
              <a:rPr lang="cs-CZ" sz="1800" dirty="0">
                <a:latin typeface="+mn-lt"/>
              </a:rPr>
              <a:t>stát, osoby s majetkovou účastí státu, kraj a jeho příspěvkové organizace, dále příspěvkové organizace obcí a státu. Žadatelem nemůže být žadatel, který podal v roce 2026 žádost na stejný účel v některém z vyhlášených </a:t>
            </a:r>
            <a:r>
              <a:rPr lang="cs-CZ" sz="2000" dirty="0">
                <a:latin typeface="+mn-lt"/>
              </a:rPr>
              <a:t>dotačních programů nebo titulů Olomouckého kraje</a:t>
            </a:r>
            <a:r>
              <a:rPr lang="cs-CZ" sz="1200" dirty="0">
                <a:latin typeface="+mn-lt"/>
              </a:rPr>
              <a:t>.</a:t>
            </a:r>
            <a:br>
              <a:rPr lang="cs-CZ" dirty="0">
                <a:latin typeface="+mn-lt"/>
              </a:rPr>
            </a:br>
            <a:br>
              <a:rPr lang="cs-CZ" b="1" dirty="0"/>
            </a:br>
            <a:br>
              <a:rPr lang="cs-CZ" altLang="cs-CZ" sz="2400" b="1" dirty="0">
                <a:solidFill>
                  <a:srgbClr val="FF0000"/>
                </a:solidFill>
              </a:rPr>
            </a:br>
            <a:br>
              <a:rPr lang="cs-CZ" altLang="cs-CZ" sz="2400" dirty="0"/>
            </a:br>
            <a:endParaRPr lang="cs-CZ" altLang="cs-CZ" sz="2400" dirty="0">
              <a:latin typeface="Tahoma" panose="020B060403050404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Nadpis 1"/>
          <p:cNvSpPr>
            <a:spLocks noGrp="1"/>
          </p:cNvSpPr>
          <p:nvPr>
            <p:ph type="title"/>
          </p:nvPr>
        </p:nvSpPr>
        <p:spPr>
          <a:xfrm>
            <a:off x="474663" y="1157288"/>
            <a:ext cx="8229600" cy="1143000"/>
          </a:xfrm>
        </p:spPr>
        <p:txBody>
          <a:bodyPr/>
          <a:lstStyle/>
          <a:p>
            <a:r>
              <a:rPr lang="cs-CZ" altLang="cs-CZ" sz="3200"/>
              <a:t>Příjem žádostí</a:t>
            </a:r>
          </a:p>
        </p:txBody>
      </p:sp>
      <p:sp>
        <p:nvSpPr>
          <p:cNvPr id="3" name="Zástupný symbol pro obsah 2"/>
          <p:cNvSpPr>
            <a:spLocks noGrp="1"/>
          </p:cNvSpPr>
          <p:nvPr>
            <p:ph idx="1"/>
          </p:nvPr>
        </p:nvSpPr>
        <p:spPr>
          <a:xfrm>
            <a:off x="246063" y="2057400"/>
            <a:ext cx="8686800" cy="4800600"/>
          </a:xfrm>
        </p:spPr>
        <p:txBody>
          <a:bodyPr/>
          <a:lstStyle/>
          <a:p>
            <a:pPr marL="0" indent="0" algn="just">
              <a:buFontTx/>
              <a:buNone/>
              <a:defRPr/>
            </a:pPr>
            <a:r>
              <a:rPr lang="cs-CZ" sz="1800" b="1" dirty="0"/>
              <a:t>Lhůta pro podání žádostí o dotace, včetně povinných příloh, je stanovena od 19. 1. 2026 do 30. 1. 2026 do 12:00 hodin, není-li dále stanoveno jinak.</a:t>
            </a:r>
            <a:r>
              <a:rPr lang="cs-CZ" sz="1800" dirty="0"/>
              <a:t> V případě </a:t>
            </a:r>
            <a:r>
              <a:rPr lang="cs-CZ" sz="1800" b="1" dirty="0"/>
              <a:t>osobního podání písemné žádosti</a:t>
            </a:r>
            <a:r>
              <a:rPr lang="cs-CZ" sz="1800" dirty="0"/>
              <a:t> o dotaci </a:t>
            </a:r>
            <a:r>
              <a:rPr lang="cs-CZ" sz="1800" b="1" dirty="0"/>
              <a:t>v listinné podobě</a:t>
            </a:r>
            <a:r>
              <a:rPr lang="cs-CZ" sz="1800" dirty="0"/>
              <a:t> na podatelnu Olomouckého kraje, musí být žádost o dotaci doručena vyhlašovateli v termínu uvedeném ve větě první tohoto odstavce do 12:00 hod. V případě podání </a:t>
            </a:r>
            <a:r>
              <a:rPr lang="cs-CZ" sz="1800" b="1" dirty="0"/>
              <a:t>písemné žádosti v listinné podobě prostřednictvím poštovní přepravy </a:t>
            </a:r>
            <a:r>
              <a:rPr lang="cs-CZ" sz="1800" dirty="0"/>
              <a:t>je lhůta zachována, je-li poslední den lhůty pro podání žádosti zásilka, obsahující listinnou žádost se všemi formálními náležitostmi, podána k poštovní přepravě na adresu dle odst. </a:t>
            </a:r>
            <a:r>
              <a:rPr lang="cs-CZ" sz="1800" u="sng" dirty="0">
                <a:hlinkClick r:id="rId2" action="ppaction://hlinkfile"/>
              </a:rPr>
              <a:t>1.4.</a:t>
            </a:r>
            <a:r>
              <a:rPr lang="cs-CZ" sz="1800" dirty="0"/>
              <a:t> V případě podání </a:t>
            </a:r>
            <a:r>
              <a:rPr lang="cs-CZ" sz="1800" b="1" dirty="0"/>
              <a:t>písemné žádosti v elektronické podobě</a:t>
            </a:r>
            <a:r>
              <a:rPr lang="cs-CZ" sz="1800" dirty="0"/>
              <a:t> prostřednictvím e-podatelny nebo datové schránky je lhůta zachována, je-li elektronická žádost se všemi formálními náležitostmi podána poslední den lhůty pro podání žádostí (do 23:59 hod.); písemná žádost v elektronické podobě podávaná prostřednictvím systému RAP (rozhraní/portál pro občana) se zaručeným nebo kvalifikovaným elektronickým podpisem musí být tímto způsobem podána v termínu uvedeném ve větě první tohoto odstavce do 12:00 hod</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ctrTitle"/>
          </p:nvPr>
        </p:nvSpPr>
        <p:spPr>
          <a:xfrm>
            <a:off x="304800" y="1524000"/>
            <a:ext cx="8534400" cy="1828800"/>
          </a:xfrm>
        </p:spPr>
        <p:txBody>
          <a:bodyPr/>
          <a:lstStyle/>
          <a:p>
            <a:r>
              <a:rPr lang="cs-CZ" altLang="cs-CZ" sz="2800" b="1" dirty="0"/>
              <a:t>Výše celkové částky určené na dotační program</a:t>
            </a:r>
            <a:r>
              <a:rPr lang="cs-CZ" altLang="cs-CZ" sz="2800" dirty="0"/>
              <a:t> </a:t>
            </a:r>
            <a:br>
              <a:rPr lang="cs-CZ" altLang="cs-CZ" sz="2400" dirty="0"/>
            </a:br>
            <a:r>
              <a:rPr lang="cs-CZ" altLang="cs-CZ" sz="2400" dirty="0"/>
              <a:t>Na dotační program je předpokládaná výše celkové částky </a:t>
            </a:r>
            <a:br>
              <a:rPr lang="cs-CZ" altLang="cs-CZ" sz="2400" dirty="0"/>
            </a:br>
            <a:r>
              <a:rPr lang="cs-CZ" altLang="cs-CZ" sz="2400" b="1" dirty="0"/>
              <a:t>18 000 000</a:t>
            </a:r>
            <a:r>
              <a:rPr lang="cs-CZ" altLang="cs-CZ" sz="2400" dirty="0"/>
              <a:t>,- Kč, z toho na:</a:t>
            </a:r>
            <a:br>
              <a:rPr lang="cs-CZ" altLang="cs-CZ" sz="2400" dirty="0"/>
            </a:br>
            <a:r>
              <a:rPr lang="cs-CZ" altLang="cs-CZ" sz="2400" b="1" dirty="0"/>
              <a:t>dotační titul 1 je určena částka 15 000 000,- Kč.</a:t>
            </a:r>
            <a:br>
              <a:rPr lang="cs-CZ" altLang="cs-CZ" sz="2400" dirty="0"/>
            </a:br>
            <a:endParaRPr lang="cs-CZ" altLang="cs-CZ" sz="2400" dirty="0">
              <a:latin typeface="Tahoma" panose="020B0604030504040204" pitchFamily="34" charset="0"/>
            </a:endParaRPr>
          </a:p>
        </p:txBody>
      </p:sp>
      <p:sp>
        <p:nvSpPr>
          <p:cNvPr id="9219" name="Rectangle 3"/>
          <p:cNvSpPr>
            <a:spLocks noGrp="1" noChangeArrowheads="1"/>
          </p:cNvSpPr>
          <p:nvPr>
            <p:ph type="subTitle" idx="1"/>
          </p:nvPr>
        </p:nvSpPr>
        <p:spPr>
          <a:xfrm>
            <a:off x="990600" y="3200400"/>
            <a:ext cx="7086600" cy="2438400"/>
          </a:xfrm>
        </p:spPr>
        <p:txBody>
          <a:bodyPr/>
          <a:lstStyle/>
          <a:p>
            <a:pPr lvl="1"/>
            <a:r>
              <a:rPr lang="cs-CZ" altLang="cs-CZ" sz="2400" b="1" dirty="0"/>
              <a:t>Minimální výše</a:t>
            </a:r>
            <a:r>
              <a:rPr lang="cs-CZ" altLang="cs-CZ" sz="2400" dirty="0"/>
              <a:t> dotace na jeden projekt činí:  200 000,- Kč </a:t>
            </a:r>
          </a:p>
          <a:p>
            <a:pPr lvl="1"/>
            <a:r>
              <a:rPr lang="cs-CZ" altLang="cs-CZ" sz="2400" b="1" dirty="0"/>
              <a:t>Maximální výše </a:t>
            </a:r>
            <a:r>
              <a:rPr lang="cs-CZ" altLang="cs-CZ" sz="2400" dirty="0"/>
              <a:t>dotace na jeden projekt činí:  600 000,- Kč.</a:t>
            </a:r>
          </a:p>
          <a:p>
            <a:r>
              <a:rPr lang="cs-CZ" altLang="cs-CZ" sz="2400" dirty="0"/>
              <a:t>Žadatel </a:t>
            </a:r>
            <a:r>
              <a:rPr lang="cs-CZ" altLang="cs-CZ" sz="2400" b="1" dirty="0"/>
              <a:t>může v rámci vyhlášeného dotačního titulu</a:t>
            </a:r>
            <a:r>
              <a:rPr lang="cs-CZ" altLang="cs-CZ" sz="2400" dirty="0"/>
              <a:t> podat </a:t>
            </a:r>
            <a:r>
              <a:rPr lang="cs-CZ" altLang="cs-CZ" sz="2400" b="1" dirty="0"/>
              <a:t>pouze jednu žádost</a:t>
            </a:r>
            <a:r>
              <a:rPr lang="cs-CZ" altLang="cs-CZ" sz="2400" dirty="0"/>
              <a:t> o poskytnutí dotace v daném kalendářním roce.</a:t>
            </a:r>
          </a:p>
          <a:p>
            <a:pPr eaLnBrk="1" hangingPunct="1"/>
            <a:endParaRPr lang="cs-CZ" altLang="cs-CZ" sz="1800" dirty="0">
              <a:latin typeface="Tahoma" panose="020B060403050404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4184E56E-6AAF-175E-E9A0-E97B77AB7425}"/>
              </a:ext>
            </a:extLst>
          </p:cNvPr>
          <p:cNvSpPr txBox="1"/>
          <p:nvPr/>
        </p:nvSpPr>
        <p:spPr>
          <a:xfrm>
            <a:off x="152400" y="1295400"/>
            <a:ext cx="8839200" cy="5709255"/>
          </a:xfrm>
          <a:prstGeom prst="rect">
            <a:avLst/>
          </a:prstGeom>
          <a:noFill/>
        </p:spPr>
        <p:txBody>
          <a:bodyPr wrap="square">
            <a:spAutoFit/>
          </a:bodyPr>
          <a:lstStyle/>
          <a:p>
            <a:pPr marL="540385" indent="-540385" algn="just">
              <a:buNone/>
            </a:pPr>
            <a:r>
              <a:rPr lang="cs-CZ" altLang="cs-CZ" sz="2800" b="1" dirty="0"/>
              <a:t>Výše celkové částky určené na dotační program</a:t>
            </a:r>
            <a:r>
              <a:rPr lang="cs-CZ" altLang="cs-CZ" sz="2800" dirty="0"/>
              <a:t> </a:t>
            </a:r>
            <a:br>
              <a:rPr lang="cs-CZ" altLang="cs-CZ" sz="2000" dirty="0"/>
            </a:br>
            <a:r>
              <a:rPr lang="cs-CZ" altLang="cs-CZ" sz="2400" dirty="0"/>
              <a:t>Na dotační program je předpokládaná výše celkové částky </a:t>
            </a:r>
            <a:br>
              <a:rPr lang="cs-CZ" altLang="cs-CZ" sz="2400" dirty="0"/>
            </a:br>
            <a:r>
              <a:rPr lang="cs-CZ" altLang="cs-CZ" sz="2400" b="1" dirty="0"/>
              <a:t>18 000 000</a:t>
            </a:r>
            <a:r>
              <a:rPr lang="cs-CZ" altLang="cs-CZ" sz="2400" dirty="0"/>
              <a:t>,- Kč, </a:t>
            </a:r>
          </a:p>
          <a:p>
            <a:pPr marL="540385" indent="-540385">
              <a:buNone/>
            </a:pPr>
            <a:r>
              <a:rPr lang="cs-CZ" altLang="cs-CZ" sz="2400" dirty="0"/>
              <a:t>                                                                                     </a:t>
            </a:r>
          </a:p>
          <a:p>
            <a:pPr marL="540385" indent="-540385" algn="ctr">
              <a:buNone/>
            </a:pPr>
            <a:r>
              <a:rPr lang="cs-CZ" altLang="cs-CZ" sz="2400" dirty="0"/>
              <a:t> z toho na:</a:t>
            </a:r>
            <a:br>
              <a:rPr lang="cs-CZ" altLang="cs-CZ" sz="2400" dirty="0"/>
            </a:br>
            <a:r>
              <a:rPr lang="cs-CZ" altLang="cs-CZ" sz="2400" b="1" dirty="0"/>
              <a:t>dotační titul 2 je určena částka 1 000 000,- Kč.</a:t>
            </a:r>
            <a:br>
              <a:rPr lang="cs-CZ" altLang="cs-CZ" sz="2400" dirty="0"/>
            </a:br>
            <a:r>
              <a:rPr lang="cs-CZ" sz="2400" i="1" dirty="0">
                <a:effectLst/>
                <a:latin typeface="Arial" panose="020B0604020202020204" pitchFamily="34" charset="0"/>
                <a:ea typeface="Calibri" panose="020F0502020204030204" pitchFamily="34" charset="0"/>
                <a:cs typeface="Times New Roman" panose="02020603050405020304" pitchFamily="18" charset="0"/>
              </a:rPr>
              <a:t> </a:t>
            </a:r>
            <a:endParaRPr lang="cs-CZ" sz="2400" dirty="0">
              <a:effectLst/>
              <a:latin typeface="Calibri" panose="020F0502020204030204" pitchFamily="34" charset="0"/>
              <a:ea typeface="Calibri" panose="020F0502020204030204" pitchFamily="34" charset="0"/>
              <a:cs typeface="Times New Roman" panose="02020603050405020304" pitchFamily="18" charset="0"/>
            </a:endParaRPr>
          </a:p>
          <a:p>
            <a:pPr lvl="1" algn="ctr"/>
            <a:r>
              <a:rPr lang="cs-CZ" altLang="cs-CZ" sz="2400" b="1" dirty="0"/>
              <a:t>Minimální výše</a:t>
            </a:r>
            <a:r>
              <a:rPr lang="cs-CZ" altLang="cs-CZ" sz="2400" dirty="0"/>
              <a:t> dotace na jeden projekt činí:  15 000,- Kč </a:t>
            </a:r>
          </a:p>
          <a:p>
            <a:pPr lvl="1" algn="ctr"/>
            <a:r>
              <a:rPr lang="cs-CZ" altLang="cs-CZ" sz="2400" b="1" dirty="0"/>
              <a:t>Maximální výše </a:t>
            </a:r>
            <a:r>
              <a:rPr lang="cs-CZ" altLang="cs-CZ" sz="2400" dirty="0"/>
              <a:t>dotace na jeden projekt činí:  75 000,- Kč.</a:t>
            </a:r>
          </a:p>
          <a:p>
            <a:pPr algn="ctr"/>
            <a:endParaRPr lang="cs-CZ" altLang="cs-CZ" sz="2400" dirty="0"/>
          </a:p>
          <a:p>
            <a:pPr algn="ctr"/>
            <a:endParaRPr lang="cs-CZ" altLang="cs-CZ" sz="2400" dirty="0"/>
          </a:p>
          <a:p>
            <a:pPr algn="ctr"/>
            <a:r>
              <a:rPr lang="cs-CZ" altLang="cs-CZ" sz="2400" dirty="0"/>
              <a:t>Žadatel </a:t>
            </a:r>
            <a:r>
              <a:rPr lang="cs-CZ" altLang="cs-CZ" sz="2400" b="1" dirty="0"/>
              <a:t>může v rámci vyhlášeného dotačního titulu</a:t>
            </a:r>
            <a:r>
              <a:rPr lang="cs-CZ" altLang="cs-CZ" sz="2400" dirty="0"/>
              <a:t> podat </a:t>
            </a:r>
            <a:r>
              <a:rPr lang="cs-CZ" altLang="cs-CZ" sz="2400" b="1" dirty="0"/>
              <a:t>pouze jednu žádost</a:t>
            </a:r>
            <a:r>
              <a:rPr lang="cs-CZ" altLang="cs-CZ" sz="2400" dirty="0"/>
              <a:t> o poskytnutí dotace v daném kalendářním roce.</a:t>
            </a:r>
          </a:p>
          <a:p>
            <a:pPr lvl="0" algn="just">
              <a:spcBef>
                <a:spcPts val="600"/>
              </a:spcBef>
              <a:spcAft>
                <a:spcPts val="600"/>
              </a:spcAft>
              <a:buSzPts val="1200"/>
            </a:pPr>
            <a:r>
              <a:rPr lang="cs-CZ" sz="2000" u="none" strike="noStrike" dirty="0">
                <a:effectLst/>
                <a:latin typeface="Arial" panose="020B0604020202020204" pitchFamily="34" charset="0"/>
                <a:ea typeface="Calibri" panose="020F0502020204030204" pitchFamily="34" charset="0"/>
                <a:cs typeface="Times New Roman" panose="02020603050405020304" pitchFamily="18" charset="0"/>
              </a:rPr>
              <a:t> </a:t>
            </a:r>
            <a:endParaRPr lang="cs-CZ" sz="2000" u="none" strike="noStrike"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287339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ovéPole 4">
            <a:extLst>
              <a:ext uri="{FF2B5EF4-FFF2-40B4-BE49-F238E27FC236}">
                <a16:creationId xmlns:a16="http://schemas.microsoft.com/office/drawing/2014/main" id="{F1C194A7-5F4B-3E0A-23A8-B8A06ACD68AF}"/>
              </a:ext>
            </a:extLst>
          </p:cNvPr>
          <p:cNvSpPr txBox="1"/>
          <p:nvPr/>
        </p:nvSpPr>
        <p:spPr>
          <a:xfrm>
            <a:off x="152400" y="1600200"/>
            <a:ext cx="8763000" cy="5324535"/>
          </a:xfrm>
          <a:prstGeom prst="rect">
            <a:avLst/>
          </a:prstGeom>
          <a:noFill/>
        </p:spPr>
        <p:txBody>
          <a:bodyPr wrap="square">
            <a:spAutoFit/>
          </a:bodyPr>
          <a:lstStyle/>
          <a:p>
            <a:pPr marL="540385" indent="-540385" algn="just">
              <a:buNone/>
            </a:pPr>
            <a:r>
              <a:rPr lang="cs-CZ" altLang="cs-CZ" sz="2800" b="1" dirty="0"/>
              <a:t>Výše celkové částky určené na dotační program</a:t>
            </a:r>
            <a:r>
              <a:rPr lang="cs-CZ" altLang="cs-CZ" sz="2800" dirty="0"/>
              <a:t> </a:t>
            </a:r>
            <a:br>
              <a:rPr lang="cs-CZ" altLang="cs-CZ" sz="2000" dirty="0"/>
            </a:br>
            <a:r>
              <a:rPr lang="cs-CZ" altLang="cs-CZ" sz="2400" dirty="0"/>
              <a:t>Na dotační program je předpokládaná výše celkové částky </a:t>
            </a:r>
            <a:br>
              <a:rPr lang="cs-CZ" altLang="cs-CZ" sz="2400" dirty="0"/>
            </a:br>
            <a:r>
              <a:rPr lang="cs-CZ" altLang="cs-CZ" sz="2400" b="1" dirty="0"/>
              <a:t>18 000 000</a:t>
            </a:r>
            <a:r>
              <a:rPr lang="cs-CZ" altLang="cs-CZ" sz="2400" dirty="0"/>
              <a:t>,- Kč, </a:t>
            </a:r>
          </a:p>
          <a:p>
            <a:pPr marL="540385" indent="-540385">
              <a:buNone/>
            </a:pPr>
            <a:r>
              <a:rPr lang="cs-CZ" altLang="cs-CZ" sz="2400" dirty="0"/>
              <a:t>                                                                                     </a:t>
            </a:r>
          </a:p>
          <a:p>
            <a:pPr marL="540385" indent="-540385" algn="ctr">
              <a:buNone/>
            </a:pPr>
            <a:r>
              <a:rPr lang="cs-CZ" altLang="cs-CZ" sz="2400" dirty="0"/>
              <a:t> z toho na:</a:t>
            </a:r>
            <a:br>
              <a:rPr lang="cs-CZ" altLang="cs-CZ" sz="2400" dirty="0"/>
            </a:br>
            <a:r>
              <a:rPr lang="cs-CZ" altLang="cs-CZ" sz="2400" b="1" dirty="0"/>
              <a:t>dotační titul 3 je určena částka 2 000 000,- Kč.</a:t>
            </a:r>
            <a:br>
              <a:rPr lang="cs-CZ" altLang="cs-CZ" sz="2400" dirty="0"/>
            </a:br>
            <a:r>
              <a:rPr lang="cs-CZ" sz="2400" i="1" dirty="0">
                <a:effectLst/>
                <a:latin typeface="Arial" panose="020B0604020202020204" pitchFamily="34" charset="0"/>
                <a:ea typeface="Calibri" panose="020F0502020204030204" pitchFamily="34" charset="0"/>
                <a:cs typeface="Times New Roman" panose="02020603050405020304" pitchFamily="18" charset="0"/>
              </a:rPr>
              <a:t> </a:t>
            </a:r>
            <a:endParaRPr lang="cs-CZ" sz="2400" dirty="0">
              <a:effectLst/>
              <a:latin typeface="Calibri" panose="020F0502020204030204" pitchFamily="34" charset="0"/>
              <a:ea typeface="Calibri" panose="020F0502020204030204" pitchFamily="34" charset="0"/>
              <a:cs typeface="Times New Roman" panose="02020603050405020304" pitchFamily="18" charset="0"/>
            </a:endParaRPr>
          </a:p>
          <a:p>
            <a:pPr lvl="1" algn="ctr"/>
            <a:r>
              <a:rPr lang="cs-CZ" altLang="cs-CZ" sz="2400" b="1" dirty="0"/>
              <a:t>Minimální výše</a:t>
            </a:r>
            <a:r>
              <a:rPr lang="cs-CZ" altLang="cs-CZ" sz="2400" dirty="0"/>
              <a:t> dotace na jeden projekt činí:     50 000,- Kč </a:t>
            </a:r>
          </a:p>
          <a:p>
            <a:pPr lvl="1" algn="ctr"/>
            <a:r>
              <a:rPr lang="cs-CZ" altLang="cs-CZ" sz="2400" b="1" dirty="0"/>
              <a:t>Maximální výše </a:t>
            </a:r>
            <a:r>
              <a:rPr lang="cs-CZ" altLang="cs-CZ" sz="2400" dirty="0"/>
              <a:t>dotace na jeden projekt činí:  150 000,- Kč.</a:t>
            </a:r>
          </a:p>
          <a:p>
            <a:pPr algn="ctr"/>
            <a:endParaRPr lang="cs-CZ" altLang="cs-CZ" sz="2400" dirty="0"/>
          </a:p>
          <a:p>
            <a:pPr algn="ctr"/>
            <a:endParaRPr lang="cs-CZ" altLang="cs-CZ" sz="2400" dirty="0"/>
          </a:p>
          <a:p>
            <a:pPr algn="ctr"/>
            <a:r>
              <a:rPr lang="cs-CZ" altLang="cs-CZ" sz="2400" dirty="0"/>
              <a:t>Žadatel </a:t>
            </a:r>
            <a:r>
              <a:rPr lang="cs-CZ" altLang="cs-CZ" sz="2400" b="1" dirty="0"/>
              <a:t>může v rámci vyhlášeného dotačního titulu</a:t>
            </a:r>
            <a:r>
              <a:rPr lang="cs-CZ" altLang="cs-CZ" sz="2400" dirty="0"/>
              <a:t> podat </a:t>
            </a:r>
            <a:r>
              <a:rPr lang="cs-CZ" altLang="cs-CZ" sz="2400" b="1" dirty="0"/>
              <a:t>pouze jednu žádost</a:t>
            </a:r>
            <a:r>
              <a:rPr lang="cs-CZ" altLang="cs-CZ" sz="2400" dirty="0"/>
              <a:t> o poskytnutí dotace v daném kalendářním roce.</a:t>
            </a:r>
          </a:p>
        </p:txBody>
      </p:sp>
    </p:spTree>
    <p:extLst>
      <p:ext uri="{BB962C8B-B14F-4D97-AF65-F5344CB8AC3E}">
        <p14:creationId xmlns:p14="http://schemas.microsoft.com/office/powerpoint/2010/main" val="40641947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ctrTitle"/>
          </p:nvPr>
        </p:nvSpPr>
        <p:spPr>
          <a:xfrm>
            <a:off x="228600" y="1371600"/>
            <a:ext cx="8686800" cy="1905000"/>
          </a:xfrm>
        </p:spPr>
        <p:txBody>
          <a:bodyPr/>
          <a:lstStyle/>
          <a:p>
            <a:pPr eaLnBrk="1" hangingPunct="1"/>
            <a:r>
              <a:rPr lang="cs-CZ" altLang="cs-CZ" sz="3200" b="1" dirty="0"/>
              <a:t>Pravidla pro předkládání žádostí o dotace </a:t>
            </a:r>
            <a:br>
              <a:rPr lang="cs-CZ" altLang="cs-CZ" sz="2000" b="1" dirty="0"/>
            </a:br>
            <a:r>
              <a:rPr lang="cs-CZ" altLang="cs-CZ" sz="2400" dirty="0"/>
              <a:t>Dotační program je zveřejněn na úřední desce od 20. 11. 2025 do 31. 3. 2016.</a:t>
            </a:r>
            <a:br>
              <a:rPr lang="cs-CZ" altLang="cs-CZ" sz="2400" dirty="0"/>
            </a:br>
            <a:r>
              <a:rPr lang="cs-CZ" altLang="cs-CZ" sz="2400" dirty="0"/>
              <a:t>Ze zákona je nutné zveřejnění po dobu nejméně 90 dnů, nejdříve po 30 dnech začíná příjem žádostí.</a:t>
            </a:r>
            <a:endParaRPr lang="cs-CZ" altLang="cs-CZ" sz="2400" dirty="0">
              <a:latin typeface="Tahoma" panose="020B0604030504040204" pitchFamily="34" charset="0"/>
            </a:endParaRPr>
          </a:p>
        </p:txBody>
      </p:sp>
      <p:sp>
        <p:nvSpPr>
          <p:cNvPr id="10243" name="Podnadpis 1"/>
          <p:cNvSpPr>
            <a:spLocks noGrp="1"/>
          </p:cNvSpPr>
          <p:nvPr>
            <p:ph type="subTitle" idx="1"/>
          </p:nvPr>
        </p:nvSpPr>
        <p:spPr>
          <a:xfrm>
            <a:off x="381000" y="3962400"/>
            <a:ext cx="8534400" cy="1752600"/>
          </a:xfrm>
        </p:spPr>
        <p:txBody>
          <a:bodyPr/>
          <a:lstStyle/>
          <a:p>
            <a:r>
              <a:rPr lang="cs-CZ" altLang="cs-CZ" b="1" dirty="0"/>
              <a:t>Lhůta pro podání žádostí o dotace je stanovena od 19. 1. 2026 do 31. 1. 2026 do 12:00 hodin.</a:t>
            </a:r>
            <a:endParaRPr lang="cs-CZ" altLang="cs-CZ"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p:cNvSpPr>
            <a:spLocks noGrp="1" noChangeArrowheads="1"/>
          </p:cNvSpPr>
          <p:nvPr>
            <p:ph type="subTitle" idx="1"/>
          </p:nvPr>
        </p:nvSpPr>
        <p:spPr>
          <a:xfrm>
            <a:off x="304800" y="1371600"/>
            <a:ext cx="8686800" cy="5181600"/>
          </a:xfrm>
        </p:spPr>
        <p:txBody>
          <a:bodyPr/>
          <a:lstStyle/>
          <a:p>
            <a:r>
              <a:rPr lang="cs-CZ" altLang="cs-CZ" sz="1600" b="1" dirty="0"/>
              <a:t>Povinné přílohy: shodné pro DT1, DT2, DT3</a:t>
            </a:r>
          </a:p>
          <a:p>
            <a:pPr lvl="0" algn="just"/>
            <a:r>
              <a:rPr lang="cs-CZ" sz="1800" dirty="0"/>
              <a:t>1.prostá kopie dokladu o zřízení běžného účtu žadatele (např. prostá kopie smlouvy o zřízení běžného účtu nebo potvrzení banky o zřízení běžného účtu),</a:t>
            </a:r>
          </a:p>
          <a:p>
            <a:pPr lvl="0" algn="just"/>
            <a:r>
              <a:rPr lang="cs-CZ" sz="1800" dirty="0"/>
              <a:t>2. prostá kopie dokladu prokazujícího právní osobnost žadatele (např. prostá kopie výpisu z veřejného rejstříku nebo živnostenského rejstříku nebo registru ekonomických subjektů nebo jiné zákonem stanovené evidence), příp. jiného dokladu o právní subjektivitě žadatele (platné stanovy, statut apod.) – doloží všechny právnické osoby s výjimkou obcí a osob zřízených zákonem; u fyzických osob pouze ty, které jsou zapsány v obchodním rejstříku, živnostenském rejstříku nebo jiné obdobné evidenci, </a:t>
            </a:r>
          </a:p>
          <a:p>
            <a:pPr lvl="0" algn="just"/>
            <a:r>
              <a:rPr lang="cs-CZ" sz="1800" dirty="0"/>
              <a:t>3. prostá kopie dokladu o oprávněnosti osoby zastupovat žadatele (např. prostá kopie jmenovací listiny nebo zápisu či výpisu ze schůze zastupitelstva obce o zvolení starosty nebo zápisu ze schůze orgánu oprávněného volit statutární orgán nebo plná moc apod.), v případě, že toto oprávnění není výslovně uvedeno v dokladu o právní osobnosti, </a:t>
            </a:r>
          </a:p>
          <a:p>
            <a:pPr lvl="0" algn="just"/>
            <a:r>
              <a:rPr lang="cs-CZ" sz="1800" dirty="0"/>
              <a:t>4. nepožaduje se</a:t>
            </a:r>
            <a:r>
              <a:rPr lang="cs-CZ" sz="1800" b="1" i="1" dirty="0"/>
              <a:t>, </a:t>
            </a:r>
            <a:endParaRPr lang="cs-CZ" sz="1800" dirty="0"/>
          </a:p>
          <a:p>
            <a:pPr lvl="0" algn="just"/>
            <a:r>
              <a:rPr lang="cs-CZ" sz="1800" dirty="0"/>
              <a:t>5. prostá kopie dokladu prokazujícího registraci k dani z přidané hodnoty </a:t>
            </a:r>
            <a:br>
              <a:rPr lang="cs-CZ" sz="1800" dirty="0"/>
            </a:br>
            <a:r>
              <a:rPr lang="cs-CZ" sz="1800" dirty="0"/>
              <a:t>a skutečnost, zda žadatel má či nemá nárok na vrácení DPH v oblasti realizace projektu, je-li žadatel plátcem DPH, </a:t>
            </a:r>
          </a:p>
          <a:p>
            <a:pPr lvl="0" algn="just"/>
            <a:endParaRPr lang="cs-CZ" sz="1600" dirty="0"/>
          </a:p>
          <a:p>
            <a:endParaRPr lang="cs-CZ" altLang="cs-CZ" sz="1600" b="1" dirty="0"/>
          </a:p>
          <a:p>
            <a:pPr eaLnBrk="1" hangingPunct="1"/>
            <a:endParaRPr lang="cs-CZ" altLang="cs-CZ" sz="1600" dirty="0"/>
          </a:p>
          <a:p>
            <a:pPr eaLnBrk="1" hangingPunct="1"/>
            <a:endParaRPr lang="cs-CZ" altLang="cs-CZ" sz="1600" dirty="0">
              <a:latin typeface="Tahoma" panose="020B0604030504040204"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72DD32BE-6E05-B313-7C85-768830E31C2B}"/>
              </a:ext>
            </a:extLst>
          </p:cNvPr>
          <p:cNvSpPr txBox="1"/>
          <p:nvPr/>
        </p:nvSpPr>
        <p:spPr>
          <a:xfrm>
            <a:off x="685800" y="1600200"/>
            <a:ext cx="8458200" cy="5078313"/>
          </a:xfrm>
          <a:prstGeom prst="rect">
            <a:avLst/>
          </a:prstGeom>
          <a:noFill/>
        </p:spPr>
        <p:txBody>
          <a:bodyPr wrap="square">
            <a:spAutoFit/>
          </a:bodyPr>
          <a:lstStyle/>
          <a:p>
            <a:pPr lvl="0" algn="just"/>
            <a:r>
              <a:rPr lang="cs-CZ" sz="1800" dirty="0">
                <a:effectLst/>
                <a:latin typeface="Arial" panose="020B0604020202020204" pitchFamily="34" charset="0"/>
                <a:ea typeface="Calibri" panose="020F0502020204030204" pitchFamily="34" charset="0"/>
                <a:cs typeface="Times New Roman" panose="02020603050405020304" pitchFamily="18" charset="0"/>
              </a:rPr>
              <a:t>6.čestné prohlášení o nezměněné identifikaci žadatele dle odst. 8.4 body 1–5 (pokud byly přílohy dle těchto bodů doloženy k žádosti o dotaci v předchozím roce a nedošlo v nich k žádné změně, lze je nahradit čestným prohlášením), viz Příloha č. 1 žádosti, </a:t>
            </a:r>
            <a:endParaRPr lang="cs-CZ" sz="1600" dirty="0">
              <a:effectLst/>
              <a:latin typeface="Calibri" panose="020F0502020204030204" pitchFamily="34" charset="0"/>
              <a:ea typeface="Calibri" panose="020F0502020204030204" pitchFamily="34" charset="0"/>
              <a:cs typeface="Times New Roman" panose="02020603050405020304" pitchFamily="18" charset="0"/>
            </a:endParaRPr>
          </a:p>
          <a:p>
            <a:pPr lvl="0" algn="just"/>
            <a:r>
              <a:rPr lang="cs-CZ" sz="1800" dirty="0">
                <a:effectLst/>
                <a:latin typeface="Arial" panose="020B0604020202020204" pitchFamily="34" charset="0"/>
                <a:ea typeface="Calibri" panose="020F0502020204030204" pitchFamily="34" charset="0"/>
                <a:cs typeface="Times New Roman" panose="02020603050405020304" pitchFamily="18" charset="0"/>
              </a:rPr>
              <a:t>7. přehled poskytnutých dotací – viz Příloha č. 2 žádosti, </a:t>
            </a:r>
            <a:endParaRPr lang="cs-CZ" sz="1600" dirty="0">
              <a:effectLst/>
              <a:latin typeface="Calibri" panose="020F0502020204030204" pitchFamily="34" charset="0"/>
              <a:ea typeface="Calibri" panose="020F0502020204030204" pitchFamily="34" charset="0"/>
              <a:cs typeface="Times New Roman" panose="02020603050405020304" pitchFamily="18" charset="0"/>
            </a:endParaRPr>
          </a:p>
          <a:p>
            <a:pPr lvl="0" algn="just"/>
            <a:r>
              <a:rPr lang="cs-CZ" sz="1800" dirty="0">
                <a:effectLst/>
                <a:latin typeface="Arial" panose="020B0604020202020204" pitchFamily="34" charset="0"/>
                <a:ea typeface="Calibri" panose="020F0502020204030204" pitchFamily="34" charset="0"/>
                <a:cs typeface="Times New Roman" panose="02020603050405020304" pitchFamily="18" charset="0"/>
              </a:rPr>
              <a:t>8. čestné prohlášení žadatele o podporu v režimu de minimis, (tam, kde se jedná o veřejnou podporu) – viz Příloha č. 3 žádosti, </a:t>
            </a:r>
            <a:endParaRPr lang="cs-CZ" sz="1600" dirty="0">
              <a:effectLst/>
              <a:latin typeface="Calibri" panose="020F0502020204030204" pitchFamily="34" charset="0"/>
              <a:ea typeface="Calibri" panose="020F0502020204030204" pitchFamily="34" charset="0"/>
              <a:cs typeface="Times New Roman" panose="02020603050405020304" pitchFamily="18" charset="0"/>
            </a:endParaRPr>
          </a:p>
          <a:p>
            <a:pPr lvl="0" algn="just"/>
            <a:r>
              <a:rPr lang="cs-CZ" sz="1800" dirty="0">
                <a:effectLst/>
                <a:latin typeface="Arial" panose="020B0604020202020204" pitchFamily="34" charset="0"/>
                <a:ea typeface="Calibri" panose="020F0502020204030204" pitchFamily="34" charset="0"/>
                <a:cs typeface="Times New Roman" panose="02020603050405020304" pitchFamily="18" charset="0"/>
              </a:rPr>
              <a:t>9. čestné prohlášení žadatele – právnické osoby – viz Příloha č. 4 žádosti, jehož součástí musí být dle textu přílohy úplný výpis údajů z evidence skutečných majitelů dle zákona č. 37/2021 Sb., o evidenci skutečných majitelů; přičemž výpis musí mít podobu elektronického podepsaného PDF souboru, který byl vytvořen jako elektronický dokument ve formě datové zprávy (ve smyslu zákona č. 300/2008 Sb., o elektronických úkonech a autorizované konverzi dokumentů) a </a:t>
            </a:r>
            <a:r>
              <a:rPr lang="cs-CZ" sz="1800" b="1" dirty="0">
                <a:effectLst/>
                <a:latin typeface="Arial" panose="020B0604020202020204" pitchFamily="34" charset="0"/>
                <a:ea typeface="Calibri" panose="020F0502020204030204" pitchFamily="34" charset="0"/>
                <a:cs typeface="Times New Roman" panose="02020603050405020304" pitchFamily="18" charset="0"/>
              </a:rPr>
              <a:t>nesmí být starší než 90 dní před datem podání žádosti</a:t>
            </a:r>
            <a:r>
              <a:rPr lang="cs-CZ" sz="1800" dirty="0">
                <a:effectLst/>
                <a:latin typeface="Arial" panose="020B0604020202020204" pitchFamily="34" charset="0"/>
                <a:ea typeface="Calibri" panose="020F0502020204030204" pitchFamily="34" charset="0"/>
                <a:cs typeface="Times New Roman" panose="02020603050405020304" pitchFamily="18" charset="0"/>
              </a:rPr>
              <a:t> </a:t>
            </a:r>
            <a:r>
              <a:rPr lang="cs-CZ" sz="1800" b="1" dirty="0">
                <a:effectLst/>
                <a:latin typeface="Arial" panose="020B0604020202020204" pitchFamily="34" charset="0"/>
                <a:ea typeface="Calibri" panose="020F0502020204030204" pitchFamily="34" charset="0"/>
                <a:cs typeface="Times New Roman" panose="02020603050405020304" pitchFamily="18" charset="0"/>
              </a:rPr>
              <a:t>(netýká se subjektů, které nemají podle uvedeného zákona skutečného majitele,</a:t>
            </a:r>
            <a:endParaRPr lang="cs-CZ" sz="1600" dirty="0">
              <a:effectLst/>
              <a:latin typeface="Calibri" panose="020F0502020204030204" pitchFamily="34" charset="0"/>
              <a:ea typeface="Calibri" panose="020F0502020204030204" pitchFamily="34" charset="0"/>
              <a:cs typeface="Times New Roman" panose="02020603050405020304" pitchFamily="18" charset="0"/>
            </a:endParaRPr>
          </a:p>
          <a:p>
            <a:pPr lvl="0" algn="just"/>
            <a:r>
              <a:rPr lang="cs-CZ" sz="1800" dirty="0">
                <a:effectLst/>
                <a:latin typeface="Arial" panose="020B0604020202020204" pitchFamily="34" charset="0"/>
                <a:ea typeface="Calibri" panose="020F0502020204030204" pitchFamily="34" charset="0"/>
                <a:cs typeface="Times New Roman" panose="02020603050405020304" pitchFamily="18" charset="0"/>
              </a:rPr>
              <a:t>10. nepožaduje</a:t>
            </a:r>
            <a:endParaRPr lang="cs-CZ" sz="1600" dirty="0">
              <a:effectLst/>
              <a:latin typeface="Calibri" panose="020F0502020204030204" pitchFamily="34" charset="0"/>
              <a:ea typeface="Calibri" panose="020F0502020204030204" pitchFamily="34" charset="0"/>
              <a:cs typeface="Times New Roman" panose="02020603050405020304" pitchFamily="18" charset="0"/>
            </a:endParaRPr>
          </a:p>
          <a:p>
            <a:pPr lvl="0" algn="just"/>
            <a:r>
              <a:rPr lang="cs-CZ" sz="1800" dirty="0">
                <a:effectLst/>
                <a:latin typeface="Arial" panose="020B0604020202020204" pitchFamily="34" charset="0"/>
                <a:ea typeface="Calibri" panose="020F0502020204030204" pitchFamily="34" charset="0"/>
                <a:cs typeface="Times New Roman" panose="02020603050405020304" pitchFamily="18" charset="0"/>
              </a:rPr>
              <a:t>11. rozpočet celkových předpokládaných uznatelných výdajů akce/</a:t>
            </a:r>
            <a:r>
              <a:rPr lang="cs-CZ" sz="1800" strike="sngStrike" dirty="0">
                <a:effectLst/>
                <a:latin typeface="Arial" panose="020B0604020202020204" pitchFamily="34" charset="0"/>
                <a:ea typeface="Calibri" panose="020F0502020204030204" pitchFamily="34" charset="0"/>
                <a:cs typeface="Times New Roman" panose="02020603050405020304" pitchFamily="18" charset="0"/>
              </a:rPr>
              <a:t>činnosti</a:t>
            </a:r>
            <a:r>
              <a:rPr lang="cs-CZ" sz="1800" dirty="0">
                <a:effectLst/>
                <a:latin typeface="Arial" panose="020B0604020202020204" pitchFamily="34" charset="0"/>
                <a:ea typeface="Calibri" panose="020F0502020204030204" pitchFamily="34" charset="0"/>
                <a:cs typeface="Times New Roman" panose="02020603050405020304" pitchFamily="18" charset="0"/>
              </a:rPr>
              <a:t> – viz Příloha č. 6 žádosti, </a:t>
            </a:r>
            <a:endParaRPr lang="cs-CZ"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344498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A04508B9-A2C7-FFAA-E179-7B635649CC7D}"/>
              </a:ext>
            </a:extLst>
          </p:cNvPr>
          <p:cNvSpPr txBox="1"/>
          <p:nvPr/>
        </p:nvSpPr>
        <p:spPr>
          <a:xfrm>
            <a:off x="342900" y="1371600"/>
            <a:ext cx="8458200" cy="4801314"/>
          </a:xfrm>
          <a:prstGeom prst="rect">
            <a:avLst/>
          </a:prstGeom>
          <a:noFill/>
        </p:spPr>
        <p:txBody>
          <a:bodyPr wrap="square">
            <a:spAutoFit/>
          </a:bodyPr>
          <a:lstStyle/>
          <a:p>
            <a:pPr lvl="0" algn="just"/>
            <a:r>
              <a:rPr lang="cs-CZ" sz="1800" dirty="0"/>
              <a:t>12. doplňující informace – viz Příloha č. 7 žádosti,</a:t>
            </a:r>
          </a:p>
          <a:p>
            <a:pPr lvl="0" algn="just"/>
            <a:r>
              <a:rPr lang="cs-CZ" sz="1800" dirty="0"/>
              <a:t>13. prostá kopie LV prokazující vlastnictví nemovitého majetku,</a:t>
            </a:r>
          </a:p>
          <a:p>
            <a:pPr lvl="0" algn="just"/>
            <a:r>
              <a:rPr lang="cs-CZ" sz="1800" dirty="0"/>
              <a:t>14. souhlas manžela/manželky žadatele (tam, kde se jedná o společné jmění manželů),</a:t>
            </a:r>
          </a:p>
          <a:p>
            <a:pPr lvl="0" algn="just"/>
            <a:r>
              <a:rPr lang="cs-CZ" sz="1800" dirty="0"/>
              <a:t>15. nepožaduje </a:t>
            </a:r>
          </a:p>
          <a:p>
            <a:pPr algn="just"/>
            <a:r>
              <a:rPr lang="cs-CZ" dirty="0"/>
              <a:t>16. nepožaduje </a:t>
            </a:r>
            <a:endParaRPr lang="cs-CZ" sz="1800" dirty="0"/>
          </a:p>
          <a:p>
            <a:pPr lvl="0" algn="just"/>
            <a:r>
              <a:rPr lang="cs-CZ" dirty="0"/>
              <a:t>17. </a:t>
            </a:r>
            <a:r>
              <a:rPr lang="cs-CZ" sz="1800" dirty="0"/>
              <a:t>prostá kopie snímku katastrální mapy s vyznačeným umístěním nemovitosti,</a:t>
            </a:r>
          </a:p>
          <a:p>
            <a:pPr lvl="0" algn="just"/>
            <a:r>
              <a:rPr lang="cs-CZ" sz="1800" dirty="0"/>
              <a:t>18. závazné stanovisko příslušného orgánu státní památkové péče vydané ve smyslu § 14 zákona č. 20/1987 Sb., o státní památkové péči, ve znění pozdějších předpisů. V případě, že je závazné stanovisko vydáváno formou rozhodnutí, musí být opatřeno doložkou nabytí právní moci (prostá kopie). Jde-li o kulturní památku či nemovitost v památkově chráněném území.</a:t>
            </a:r>
          </a:p>
          <a:p>
            <a:pPr lvl="0" algn="just"/>
            <a:r>
              <a:rPr lang="cs-CZ" sz="1800" dirty="0"/>
              <a:t>19. prostá kopie smlouvy o dílo se zhotovitelem s podrobným položkovým rozpočtem obnovy,</a:t>
            </a:r>
          </a:p>
          <a:p>
            <a:pPr lvl="0" algn="just"/>
            <a:r>
              <a:rPr lang="cs-CZ" sz="1800" dirty="0"/>
              <a:t> 20. prostá kopie dokladu o výběru zhotovitele díla v souladu se zák. č.  134/2016 Sb., o zadávání veřejných zakázek, ve znění pozdějších předpisů, jde-li o veřejnou zakázku,</a:t>
            </a:r>
          </a:p>
        </p:txBody>
      </p:sp>
    </p:spTree>
    <p:extLst>
      <p:ext uri="{BB962C8B-B14F-4D97-AF65-F5344CB8AC3E}">
        <p14:creationId xmlns:p14="http://schemas.microsoft.com/office/powerpoint/2010/main" val="20817178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5F259602-EE44-85BF-77E7-8E9BE82A1E93}"/>
              </a:ext>
            </a:extLst>
          </p:cNvPr>
          <p:cNvSpPr txBox="1"/>
          <p:nvPr/>
        </p:nvSpPr>
        <p:spPr>
          <a:xfrm>
            <a:off x="228600" y="1600200"/>
            <a:ext cx="8610600" cy="4524315"/>
          </a:xfrm>
          <a:prstGeom prst="rect">
            <a:avLst/>
          </a:prstGeom>
          <a:noFill/>
        </p:spPr>
        <p:txBody>
          <a:bodyPr wrap="square">
            <a:spAutoFit/>
          </a:bodyPr>
          <a:lstStyle/>
          <a:p>
            <a:pPr lvl="0" algn="just"/>
            <a:r>
              <a:rPr lang="cs-CZ" sz="1800" dirty="0"/>
              <a:t>21. fotodokumentace stavu nemovitosti v době podání žádosti, podle druhu a rozsahu prací, ke kterým se váže žádost, o minimálním rozměru 10 x 15 cm, popřípadě v digitální podobě v rozlišení 800 x 600 pixelů, v minimálním rozsahu 2 fotografií,</a:t>
            </a:r>
          </a:p>
          <a:p>
            <a:pPr lvl="0" algn="just"/>
            <a:r>
              <a:rPr lang="cs-CZ" sz="1800" dirty="0"/>
              <a:t>22. prostá kopie návrhu obnovy (projektová dokumentace, návrhy na restaurování, restaurátorský záměr, event. znalecký posudek),</a:t>
            </a:r>
          </a:p>
          <a:p>
            <a:pPr lvl="0" algn="just"/>
            <a:r>
              <a:rPr lang="cs-CZ" sz="1800" dirty="0"/>
              <a:t>23. v případě zastupování vlastníka úředně ověřená plná moc od vlastníka (všech spoluvlastníků),</a:t>
            </a:r>
          </a:p>
          <a:p>
            <a:pPr lvl="0" algn="just"/>
            <a:r>
              <a:rPr lang="cs-CZ" sz="1800" dirty="0"/>
              <a:t>24. prostá kopie nájemní smlouvy, případně smlouvy o výpůjčce a originál nebo úředně ověřená kopie souhlasu vlastníka nemovitosti s její obnovou, je-li žadatelem nájemce či vypůjčitel.</a:t>
            </a:r>
          </a:p>
          <a:p>
            <a:pPr lvl="0" algn="just"/>
            <a:r>
              <a:rPr lang="cs-CZ" sz="1800" dirty="0"/>
              <a:t>25. pokud žadatel jakoukoliv z uvedených příloh v daném (aktuálním) kalendářním roce již doložil v rámci jiného dotačního programu nebo titulu Olomouckého kraje, uvede ve své žádosti přesnou identifikaci požadované přílohy (číslo a název) a identifikaci dotačního programu nebo titulu Olomouckého kraje, kde byla žádost již doložena (číslo a název). </a:t>
            </a:r>
          </a:p>
        </p:txBody>
      </p:sp>
    </p:spTree>
    <p:extLst>
      <p:ext uri="{BB962C8B-B14F-4D97-AF65-F5344CB8AC3E}">
        <p14:creationId xmlns:p14="http://schemas.microsoft.com/office/powerpoint/2010/main" val="33801141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Nadpis 1"/>
          <p:cNvSpPr>
            <a:spLocks noGrp="1"/>
          </p:cNvSpPr>
          <p:nvPr>
            <p:ph type="title"/>
          </p:nvPr>
        </p:nvSpPr>
        <p:spPr>
          <a:xfrm>
            <a:off x="450850" y="1143000"/>
            <a:ext cx="8229600" cy="1143000"/>
          </a:xfrm>
        </p:spPr>
        <p:txBody>
          <a:bodyPr/>
          <a:lstStyle/>
          <a:p>
            <a:r>
              <a:rPr lang="cs-CZ" altLang="cs-CZ" sz="3200"/>
              <a:t>Spoluúčast žadatele</a:t>
            </a:r>
          </a:p>
        </p:txBody>
      </p:sp>
      <p:sp>
        <p:nvSpPr>
          <p:cNvPr id="14339" name="Zástupný symbol pro obsah 2"/>
          <p:cNvSpPr>
            <a:spLocks noGrp="1"/>
          </p:cNvSpPr>
          <p:nvPr>
            <p:ph idx="1"/>
          </p:nvPr>
        </p:nvSpPr>
        <p:spPr>
          <a:xfrm>
            <a:off x="450850" y="2286000"/>
            <a:ext cx="8229600" cy="3200400"/>
          </a:xfrm>
        </p:spPr>
        <p:txBody>
          <a:bodyPr/>
          <a:lstStyle/>
          <a:p>
            <a:pPr algn="just"/>
            <a:r>
              <a:rPr lang="cs-CZ" sz="2000" dirty="0"/>
              <a:t>Minimální podíl spoluúčasti žadatele z vlastních a jiných zdrojů vychází z celkových předpokládaných uznatelných výdajů akce uvedených v žádosti žadatele, a činí </a:t>
            </a:r>
            <a:r>
              <a:rPr lang="cs-CZ" sz="2000" b="1" dirty="0"/>
              <a:t>50</a:t>
            </a:r>
            <a:r>
              <a:rPr lang="cs-CZ" sz="2000" dirty="0"/>
              <a:t> % celkových předpokládaných uznatelných výdajů akce. V případě, že celkové skutečně vynaložené uznatelné výdaje akce budou nižší než celkové předpokládané uznatelné výdaje akce uvedené v žádosti žadatele, je žadatel povinen v rámci vyúčtování dotace vrátit poskytovateli část poskytnuté dotace v souladu se Smlouvou tak, aby výše dotace odpovídala maximálně 50 % z celkových skutečně vynaložených uznatelných výdajů akce. </a:t>
            </a:r>
          </a:p>
          <a:p>
            <a:pPr algn="just"/>
            <a:r>
              <a:rPr lang="cs-CZ" sz="2000" dirty="0"/>
              <a:t>V případě, že skutečně vynaložené uznatelné výdaje budou po odečtení 50% spoluúčasti nižší než minimální výše dotace poskytovaná v dotačním titulu, nebude dotace poskytnuta. </a:t>
            </a:r>
          </a:p>
          <a:p>
            <a:pPr marL="0" indent="0">
              <a:buFontTx/>
              <a:buNone/>
            </a:pPr>
            <a:endParaRPr lang="cs-CZ" altLang="cs-CZ" sz="24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Nadpis 1"/>
          <p:cNvSpPr>
            <a:spLocks noGrp="1"/>
          </p:cNvSpPr>
          <p:nvPr>
            <p:ph type="title"/>
          </p:nvPr>
        </p:nvSpPr>
        <p:spPr>
          <a:xfrm>
            <a:off x="487363" y="1752600"/>
            <a:ext cx="8229600" cy="1143000"/>
          </a:xfrm>
        </p:spPr>
        <p:txBody>
          <a:bodyPr/>
          <a:lstStyle/>
          <a:p>
            <a:pPr algn="l"/>
            <a:r>
              <a:rPr lang="cs-CZ" altLang="cs-CZ" sz="3200" dirty="0"/>
              <a:t>Termíny čerpání dotace shodné pro DT 1, DT2 i DT3</a:t>
            </a:r>
          </a:p>
        </p:txBody>
      </p:sp>
      <p:sp>
        <p:nvSpPr>
          <p:cNvPr id="3" name="Zástupný symbol pro obsah 2"/>
          <p:cNvSpPr>
            <a:spLocks noGrp="1"/>
          </p:cNvSpPr>
          <p:nvPr>
            <p:ph idx="1"/>
          </p:nvPr>
        </p:nvSpPr>
        <p:spPr>
          <a:xfrm>
            <a:off x="381000" y="2819400"/>
            <a:ext cx="8335963" cy="3276600"/>
          </a:xfrm>
        </p:spPr>
        <p:txBody>
          <a:bodyPr/>
          <a:lstStyle/>
          <a:p>
            <a:pPr marL="0" indent="0">
              <a:buFontTx/>
              <a:buNone/>
              <a:defRPr/>
            </a:pPr>
            <a:endParaRPr lang="cs-CZ" sz="2400" dirty="0"/>
          </a:p>
          <a:p>
            <a:pPr marL="0" indent="0">
              <a:buFontTx/>
              <a:buNone/>
              <a:defRPr/>
            </a:pPr>
            <a:r>
              <a:rPr lang="cs-CZ" sz="2400" dirty="0"/>
              <a:t>Prostředky dotace je možné čerpat na uznatelné výdaje projektu vzniklé od 1. 1. 2026 do 31. 10. 2026.</a:t>
            </a:r>
          </a:p>
          <a:p>
            <a:pPr marL="0" indent="0">
              <a:buFontTx/>
              <a:buNone/>
              <a:defRPr/>
            </a:pPr>
            <a:endParaRPr lang="cs-CZ" sz="2400" dirty="0"/>
          </a:p>
          <a:p>
            <a:pPr marL="0" indent="0" algn="just">
              <a:buFontTx/>
              <a:buNone/>
              <a:defRPr/>
            </a:pPr>
            <a:r>
              <a:rPr lang="cs-CZ" sz="2400" dirty="0"/>
              <a:t>Příjemce dotace prokáže výši celkových skutečně vynaložených uznatelných výdajů, které se vztahují k projektu, nejpozději do 15. 11. 2026</a:t>
            </a:r>
            <a:r>
              <a:rPr lang="cs-CZ" sz="2400" i="1" dirty="0"/>
              <a:t> </a:t>
            </a:r>
            <a:r>
              <a:rPr lang="cs-CZ" sz="2400" dirty="0"/>
              <a:t>v rámci finančního vyúčtování dotace, jež bude Olomouckému kraji předloženo spolu se závěrečnou zprávou v souladu se Smlouvou.</a:t>
            </a:r>
          </a:p>
          <a:p>
            <a:pPr>
              <a:defRPr/>
            </a:pPr>
            <a:endParaRPr lang="cs-CZ"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Nadpis 1"/>
          <p:cNvSpPr>
            <a:spLocks noGrp="1"/>
          </p:cNvSpPr>
          <p:nvPr>
            <p:ph type="title"/>
          </p:nvPr>
        </p:nvSpPr>
        <p:spPr>
          <a:xfrm>
            <a:off x="471488" y="1371600"/>
            <a:ext cx="8229600" cy="1143000"/>
          </a:xfrm>
        </p:spPr>
        <p:txBody>
          <a:bodyPr/>
          <a:lstStyle/>
          <a:p>
            <a:r>
              <a:rPr lang="cs-CZ" altLang="cs-CZ" sz="3200" dirty="0"/>
              <a:t>Zdroje spolufinancování</a:t>
            </a:r>
          </a:p>
        </p:txBody>
      </p:sp>
      <p:sp>
        <p:nvSpPr>
          <p:cNvPr id="16387" name="Zástupný symbol pro obsah 2"/>
          <p:cNvSpPr>
            <a:spLocks noGrp="1"/>
          </p:cNvSpPr>
          <p:nvPr>
            <p:ph idx="1"/>
          </p:nvPr>
        </p:nvSpPr>
        <p:spPr>
          <a:xfrm>
            <a:off x="280988" y="2133600"/>
            <a:ext cx="8634412" cy="4724400"/>
          </a:xfrm>
        </p:spPr>
        <p:txBody>
          <a:bodyPr/>
          <a:lstStyle/>
          <a:p>
            <a:pPr algn="just"/>
            <a:r>
              <a:rPr lang="cs-CZ" sz="2000" dirty="0"/>
              <a:t>jsou vlastní a jiné zdroje vynaložené na úhradu uznatelných výdajů akce. Vlastní a jiné zdroje musí být prokazatelně přijaty příjemcem. Pokud je příjemce povinen vést účetnictví, musí být o příjmu proveden účetní záznam</a:t>
            </a:r>
          </a:p>
          <a:p>
            <a:pPr lvl="1"/>
            <a:r>
              <a:rPr lang="cs-CZ" sz="2000" b="1" dirty="0"/>
              <a:t>Vlastní zdroje</a:t>
            </a:r>
            <a:r>
              <a:rPr lang="cs-CZ" sz="2000" dirty="0"/>
              <a:t> – příjmy příjemce získané vlastní činností, pro kterou byla organizace zřízena (založena) a příjmy příjemce přijaté na základě vlastních aktivit příjemce atd.</a:t>
            </a:r>
          </a:p>
          <a:p>
            <a:pPr lvl="1"/>
            <a:r>
              <a:rPr lang="cs-CZ" sz="2000" b="1" dirty="0"/>
              <a:t>Jiné zdroje</a:t>
            </a:r>
            <a:r>
              <a:rPr lang="cs-CZ" sz="2000" dirty="0"/>
              <a:t> – poskytnuté příjemci z veřejných rozpočtů (evropských, státních, územních), poskytnuté jinou fyzickou nebo právnickou osobou formou daru nebo dotace (příspěvky, dotace, dary…) </a:t>
            </a:r>
          </a:p>
          <a:p>
            <a:pPr lvl="1"/>
            <a:r>
              <a:rPr lang="cs-CZ" sz="2000" b="1" dirty="0"/>
              <a:t>Příjmy </a:t>
            </a:r>
            <a:r>
              <a:rPr lang="cs-CZ" sz="2000" dirty="0"/>
              <a:t>jsou veškeré finanční prostředky, které příjemce obdržel v souvislosti s realizací akce, např. dotace od státu a jiných územních samosprávných celků, příspěvky, dary, vstupné, příjmy z pronájmu prostor na akci.</a:t>
            </a:r>
          </a:p>
          <a:p>
            <a:pPr algn="just"/>
            <a:endParaRPr lang="cs-CZ" sz="2000" dirty="0"/>
          </a:p>
          <a:p>
            <a:endParaRPr lang="cs-CZ" altLang="cs-CZ" sz="24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obsah 3"/>
          <p:cNvSpPr>
            <a:spLocks noGrp="1"/>
          </p:cNvSpPr>
          <p:nvPr>
            <p:ph idx="1"/>
          </p:nvPr>
        </p:nvSpPr>
        <p:spPr/>
        <p:txBody>
          <a:bodyPr/>
          <a:lstStyle/>
          <a:p>
            <a:pPr marL="457200" lvl="1" indent="0">
              <a:buNone/>
            </a:pPr>
            <a:r>
              <a:rPr lang="cs-CZ" b="1" dirty="0"/>
              <a:t>Způsob podávání žádostí o dotace</a:t>
            </a:r>
            <a:endParaRPr lang="cs-CZ" sz="2800" dirty="0"/>
          </a:p>
          <a:p>
            <a:pPr algn="just"/>
            <a:r>
              <a:rPr lang="cs-CZ" sz="2000" dirty="0"/>
              <a:t>Žadatelé se do systému RAP registrují a následně přihlašují pomocí svého uživatelského jména a hesla, fyzické osoby se mohou registrovat a následně přihlašovat i prostřednictvím elektronické identifikace NIA (například použitím elektronického občanského průkazu, bankovní identity, NIA ID a jiné). Za právnické osoby se mohou registrovat a následně přihlašovat jako zástup i fyzické osoby přihlášené prostřednictvím NIA. </a:t>
            </a:r>
            <a:r>
              <a:rPr lang="cs-CZ" sz="2000" b="1" u="sng" dirty="0"/>
              <a:t>Žadatelé vyplní a odešlou svou žádost v systému RAP, včetně povinných příloh, následně si stáhnou soubor PDF s podanou žádostí, opatřenou PID (čárovým kódem) a ve stanovené lhůtě ji doručí poskytovateli.</a:t>
            </a:r>
            <a:endParaRPr lang="cs-CZ" sz="2000" dirty="0"/>
          </a:p>
          <a:p>
            <a:endParaRPr lang="cs-CZ" sz="2400" dirty="0"/>
          </a:p>
        </p:txBody>
      </p:sp>
    </p:spTree>
    <p:extLst>
      <p:ext uri="{BB962C8B-B14F-4D97-AF65-F5344CB8AC3E}">
        <p14:creationId xmlns:p14="http://schemas.microsoft.com/office/powerpoint/2010/main" val="1809391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ctrTitle"/>
          </p:nvPr>
        </p:nvSpPr>
        <p:spPr>
          <a:xfrm>
            <a:off x="723900" y="1143000"/>
            <a:ext cx="7772400" cy="914400"/>
          </a:xfrm>
        </p:spPr>
        <p:txBody>
          <a:bodyPr/>
          <a:lstStyle/>
          <a:p>
            <a:pPr eaLnBrk="1" hangingPunct="1"/>
            <a:r>
              <a:rPr lang="cs-CZ" altLang="cs-CZ" sz="2800" dirty="0">
                <a:latin typeface="Tahoma" panose="020B0604030504040204" pitchFamily="34" charset="0"/>
              </a:rPr>
              <a:t>Administrace (příjem) žádostí </a:t>
            </a:r>
          </a:p>
        </p:txBody>
      </p:sp>
      <p:sp>
        <p:nvSpPr>
          <p:cNvPr id="2051" name="Rectangle 3"/>
          <p:cNvSpPr>
            <a:spLocks noGrp="1" noChangeArrowheads="1"/>
          </p:cNvSpPr>
          <p:nvPr>
            <p:ph type="subTitle" idx="1"/>
          </p:nvPr>
        </p:nvSpPr>
        <p:spPr>
          <a:xfrm>
            <a:off x="152400" y="1981200"/>
            <a:ext cx="8915400" cy="5029200"/>
          </a:xfrm>
        </p:spPr>
        <p:txBody>
          <a:bodyPr/>
          <a:lstStyle/>
          <a:p>
            <a:pPr lvl="1">
              <a:defRPr/>
            </a:pPr>
            <a:r>
              <a:rPr lang="cs-CZ" sz="2400" dirty="0"/>
              <a:t>Administrátor z dalšího posuzování vyřadí žádosti, které:</a:t>
            </a:r>
          </a:p>
          <a:p>
            <a:pPr marL="285750" indent="-285750" algn="l">
              <a:buFont typeface="Arial" panose="020B0604020202020204" pitchFamily="34" charset="0"/>
              <a:buChar char="•"/>
              <a:defRPr/>
            </a:pPr>
            <a:r>
              <a:rPr lang="cs-CZ" sz="2400" dirty="0"/>
              <a:t>nebudou vyplněny a odeslány nejpozději do 12:00 hodin posledního dne lhůty k podání žádosti </a:t>
            </a:r>
            <a:r>
              <a:rPr lang="cs-CZ" sz="2400" b="1" dirty="0"/>
              <a:t>elektronicky na předepsaném formuláři v systému RAP</a:t>
            </a:r>
            <a:r>
              <a:rPr lang="cs-CZ" sz="2400" dirty="0"/>
              <a:t>, nebo</a:t>
            </a:r>
          </a:p>
          <a:p>
            <a:pPr marL="285750" indent="-285750" algn="l">
              <a:buFont typeface="Arial" panose="020B0604020202020204" pitchFamily="34" charset="0"/>
              <a:buChar char="•"/>
              <a:defRPr/>
            </a:pPr>
            <a:r>
              <a:rPr lang="cs-CZ" sz="2400" dirty="0"/>
              <a:t>nebudou vyhlašovateli dotačního programu </a:t>
            </a:r>
            <a:r>
              <a:rPr lang="cs-CZ" sz="2400" b="1" dirty="0"/>
              <a:t>doručeny včas</a:t>
            </a:r>
            <a:r>
              <a:rPr lang="cs-CZ" sz="2400" dirty="0"/>
              <a:t> dle lhůty k podání žádosti, nebo </a:t>
            </a:r>
          </a:p>
          <a:p>
            <a:pPr marL="285750" indent="-285750" algn="l">
              <a:buFont typeface="Arial" panose="020B0604020202020204" pitchFamily="34" charset="0"/>
              <a:buChar char="•"/>
              <a:defRPr/>
            </a:pPr>
            <a:r>
              <a:rPr lang="cs-CZ" sz="2400" dirty="0"/>
              <a:t>budou podány duplicitně; za duplicitně podanou žádost se přitom považuje žádost podaná vícekrát stejným žadatelem v rámci téhož vyhlášeného dotačního titulu na tentýž konkrétní účel (projekt), v daném kalendářním roce</a:t>
            </a:r>
          </a:p>
          <a:p>
            <a:pPr marL="285750" indent="-285750" algn="l">
              <a:buFont typeface="Arial" panose="020B0604020202020204" pitchFamily="34" charset="0"/>
              <a:buChar char="•"/>
              <a:defRPr/>
            </a:pPr>
            <a:r>
              <a:rPr lang="cs-CZ" sz="2400" dirty="0"/>
              <a:t>budou podány žadatelem, který není oprávněným žadatelem dle Pravidel.</a:t>
            </a:r>
          </a:p>
          <a:p>
            <a:pPr algn="l">
              <a:defRPr/>
            </a:pPr>
            <a:endParaRPr lang="cs-CZ" altLang="cs-CZ" sz="1400" dirty="0">
              <a:latin typeface="Tahoma" panose="020B0604030504040204"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Zástupný symbol pro obsah 2"/>
          <p:cNvSpPr>
            <a:spLocks noGrp="1"/>
          </p:cNvSpPr>
          <p:nvPr>
            <p:ph idx="1"/>
          </p:nvPr>
        </p:nvSpPr>
        <p:spPr/>
        <p:txBody>
          <a:bodyPr/>
          <a:lstStyle/>
          <a:p>
            <a:pPr marL="0" indent="0">
              <a:buFontTx/>
              <a:buNone/>
              <a:defRPr/>
            </a:pPr>
            <a:r>
              <a:rPr lang="cs-CZ" altLang="cs-CZ" sz="2400" dirty="0"/>
              <a:t>O vyřazení žádosti bude žadatel e-mailem vyrozuměn administrátorem.</a:t>
            </a:r>
          </a:p>
          <a:p>
            <a:pPr lvl="1">
              <a:defRPr/>
            </a:pPr>
            <a:r>
              <a:rPr lang="cs-CZ" altLang="cs-CZ" sz="2400" dirty="0"/>
              <a:t>Pokud žádost splňuje podmínky uvedené výše, avšak nesplňuje ostatní </a:t>
            </a:r>
            <a:r>
              <a:rPr lang="cs-CZ" altLang="cs-CZ" sz="2400" b="1" dirty="0"/>
              <a:t>náležitosti (neúplná žádost, chybějící přílohy apod.), </a:t>
            </a:r>
            <a:r>
              <a:rPr lang="cs-CZ" altLang="cs-CZ" sz="2400" dirty="0"/>
              <a:t>vyzve administrátor žadatele, aby nedostatky napravil, a upozorní jej, že nebude-li žádost opravena </a:t>
            </a:r>
            <a:r>
              <a:rPr lang="cs-CZ" altLang="cs-CZ" sz="2400" b="1" dirty="0"/>
              <a:t>do 7 kalendářních dnů</a:t>
            </a:r>
            <a:r>
              <a:rPr lang="cs-CZ" altLang="cs-CZ" sz="2400" dirty="0"/>
              <a:t> ode dne upozornění, </a:t>
            </a:r>
            <a:r>
              <a:rPr lang="cs-CZ" altLang="cs-CZ" sz="2400" b="1" dirty="0"/>
              <a:t>bude vyřazena z dalšího posuzování</a:t>
            </a:r>
            <a:r>
              <a:rPr lang="cs-CZ" altLang="cs-CZ" sz="2400" dirty="0"/>
              <a:t>. </a:t>
            </a:r>
          </a:p>
          <a:p>
            <a:pPr marL="0" indent="0">
              <a:buFontTx/>
              <a:buNone/>
              <a:defRPr/>
            </a:pPr>
            <a:r>
              <a:rPr lang="cs-CZ" altLang="cs-CZ" sz="2400" dirty="0"/>
              <a:t>Výzva k nápravě nedostatků bude žadateli zaslána e-mailem.</a:t>
            </a:r>
          </a:p>
          <a:p>
            <a:pPr>
              <a:defRPr/>
            </a:pPr>
            <a:endParaRPr lang="cs-CZ" altLang="cs-CZ"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ctrTitle"/>
          </p:nvPr>
        </p:nvSpPr>
        <p:spPr>
          <a:xfrm>
            <a:off x="685800" y="1219200"/>
            <a:ext cx="7772400" cy="1447800"/>
          </a:xfrm>
        </p:spPr>
        <p:txBody>
          <a:bodyPr/>
          <a:lstStyle/>
          <a:p>
            <a:pPr eaLnBrk="1" hangingPunct="1"/>
            <a:r>
              <a:rPr lang="cs-CZ" altLang="cs-CZ" sz="3200" b="1"/>
              <a:t>Kritéria hodnocení žádostí o dotace:</a:t>
            </a:r>
            <a:br>
              <a:rPr lang="cs-CZ" altLang="cs-CZ" sz="3200"/>
            </a:br>
            <a:r>
              <a:rPr lang="cs-CZ" altLang="cs-CZ" sz="2400"/>
              <a:t>Tabulka hodnotících kritérií je součástí Pravidel dotačního titulu.</a:t>
            </a:r>
            <a:endParaRPr lang="cs-CZ" altLang="cs-CZ" sz="2400">
              <a:latin typeface="Tahoma" panose="020B0604030504040204" pitchFamily="34" charset="0"/>
            </a:endParaRPr>
          </a:p>
        </p:txBody>
      </p:sp>
      <p:sp>
        <p:nvSpPr>
          <p:cNvPr id="2051" name="Rectangle 3"/>
          <p:cNvSpPr>
            <a:spLocks noGrp="1" noChangeArrowheads="1"/>
          </p:cNvSpPr>
          <p:nvPr>
            <p:ph type="subTitle" idx="1"/>
          </p:nvPr>
        </p:nvSpPr>
        <p:spPr>
          <a:xfrm>
            <a:off x="685800" y="2895600"/>
            <a:ext cx="8001000" cy="3886200"/>
          </a:xfrm>
        </p:spPr>
        <p:txBody>
          <a:bodyPr/>
          <a:lstStyle/>
          <a:p>
            <a:pPr algn="l" eaLnBrk="1" hangingPunct="1">
              <a:defRPr/>
            </a:pPr>
            <a:r>
              <a:rPr lang="cs-CZ" altLang="cs-CZ" sz="2400" dirty="0">
                <a:latin typeface="Tahoma" panose="020B0604030504040204" pitchFamily="34" charset="0"/>
              </a:rPr>
              <a:t>Tabulka kritérií obsahuje šest oblastí, ve kterých jsou přidělovány body v rozsahu od 0 do 100 bodů.</a:t>
            </a:r>
          </a:p>
          <a:p>
            <a:pPr algn="l" eaLnBrk="1" hangingPunct="1">
              <a:defRPr/>
            </a:pPr>
            <a:r>
              <a:rPr lang="cs-CZ" altLang="cs-CZ" sz="2400" dirty="0">
                <a:latin typeface="Tahoma" panose="020B0604030504040204" pitchFamily="34" charset="0"/>
              </a:rPr>
              <a:t>Oblasti:</a:t>
            </a:r>
          </a:p>
          <a:p>
            <a:pPr marL="285750" indent="-285750" algn="l" eaLnBrk="1" hangingPunct="1">
              <a:buFont typeface="Arial" panose="020B0604020202020204" pitchFamily="34" charset="0"/>
              <a:buChar char="•"/>
              <a:defRPr/>
            </a:pPr>
            <a:r>
              <a:rPr lang="cs-CZ" sz="2400" b="1" dirty="0"/>
              <a:t>Rozsah/specifické kritérium, </a:t>
            </a:r>
            <a:r>
              <a:rPr lang="cs-CZ" sz="2400" dirty="0"/>
              <a:t>(hodnotí administrátor)</a:t>
            </a:r>
          </a:p>
          <a:p>
            <a:pPr marL="285750" indent="-285750" algn="l" eaLnBrk="1" hangingPunct="1">
              <a:buFont typeface="Arial" panose="020B0604020202020204" pitchFamily="34" charset="0"/>
              <a:buChar char="•"/>
              <a:defRPr/>
            </a:pPr>
            <a:endParaRPr lang="cs-CZ" sz="2400" dirty="0"/>
          </a:p>
          <a:p>
            <a:pPr marL="285750" indent="-285750" algn="l" eaLnBrk="1" hangingPunct="1">
              <a:buFont typeface="Arial" panose="020B0604020202020204" pitchFamily="34" charset="0"/>
              <a:buChar char="•"/>
              <a:defRPr/>
            </a:pPr>
            <a:r>
              <a:rPr lang="cs-CZ" sz="2400" b="1" dirty="0"/>
              <a:t>Potřebnost a návaznost/specifické kritérium, </a:t>
            </a:r>
            <a:r>
              <a:rPr lang="cs-CZ" sz="2400" dirty="0"/>
              <a:t>(hodnotí poradní orgán)</a:t>
            </a:r>
          </a:p>
          <a:p>
            <a:pPr marL="285750" indent="-285750" algn="l" eaLnBrk="1" hangingPunct="1">
              <a:buFont typeface="Arial" panose="020B0604020202020204" pitchFamily="34" charset="0"/>
              <a:buChar char="•"/>
              <a:defRPr/>
            </a:pPr>
            <a:endParaRPr lang="cs-CZ" sz="2400" b="1" dirty="0"/>
          </a:p>
          <a:p>
            <a:pPr marL="285750" indent="-285750" algn="l" eaLnBrk="1" hangingPunct="1">
              <a:buFont typeface="Arial" panose="020B0604020202020204" pitchFamily="34" charset="0"/>
              <a:buChar char="•"/>
              <a:defRPr/>
            </a:pPr>
            <a:r>
              <a:rPr lang="cs-CZ" sz="2400" b="1" dirty="0"/>
              <a:t>Význam a zájem pro Olomoucký kraj, </a:t>
            </a:r>
            <a:r>
              <a:rPr lang="cs-CZ" sz="2400" dirty="0"/>
              <a:t>(hodnotí ROK)</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ctrTitle"/>
          </p:nvPr>
        </p:nvSpPr>
        <p:spPr>
          <a:xfrm>
            <a:off x="685800" y="1371600"/>
            <a:ext cx="7772400" cy="1066800"/>
          </a:xfrm>
        </p:spPr>
        <p:txBody>
          <a:bodyPr/>
          <a:lstStyle/>
          <a:p>
            <a:pPr eaLnBrk="1" hangingPunct="1"/>
            <a:r>
              <a:rPr lang="cs-CZ" altLang="cs-CZ" sz="3200" dirty="0">
                <a:latin typeface="Tahoma" panose="020B0604030504040204" pitchFamily="34" charset="0"/>
              </a:rPr>
              <a:t>Rozhodnutí o poskytnutí dotace</a:t>
            </a:r>
          </a:p>
        </p:txBody>
      </p:sp>
      <p:sp>
        <p:nvSpPr>
          <p:cNvPr id="22531" name="Rectangle 3"/>
          <p:cNvSpPr>
            <a:spLocks noGrp="1" noChangeArrowheads="1"/>
          </p:cNvSpPr>
          <p:nvPr>
            <p:ph type="subTitle" idx="1"/>
          </p:nvPr>
        </p:nvSpPr>
        <p:spPr>
          <a:xfrm>
            <a:off x="228600" y="2362200"/>
            <a:ext cx="8686800" cy="4419600"/>
          </a:xfrm>
        </p:spPr>
        <p:txBody>
          <a:bodyPr/>
          <a:lstStyle/>
          <a:p>
            <a:pPr lvl="1" algn="just"/>
            <a:r>
              <a:rPr lang="cs-CZ" sz="2400" dirty="0"/>
              <a:t>Řídící orgán při posuzování bodového hodnocení přihlíží zejména k hranici dosaženého bodového zisku. Řídící orgán si vyhrazuje právo poskytnout žadateli dotaci v požadované výši nebo v krácené výši nebo dotaci neposkytnout. Řídící orgán rozhoduje o poskytnutí, krácení nebo neposkytnutí požadované dotace s ohledem na celkový objem finančních prostředků v dotačním titulu a bodovou hranici stanovenou v odst. 9.7. Pravidel</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04800" y="1600200"/>
            <a:ext cx="8458200" cy="4525963"/>
          </a:xfrm>
        </p:spPr>
        <p:txBody>
          <a:bodyPr/>
          <a:lstStyle/>
          <a:p>
            <a:pPr marL="0" indent="0" algn="just">
              <a:buFontTx/>
              <a:buNone/>
              <a:defRPr/>
            </a:pPr>
            <a:r>
              <a:rPr lang="cs-CZ" altLang="cs-CZ" sz="2400" dirty="0"/>
              <a:t>ROK, </a:t>
            </a:r>
            <a:r>
              <a:rPr lang="cs-CZ" sz="2400" dirty="0"/>
              <a:t>o snížení požadované částky dotace rozhoduje s ohledem na celkovou finanční alokaci pro konkrétní dotační program a množství a kvalitu všech žádostí, hodnocených v konkrétním dotačním programu.</a:t>
            </a:r>
          </a:p>
          <a:p>
            <a:pPr marL="0" indent="0" algn="just">
              <a:buFontTx/>
              <a:buNone/>
              <a:defRPr/>
            </a:pPr>
            <a:endParaRPr lang="cs-CZ" sz="2400" dirty="0"/>
          </a:p>
          <a:p>
            <a:pPr marL="0" indent="0" algn="just">
              <a:buFontTx/>
              <a:buNone/>
              <a:defRPr/>
            </a:pPr>
            <a:r>
              <a:rPr lang="cs-CZ" sz="2400" dirty="0"/>
              <a:t>Na poskytnutí dotace není právní nárok.</a:t>
            </a:r>
          </a:p>
          <a:p>
            <a:pPr marL="0" indent="0" algn="just">
              <a:buFontTx/>
              <a:buNone/>
              <a:defRPr/>
            </a:pPr>
            <a:endParaRPr lang="cs-CZ" sz="2400" dirty="0"/>
          </a:p>
          <a:p>
            <a:pPr marL="0" indent="0" algn="just">
              <a:buFontTx/>
              <a:buNone/>
              <a:defRPr/>
            </a:pPr>
            <a:r>
              <a:rPr lang="cs-CZ" sz="2400" dirty="0"/>
              <a:t>Informaci o poskytnutí či neposkytnutí dotace zašle administrátor žadatelům e-mailem nejpozději do 15 dnů po rozhodnutí řídícího orgánu.</a:t>
            </a:r>
            <a:endParaRPr lang="cs-CZ" altLang="cs-CZ" sz="2400" dirty="0">
              <a:latin typeface="Tahoma" panose="020B0604030504040204" pitchFamily="34" charset="0"/>
            </a:endParaRPr>
          </a:p>
          <a:p>
            <a:pPr>
              <a:defRPr/>
            </a:pPr>
            <a:endParaRPr lang="cs-CZ"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ctrTitle"/>
          </p:nvPr>
        </p:nvSpPr>
        <p:spPr>
          <a:xfrm>
            <a:off x="669925" y="1295400"/>
            <a:ext cx="7788275" cy="3352800"/>
          </a:xfrm>
        </p:spPr>
        <p:txBody>
          <a:bodyPr/>
          <a:lstStyle/>
          <a:p>
            <a:pPr marL="342900" indent="-342900"/>
            <a:br>
              <a:rPr lang="cs-CZ" altLang="cs-CZ" sz="2400" dirty="0"/>
            </a:br>
            <a:br>
              <a:rPr lang="cs-CZ" altLang="cs-CZ" sz="2400"/>
            </a:br>
            <a:br>
              <a:rPr lang="cs-CZ" altLang="cs-CZ" sz="4000"/>
            </a:br>
            <a:r>
              <a:rPr lang="cs-CZ" altLang="cs-CZ" sz="4000"/>
              <a:t>Děkujeme </a:t>
            </a:r>
            <a:r>
              <a:rPr lang="cs-CZ" altLang="cs-CZ" sz="4000" dirty="0"/>
              <a:t>Vám za pozornost.</a:t>
            </a:r>
            <a:endParaRPr lang="cs-CZ" altLang="cs-CZ" sz="4000" dirty="0">
              <a:latin typeface="Tahoma" panose="020B0604030504040204" pitchFamily="34" charset="0"/>
            </a:endParaRPr>
          </a:p>
        </p:txBody>
      </p:sp>
    </p:spTree>
  </p:cSld>
  <p:clrMapOvr>
    <a:masterClrMapping/>
  </p:clrMapOvr>
</p:sld>
</file>

<file path=ppt/theme/theme1.xml><?xml version="1.0" encoding="utf-8"?>
<a:theme xmlns:a="http://schemas.openxmlformats.org/drawingml/2006/main" name="Výchozí návrh">
  <a:themeElements>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Výchozí návrh">
      <a:majorFont>
        <a:latin typeface="Arial"/>
        <a:ea typeface=""/>
        <a:cs typeface=""/>
      </a:majorFont>
      <a:minorFont>
        <a:latin typeface="Arial"/>
        <a:ea typeface=""/>
        <a:cs typeface=""/>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ýchozí návr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ýchozí návr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ýchozí návr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ýchozí návr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ýchozí návr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ýchozí návr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ýchozí návr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ýchozí návr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ýchozí návr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ýchozí návr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ýchozí návr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F847E9972FB42449E0A433B197C86D9" ma:contentTypeVersion="5" ma:contentTypeDescription="Create a new document." ma:contentTypeScope="" ma:versionID="c4bd7eded5a1955412e39ccd0f4639a4">
  <xsd:schema xmlns:xsd="http://www.w3.org/2001/XMLSchema" xmlns:xs="http://www.w3.org/2001/XMLSchema" xmlns:p="http://schemas.microsoft.com/office/2006/metadata/properties" xmlns:ns3="8fc4d353-0a08-4a0f-92b3-a9464ec5a01f" targetNamespace="http://schemas.microsoft.com/office/2006/metadata/properties" ma:root="true" ma:fieldsID="322284c174cfda5cd0d3bc9accadd308" ns3:_="">
    <xsd:import namespace="8fc4d353-0a08-4a0f-92b3-a9464ec5a01f"/>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c4d353-0a08-4a0f-92b3-a9464ec5a01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1A432A8-94F9-4EDE-9D97-16E6B7D8A17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fc4d353-0a08-4a0f-92b3-a9464ec5a01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B71E8C-57E2-412B-9DDF-B360198CAA99}">
  <ds:schemaRefs>
    <ds:schemaRef ds:uri="http://schemas.microsoft.com/sharepoint/v3/contenttype/forms"/>
  </ds:schemaRefs>
</ds:datastoreItem>
</file>

<file path=customXml/itemProps3.xml><?xml version="1.0" encoding="utf-8"?>
<ds:datastoreItem xmlns:ds="http://schemas.openxmlformats.org/officeDocument/2006/customXml" ds:itemID="{A044CFD9-4D0C-4DA2-B6B2-C797838D12D8}">
  <ds:schemaRefs>
    <ds:schemaRef ds:uri="http://schemas.microsoft.com/office/2006/documentManagement/types"/>
    <ds:schemaRef ds:uri="http://schemas.openxmlformats.org/package/2006/metadata/core-properties"/>
    <ds:schemaRef ds:uri="http://www.w3.org/XML/1998/namespace"/>
    <ds:schemaRef ds:uri="http://purl.org/dc/dcmitype/"/>
    <ds:schemaRef ds:uri="http://schemas.microsoft.com/office/infopath/2007/PartnerControls"/>
    <ds:schemaRef ds:uri="8fc4d353-0a08-4a0f-92b3-a9464ec5a01f"/>
    <ds:schemaRef ds:uri="http://purl.org/dc/elements/1.1/"/>
    <ds:schemaRef ds:uri="http://purl.org/dc/term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792</TotalTime>
  <Words>2692</Words>
  <Application>Microsoft Office PowerPoint</Application>
  <PresentationFormat>Předvádění na obrazovce (4:3)</PresentationFormat>
  <Paragraphs>110</Paragraphs>
  <Slides>26</Slides>
  <Notes>0</Notes>
  <HiddenSlides>0</HiddenSlides>
  <MMClips>0</MMClips>
  <ScaleCrop>false</ScaleCrop>
  <HeadingPairs>
    <vt:vector size="6" baseType="variant">
      <vt:variant>
        <vt:lpstr>Použitá písma</vt:lpstr>
      </vt:variant>
      <vt:variant>
        <vt:i4>3</vt:i4>
      </vt:variant>
      <vt:variant>
        <vt:lpstr>Motiv</vt:lpstr>
      </vt:variant>
      <vt:variant>
        <vt:i4>1</vt:i4>
      </vt:variant>
      <vt:variant>
        <vt:lpstr>Nadpisy snímků</vt:lpstr>
      </vt:variant>
      <vt:variant>
        <vt:i4>26</vt:i4>
      </vt:variant>
    </vt:vector>
  </HeadingPairs>
  <TitlesOfParts>
    <vt:vector size="30" baseType="lpstr">
      <vt:lpstr>Arial</vt:lpstr>
      <vt:lpstr>Calibri</vt:lpstr>
      <vt:lpstr>Tahoma</vt:lpstr>
      <vt:lpstr>Výchozí návrh</vt:lpstr>
      <vt:lpstr>   DOTAČNÍ PROGRAM – PROGRAM PAMÁTKOVÉ PÉČE V OLOMOUCKÉM KRAJI V ROCE 2026</vt:lpstr>
      <vt:lpstr>Dotační program se člení na tři dotační tituly:</vt:lpstr>
      <vt:lpstr>   Administrátorem dotačních titulů je Odbor sportu, kultury a památkové péče Krajského úřadu Olomouckého kraje, se sídlem Jeremenkova 40a, 779 11 Olomouc, který také zajišťuje koordinaci, realizaci a zveřejnění dotačního programu.   Kontaktní osoba pro DT 1:  Ing. Jana Mrňková,  email: j.mrnkova@olkraj.cz tel. 585 508 234  Kontaktní osoba pro DT 2,3: Mgr. Bc. Sabina Soušková email: s.souskova @olkraj.cz tel. 585 508 584</vt:lpstr>
      <vt:lpstr>Dotační titul 1- Obnova kulturních památek</vt:lpstr>
      <vt:lpstr>Prezentace aplikace PowerPoint</vt:lpstr>
      <vt:lpstr>Prezentace aplikace PowerPoint</vt:lpstr>
      <vt:lpstr>   Okruh žadatelů   fyzická osoba, která:  -dosáhne nejpozději v den podání žádosti o dotaci 18 let, -nemá omezenu svéprávnost dle § 55 a násl. zákona č. 89/2012 Sb.,     občanský zákoník,  -je vlastníkem kulturní památky, případně nájemce kulturní památky, nacházející se na území Olomouckého kraje;  právnická osoba, kterou je:   vlastník kulturní památky, případně nájemce nebo vypůjčitel kulturní památky, nacházející se na území Olomouckého kraje. - Žadatelem v dotačním titulu nemůže být: stát, osoby s majetkovou účastí státu, kraj a jeho příspěvkové organizace, dále příspěvkové organizace obcí a státu. Žadatelem nemůže být žadatel, který podal v roce 2026 žádost na stejný účel v některém z vyhlášených dotačních programů nebo titulů Olomouckého kraje.    </vt:lpstr>
      <vt:lpstr>Příjem žádostí</vt:lpstr>
      <vt:lpstr>Výše celkové částky určené na dotační program  Na dotační program je předpokládaná výše celkové částky  18 000 000,- Kč, z toho na: dotační titul 1 je určena částka 15 000 000,- Kč. </vt:lpstr>
      <vt:lpstr>Prezentace aplikace PowerPoint</vt:lpstr>
      <vt:lpstr>Prezentace aplikace PowerPoint</vt:lpstr>
      <vt:lpstr>Pravidla pro předkládání žádostí o dotace  Dotační program je zveřejněn na úřední desce od 20. 11. 2025 do 31. 3. 2016. Ze zákona je nutné zveřejnění po dobu nejméně 90 dnů, nejdříve po 30 dnech začíná příjem žádostí.</vt:lpstr>
      <vt:lpstr>Prezentace aplikace PowerPoint</vt:lpstr>
      <vt:lpstr>Prezentace aplikace PowerPoint</vt:lpstr>
      <vt:lpstr>Prezentace aplikace PowerPoint</vt:lpstr>
      <vt:lpstr>Prezentace aplikace PowerPoint</vt:lpstr>
      <vt:lpstr>Spoluúčast žadatele</vt:lpstr>
      <vt:lpstr>Termíny čerpání dotace shodné pro DT 1, DT2 i DT3</vt:lpstr>
      <vt:lpstr>Zdroje spolufinancování</vt:lpstr>
      <vt:lpstr>Prezentace aplikace PowerPoint</vt:lpstr>
      <vt:lpstr>Administrace (příjem) žádostí </vt:lpstr>
      <vt:lpstr>Prezentace aplikace PowerPoint</vt:lpstr>
      <vt:lpstr>Kritéria hodnocení žádostí o dotace: Tabulka hodnotících kritérií je součástí Pravidel dotačního titulu.</vt:lpstr>
      <vt:lpstr>Rozhodnutí o poskytnutí dotace</vt:lpstr>
      <vt:lpstr>Prezentace aplikace PowerPoint</vt:lpstr>
      <vt:lpstr>   Děkujeme Vám za pozornost.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Jana</dc:creator>
  <cp:lastModifiedBy>Soušková Sabina</cp:lastModifiedBy>
  <cp:revision>80</cp:revision>
  <dcterms:created xsi:type="dcterms:W3CDTF">2008-01-15T11:19:01Z</dcterms:created>
  <dcterms:modified xsi:type="dcterms:W3CDTF">2025-11-27T09:00:06Z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PSDescription">
    <vt:lpwstr>Šablona prezentace s logem - Č</vt:lpwstr>
  </property>
  <property fmtid="{D5CDD505-2E9C-101B-9397-08002B2CF9AE}" pid="3" name="Status">
    <vt:lpwstr/>
  </property>
  <property fmtid="{D5CDD505-2E9C-101B-9397-08002B2CF9AE}" pid="4" name="ContentTypeId">
    <vt:lpwstr>0x010100FF847E9972FB42449E0A433B197C86D9</vt:lpwstr>
  </property>
</Properties>
</file>