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99" r:id="rId2"/>
    <p:sldId id="305" r:id="rId3"/>
    <p:sldId id="335" r:id="rId4"/>
    <p:sldId id="328" r:id="rId5"/>
    <p:sldId id="336" r:id="rId6"/>
    <p:sldId id="337" r:id="rId7"/>
    <p:sldId id="338" r:id="rId8"/>
    <p:sldId id="339" r:id="rId9"/>
    <p:sldId id="340" r:id="rId10"/>
    <p:sldId id="341" r:id="rId11"/>
    <p:sldId id="342" r:id="rId12"/>
    <p:sldId id="343" r:id="rId13"/>
    <p:sldId id="344" r:id="rId14"/>
    <p:sldId id="330" r:id="rId15"/>
    <p:sldId id="345" r:id="rId16"/>
    <p:sldId id="327" r:id="rId17"/>
    <p:sldId id="331" r:id="rId18"/>
    <p:sldId id="346" r:id="rId19"/>
    <p:sldId id="307" r:id="rId20"/>
    <p:sldId id="332" r:id="rId21"/>
    <p:sldId id="333" r:id="rId22"/>
    <p:sldId id="309" r:id="rId23"/>
    <p:sldId id="348" r:id="rId24"/>
    <p:sldId id="310" r:id="rId25"/>
    <p:sldId id="311" r:id="rId26"/>
    <p:sldId id="334" r:id="rId27"/>
    <p:sldId id="347" r:id="rId28"/>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108" d="100"/>
          <a:sy n="108" d="100"/>
        </p:scale>
        <p:origin x="1908" y="102"/>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22.10.2025</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22.10.2025</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2</a:t>
            </a:fld>
            <a:endParaRPr lang="cs-CZ"/>
          </a:p>
        </p:txBody>
      </p:sp>
    </p:spTree>
    <p:extLst>
      <p:ext uri="{BB962C8B-B14F-4D97-AF65-F5344CB8AC3E}">
        <p14:creationId xmlns:p14="http://schemas.microsoft.com/office/powerpoint/2010/main" val="3319387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16</a:t>
            </a:fld>
            <a:endParaRPr lang="cs-CZ"/>
          </a:p>
        </p:txBody>
      </p:sp>
    </p:spTree>
    <p:extLst>
      <p:ext uri="{BB962C8B-B14F-4D97-AF65-F5344CB8AC3E}">
        <p14:creationId xmlns:p14="http://schemas.microsoft.com/office/powerpoint/2010/main" val="224690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Říjen 2025</a:t>
            </a:r>
          </a:p>
          <a:p>
            <a:pPr marL="0" indent="0" algn="ctr">
              <a:buNone/>
            </a:pPr>
            <a:endParaRPr lang="cs-CZ" sz="2800" b="1" dirty="0"/>
          </a:p>
          <a:p>
            <a:pPr marL="0" indent="0" algn="ctr">
              <a:buNone/>
            </a:pPr>
            <a:r>
              <a:rPr lang="cs-CZ" dirty="0">
                <a:solidFill>
                  <a:schemeClr val="accent1">
                    <a:lumMod val="25000"/>
                  </a:schemeClr>
                </a:solidFill>
                <a:latin typeface="Arial Black" panose="020B0A04020102020204" pitchFamily="34" charset="0"/>
              </a:rPr>
              <a:t>MÍSTNÍ POPLATKY</a:t>
            </a:r>
          </a:p>
          <a:p>
            <a:pPr marL="0" indent="0" algn="ctr">
              <a:buNone/>
            </a:pPr>
            <a:r>
              <a:rPr lang="cs-CZ" sz="2400" b="1" dirty="0">
                <a:solidFill>
                  <a:schemeClr val="accent1">
                    <a:lumMod val="25000"/>
                  </a:schemeClr>
                </a:solidFill>
                <a:latin typeface="Arial Black" panose="020B0A04020102020204" pitchFamily="34" charset="0"/>
              </a:rPr>
              <a:t>od 1. 1. 2024</a:t>
            </a:r>
          </a:p>
          <a:p>
            <a:pPr marL="0" indent="0" algn="ctr">
              <a:buNone/>
            </a:pPr>
            <a:r>
              <a:rPr lang="cs-CZ" sz="2400" b="1" dirty="0">
                <a:solidFill>
                  <a:schemeClr val="accent1">
                    <a:lumMod val="25000"/>
                  </a:schemeClr>
                </a:solidFill>
                <a:latin typeface="Arial Black" panose="020B0A04020102020204" pitchFamily="34" charset="0"/>
              </a:rPr>
              <a:t>+</a:t>
            </a:r>
          </a:p>
          <a:p>
            <a:pPr marL="0" indent="0" algn="ctr">
              <a:buNone/>
            </a:pPr>
            <a:r>
              <a:rPr lang="cs-CZ" b="1" dirty="0">
                <a:solidFill>
                  <a:schemeClr val="accent1">
                    <a:lumMod val="25000"/>
                  </a:schemeClr>
                </a:solidFill>
                <a:latin typeface="Arial Black" panose="020B0A04020102020204" pitchFamily="34" charset="0"/>
              </a:rPr>
              <a:t>Daňový řád </a:t>
            </a:r>
            <a:r>
              <a:rPr lang="cs-CZ" sz="2400" b="1" dirty="0">
                <a:solidFill>
                  <a:schemeClr val="accent1">
                    <a:lumMod val="25000"/>
                  </a:schemeClr>
                </a:solidFill>
                <a:latin typeface="Arial Black" panose="020B0A04020102020204" pitchFamily="34" charset="0"/>
              </a:rPr>
              <a:t>po novele zákonem č. 218/2025 Sb.</a:t>
            </a:r>
          </a:p>
          <a:p>
            <a:pPr marL="0" indent="0" algn="ctr">
              <a:buNone/>
            </a:pPr>
            <a:r>
              <a:rPr lang="cs-CZ" sz="2400" b="1" dirty="0">
                <a:solidFill>
                  <a:schemeClr val="accent1">
                    <a:lumMod val="25000"/>
                  </a:schemeClr>
                </a:solidFill>
                <a:latin typeface="Arial Black" panose="020B0A04020102020204" pitchFamily="34" charset="0"/>
              </a:rPr>
              <a:t>Od 1. 7. 2025</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71600" y="314395"/>
            <a:ext cx="6629400" cy="944562"/>
          </a:xfrm>
        </p:spPr>
        <p:txBody>
          <a:bodyPr/>
          <a:lstStyle/>
          <a:p>
            <a:pPr marL="0" indent="0"/>
            <a:r>
              <a:rPr lang="cs-CZ" sz="3600" dirty="0">
                <a:solidFill>
                  <a:schemeClr val="accent1">
                    <a:lumMod val="25000"/>
                  </a:schemeClr>
                </a:solidFill>
                <a:latin typeface="Arial" panose="020B0604020202020204" pitchFamily="34" charset="0"/>
                <a:cs typeface="Arial" panose="020B0604020202020204" pitchFamily="34" charset="0"/>
              </a:rPr>
              <a:t>Místní poplatky</a:t>
            </a: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457200" y="1219200"/>
            <a:ext cx="8229600" cy="5181600"/>
          </a:xfrm>
        </p:spPr>
        <p:txBody>
          <a:bodyPr/>
          <a:lstStyle/>
          <a:p>
            <a:pPr algn="just">
              <a:buFontTx/>
              <a:buChar char="-"/>
            </a:pPr>
            <a:r>
              <a:rPr lang="cs-CZ" sz="1400" dirty="0"/>
              <a:t>Zákon č. 565/1990 Sb., o místních poplatcích (rozsáhlá novela č. 252/2023 Sb. pro poplatky </a:t>
            </a:r>
            <a:r>
              <a:rPr lang="cs-CZ" sz="1400" b="1" dirty="0"/>
              <a:t>vzniklé od roku 2024). </a:t>
            </a:r>
            <a:r>
              <a:rPr lang="cs-CZ" sz="1400" dirty="0"/>
              <a:t>Pro poplatky vzniklé do roku 2023 (včetně) platí „stará“ pravidla.</a:t>
            </a:r>
          </a:p>
          <a:p>
            <a:pPr algn="just">
              <a:buFontTx/>
              <a:buChar char="-"/>
            </a:pPr>
            <a:r>
              <a:rPr lang="cs-CZ" sz="1400" dirty="0"/>
              <a:t>Místní poplatky jsou vyjmenovány taxativně v zákoně – jiné nelze stanovit !!!</a:t>
            </a:r>
          </a:p>
          <a:p>
            <a:pPr marL="0" indent="0" algn="just">
              <a:buNone/>
            </a:pPr>
            <a:endParaRPr lang="cs-CZ" sz="1400" dirty="0"/>
          </a:p>
          <a:p>
            <a:pPr marL="0" indent="0" algn="ctr">
              <a:buNone/>
            </a:pPr>
            <a:r>
              <a:rPr lang="cs-CZ" sz="1400" b="1" u="sng" dirty="0"/>
              <a:t>1. Poplatek ze psů</a:t>
            </a:r>
          </a:p>
          <a:p>
            <a:pPr marL="0" indent="0" algn="just">
              <a:buNone/>
            </a:pPr>
            <a:r>
              <a:rPr lang="cs-CZ" sz="1400" dirty="0">
                <a:solidFill>
                  <a:srgbClr val="FF0000"/>
                </a:solidFill>
              </a:rPr>
              <a:t>§ 2 nově odstavec 5, který definuje přesně poplatkové období jako </a:t>
            </a:r>
            <a:r>
              <a:rPr lang="cs-CZ" sz="1400" b="1" dirty="0">
                <a:solidFill>
                  <a:srgbClr val="FF0000"/>
                </a:solidFill>
              </a:rPr>
              <a:t>kalendářní rok.</a:t>
            </a:r>
          </a:p>
          <a:p>
            <a:pPr marL="0" indent="0" algn="just">
              <a:buNone/>
            </a:pPr>
            <a:r>
              <a:rPr lang="cs-CZ" sz="1400" dirty="0"/>
              <a:t>Předmět – pes starší 3 měsíců</a:t>
            </a:r>
          </a:p>
          <a:p>
            <a:pPr marL="0" indent="0" algn="just">
              <a:buNone/>
            </a:pPr>
            <a:r>
              <a:rPr lang="cs-CZ" sz="1400" dirty="0"/>
              <a:t>Poplatník – </a:t>
            </a:r>
            <a:r>
              <a:rPr lang="cs-CZ" sz="1400" u="sng" dirty="0"/>
              <a:t>držitel</a:t>
            </a:r>
            <a:r>
              <a:rPr lang="cs-CZ" sz="1400" dirty="0"/>
              <a:t> psa (FO </a:t>
            </a:r>
            <a:r>
              <a:rPr lang="cs-CZ" sz="1400" i="1" dirty="0"/>
              <a:t>přihlášená</a:t>
            </a:r>
            <a:r>
              <a:rPr lang="cs-CZ" sz="1400" dirty="0"/>
              <a:t> na území ČR/PO se sídlem na území ČR) – </a:t>
            </a:r>
            <a:r>
              <a:rPr lang="cs-CZ" sz="1400" i="1" dirty="0"/>
              <a:t>držitel je ten, kdo vykonává právo pro sebe § 987 NOZ</a:t>
            </a:r>
          </a:p>
          <a:p>
            <a:pPr marL="0" indent="0" algn="just">
              <a:buNone/>
            </a:pPr>
            <a:r>
              <a:rPr lang="cs-CZ" sz="1400" dirty="0"/>
              <a:t>Sazba – až 1 500 Kč za rok/ až 200 Kč za rok pro osoby starší 65 let (platí vždy až pro poplatek za ten rok, kdy má po celý rok 65 let, nejde o úlevu nebo osvobození, ale sazbu!, úřad zjistí z evidence sám)</a:t>
            </a:r>
          </a:p>
          <a:p>
            <a:pPr marL="0" indent="0" algn="just">
              <a:buNone/>
            </a:pPr>
            <a:r>
              <a:rPr lang="cs-CZ" sz="1400" dirty="0"/>
              <a:t>           - za 2. a dalšího psa lze vždy až o 50% navýšit (max. 2 250 Kč a 300 Kč)</a:t>
            </a:r>
          </a:p>
          <a:p>
            <a:pPr marL="0" indent="0" algn="just">
              <a:buNone/>
            </a:pPr>
            <a:r>
              <a:rPr lang="cs-CZ" sz="1400" dirty="0"/>
              <a:t>Pokud poplatková povinnost trvá méně než rok – hradí se poplatek v poměrné výši (dle započatých měsíců).</a:t>
            </a:r>
          </a:p>
          <a:p>
            <a:pPr marL="0" indent="0" algn="just">
              <a:buNone/>
            </a:pPr>
            <a:r>
              <a:rPr lang="cs-CZ" sz="1400" dirty="0"/>
              <a:t>Zákonné osvobození:</a:t>
            </a:r>
          </a:p>
          <a:p>
            <a:pPr marL="0" indent="0" algn="just">
              <a:buNone/>
            </a:pPr>
            <a:r>
              <a:rPr lang="cs-CZ" sz="1400" dirty="0"/>
              <a:t>-      nevidomí</a:t>
            </a:r>
          </a:p>
          <a:p>
            <a:pPr algn="just">
              <a:buFontTx/>
              <a:buChar char="-"/>
            </a:pPr>
            <a:r>
              <a:rPr lang="cs-CZ" sz="1400" dirty="0"/>
              <a:t>závislí na pomoci jiné FO</a:t>
            </a:r>
          </a:p>
          <a:p>
            <a:pPr algn="just">
              <a:buFontTx/>
              <a:buChar char="-"/>
            </a:pPr>
            <a:r>
              <a:rPr lang="cs-CZ" sz="1400" dirty="0"/>
              <a:t>držitelé průkazu ZTP a ZTP/P</a:t>
            </a:r>
          </a:p>
          <a:p>
            <a:pPr algn="just">
              <a:buFontTx/>
              <a:buChar char="-"/>
            </a:pPr>
            <a:r>
              <a:rPr lang="cs-CZ" sz="1400" dirty="0"/>
              <a:t>osoby provádějící výcvik k doprovodu těchto osob</a:t>
            </a:r>
          </a:p>
          <a:p>
            <a:pPr algn="just">
              <a:buFontTx/>
              <a:buChar char="-"/>
            </a:pPr>
            <a:r>
              <a:rPr lang="cs-CZ" sz="1400" dirty="0"/>
              <a:t>osoby provozující útulek pro zvířata</a:t>
            </a:r>
          </a:p>
          <a:p>
            <a:pPr algn="just">
              <a:buFontTx/>
              <a:buChar char="-"/>
            </a:pPr>
            <a:r>
              <a:rPr lang="cs-CZ" sz="1400" dirty="0"/>
              <a:t>osoby, kterým stanoví povinnost držet psa zvláštní předpis (např. myslivci)</a:t>
            </a:r>
          </a:p>
          <a:p>
            <a:pPr algn="just">
              <a:buFontTx/>
              <a:buChar char="-"/>
            </a:pPr>
            <a:endParaRPr lang="cs-CZ" sz="1400" dirty="0"/>
          </a:p>
          <a:p>
            <a:pPr marL="0" indent="0" algn="just">
              <a:buNone/>
            </a:pPr>
            <a:endParaRPr lang="cs-CZ" sz="1400" b="1"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dirty="0"/>
          </a:p>
        </p:txBody>
      </p:sp>
    </p:spTree>
    <p:extLst>
      <p:ext uri="{BB962C8B-B14F-4D97-AF65-F5344CB8AC3E}">
        <p14:creationId xmlns:p14="http://schemas.microsoft.com/office/powerpoint/2010/main" val="70107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219AC8-5C9B-E2E5-9D61-ADDB740B0CFE}"/>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15225F1B-CA6D-8F03-ECF8-E3C997AC477D}"/>
              </a:ext>
            </a:extLst>
          </p:cNvPr>
          <p:cNvSpPr>
            <a:spLocks noGrp="1"/>
          </p:cNvSpPr>
          <p:nvPr>
            <p:ph idx="1"/>
          </p:nvPr>
        </p:nvSpPr>
        <p:spPr/>
        <p:txBody>
          <a:bodyPr/>
          <a:lstStyle/>
          <a:p>
            <a:pPr marL="0" indent="0" algn="just">
              <a:buNone/>
            </a:pPr>
            <a:r>
              <a:rPr lang="cs-CZ" sz="1400" dirty="0"/>
              <a:t>Při úhynu psa zanikne předmět poplatku, pokud tedy držitel nenahlásí úmrtí psa, </a:t>
            </a:r>
            <a:r>
              <a:rPr lang="cs-CZ" sz="1400" b="1" dirty="0"/>
              <a:t>nelze</a:t>
            </a:r>
            <a:r>
              <a:rPr lang="cs-CZ" sz="1400" dirty="0"/>
              <a:t> aplikovat § 14a odst. 6 ZMP (zánik nároku na osvobození), lze pouze uložit pokutu za nesplnění povinnosti nepeněžité povahy § 247a DŘ</a:t>
            </a:r>
          </a:p>
          <a:p>
            <a:pPr marL="0" indent="0" algn="ctr">
              <a:buNone/>
            </a:pPr>
            <a:endParaRPr lang="cs-CZ" sz="1200" b="1" u="sng" dirty="0"/>
          </a:p>
          <a:p>
            <a:pPr marL="0" indent="0" algn="ctr">
              <a:buNone/>
            </a:pPr>
            <a:r>
              <a:rPr lang="cs-CZ" sz="1400" b="1" u="sng" dirty="0"/>
              <a:t>2. Poplatek z pobytu</a:t>
            </a:r>
            <a:endParaRPr lang="cs-CZ" sz="1400" u="sng" dirty="0"/>
          </a:p>
          <a:p>
            <a:pPr marL="0" indent="0">
              <a:buNone/>
            </a:pPr>
            <a:r>
              <a:rPr lang="cs-CZ" sz="1400" dirty="0"/>
              <a:t>Předmět poplatku – pobyt </a:t>
            </a:r>
            <a:r>
              <a:rPr lang="cs-CZ" sz="1400" u="sng" dirty="0"/>
              <a:t>za úplatu</a:t>
            </a:r>
            <a:r>
              <a:rPr lang="cs-CZ" sz="1400" dirty="0"/>
              <a:t>, </a:t>
            </a:r>
            <a:r>
              <a:rPr lang="cs-CZ" sz="1400" u="sng" dirty="0"/>
              <a:t>krátkodobý</a:t>
            </a:r>
            <a:r>
              <a:rPr lang="cs-CZ" sz="1400" dirty="0"/>
              <a:t> (max. 60 dní jdoucích po sobě), </a:t>
            </a:r>
            <a:r>
              <a:rPr lang="cs-CZ" sz="1400" u="sng" dirty="0"/>
              <a:t>u jednoho poskytovatele</a:t>
            </a:r>
            <a:r>
              <a:rPr lang="cs-CZ" sz="1400" dirty="0"/>
              <a:t> </a:t>
            </a:r>
          </a:p>
          <a:p>
            <a:pPr marL="0" indent="0">
              <a:buNone/>
            </a:pPr>
            <a:r>
              <a:rPr lang="cs-CZ" sz="1400" dirty="0"/>
              <a:t>Předmětem poplatku není (nic neohlašuje, nedokládá):</a:t>
            </a:r>
          </a:p>
          <a:p>
            <a:pPr marL="0" indent="0" algn="just">
              <a:buNone/>
            </a:pPr>
            <a:r>
              <a:rPr lang="cs-CZ" sz="1400" dirty="0"/>
              <a:t>§ 3a odst. 2 písm. </a:t>
            </a:r>
          </a:p>
          <a:p>
            <a:pPr algn="just">
              <a:buAutoNum type="alphaLcParenR"/>
            </a:pPr>
            <a:r>
              <a:rPr lang="cs-CZ" sz="1400" dirty="0"/>
              <a:t>pobyt, při kterém je na základě zákona omezována osobní svoboda,</a:t>
            </a:r>
          </a:p>
          <a:p>
            <a:pPr marL="0" indent="0" algn="just">
              <a:buNone/>
            </a:pPr>
            <a:r>
              <a:rPr lang="cs-CZ" sz="1400" dirty="0"/>
              <a:t>b) pobyt ve zdravotnickém zařízení poskytovatele lůžkové péče, pokud je tento pobyt hrazenou zdravotní službou podle zákona upravujícího veřejné zdravotní pojištění nebo pokud je její součástí (hospitalizovaný + doprovod), </a:t>
            </a:r>
            <a:r>
              <a:rPr lang="cs-CZ" sz="1400" b="1" dirty="0"/>
              <a:t>s výjimkou komplexní</a:t>
            </a:r>
            <a:r>
              <a:rPr lang="cs-CZ" sz="1400" dirty="0"/>
              <a:t> </a:t>
            </a:r>
            <a:r>
              <a:rPr lang="cs-CZ" sz="1400" b="1" dirty="0"/>
              <a:t>lázeňské léčebně rehabilitační péče </a:t>
            </a:r>
            <a:r>
              <a:rPr lang="cs-CZ" sz="1400" dirty="0"/>
              <a:t>(vše zaplatila pojišťovna - tzv. „</a:t>
            </a:r>
            <a:r>
              <a:rPr lang="cs-CZ" sz="1400" dirty="0" err="1"/>
              <a:t>křížkaři</a:t>
            </a:r>
            <a:r>
              <a:rPr lang="cs-CZ" sz="1400" dirty="0"/>
              <a:t>“ nejsou sice vyjmuti z předmětu poplatku, mohou být ale osvobozeni obcemi, pokud nespadají pod zákonné osvobození (do 18 let, nevidomí, ZTP/P, osoby závislé na pomoci jiné fyzické osoby, atd.).</a:t>
            </a:r>
          </a:p>
          <a:p>
            <a:pPr marL="0" indent="0" algn="just">
              <a:buNone/>
            </a:pPr>
            <a:r>
              <a:rPr lang="cs-CZ" sz="1400" dirty="0"/>
              <a:t>Poplatník – FO, která není přihlášená v obci</a:t>
            </a:r>
          </a:p>
          <a:p>
            <a:pPr marL="0" indent="0" algn="just">
              <a:buNone/>
            </a:pPr>
            <a:r>
              <a:rPr lang="cs-CZ" sz="1400" dirty="0"/>
              <a:t>Plátce – FO/PO, která poskytuje pobyt za úplatu, vybírá a odvádí poplatek, vede evidenční knihu, má ohlašovací povinnost.</a:t>
            </a:r>
          </a:p>
          <a:p>
            <a:pPr algn="just">
              <a:buAutoNum type="alphaLcParenR"/>
            </a:pPr>
            <a:endParaRPr lang="cs-CZ" sz="1400" dirty="0"/>
          </a:p>
          <a:p>
            <a:endParaRPr lang="cs-CZ" sz="1200" dirty="0"/>
          </a:p>
        </p:txBody>
      </p:sp>
      <p:sp>
        <p:nvSpPr>
          <p:cNvPr id="4" name="Zástupný symbol pro číslo snímku 3">
            <a:extLst>
              <a:ext uri="{FF2B5EF4-FFF2-40B4-BE49-F238E27FC236}">
                <a16:creationId xmlns:a16="http://schemas.microsoft.com/office/drawing/2014/main" id="{91CA4ED5-CA38-6AEF-2DF6-FAC4328193A5}"/>
              </a:ext>
            </a:extLst>
          </p:cNvPr>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556452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lstStyle/>
          <a:p>
            <a:br>
              <a:rPr lang="cs-CZ" sz="3600" dirty="0">
                <a:solidFill>
                  <a:schemeClr val="tx1"/>
                </a:solidFill>
                <a:latin typeface="Arial" panose="020B0604020202020204" pitchFamily="34" charset="0"/>
                <a:cs typeface="Arial" panose="020B0604020202020204" pitchFamily="34" charset="0"/>
              </a:rPr>
            </a:br>
            <a:r>
              <a:rPr lang="cs-CZ" sz="3600" dirty="0">
                <a:solidFill>
                  <a:schemeClr val="tx1"/>
                </a:solidFill>
                <a:latin typeface="Arial" panose="020B0604020202020204" pitchFamily="34" charset="0"/>
                <a:cs typeface="Arial" panose="020B0604020202020204" pitchFamily="34" charset="0"/>
              </a:rPr>
              <a:t>Místní poplatky</a:t>
            </a:r>
            <a:br>
              <a:rPr lang="cs-CZ" dirty="0">
                <a:solidFill>
                  <a:schemeClr val="accent1">
                    <a:lumMod val="25000"/>
                  </a:schemeClr>
                </a:solidFill>
                <a:latin typeface="Arial Black" panose="020B0A04020102020204" pitchFamily="34" charset="0"/>
              </a:rPr>
            </a:b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p:txBody>
          <a:bodyPr/>
          <a:lstStyle/>
          <a:p>
            <a:pPr marL="0" indent="0" algn="just">
              <a:buNone/>
            </a:pPr>
            <a:r>
              <a:rPr lang="cs-CZ" sz="1400" dirty="0"/>
              <a:t>Evidenční kniha – písemně/elektronicky, uchovávat po dobu 6 let od posledního zápisu,</a:t>
            </a:r>
          </a:p>
          <a:p>
            <a:pPr marL="0" indent="0" algn="just">
              <a:buNone/>
            </a:pPr>
            <a:r>
              <a:rPr lang="cs-CZ" sz="1400" dirty="0"/>
              <a:t>                          - povinné údaje – den počátku a konce, jméno a adresa, datum nar., číslo průkazu       	          totožnosti, výše poplatku vybraného a důvod osvobození</a:t>
            </a:r>
          </a:p>
          <a:p>
            <a:pPr marL="0" indent="0" algn="just">
              <a:buNone/>
            </a:pPr>
            <a:r>
              <a:rPr lang="cs-CZ" sz="1400" dirty="0"/>
              <a:t>                          - pokud nevede – možnost pokuty za nesplnění povinnosti nepeněžitého charakteru</a:t>
            </a:r>
          </a:p>
          <a:p>
            <a:pPr marL="0" indent="0" algn="just">
              <a:buNone/>
            </a:pPr>
            <a:endParaRPr lang="cs-CZ" sz="1400" dirty="0"/>
          </a:p>
          <a:p>
            <a:pPr marL="0" indent="0" algn="just">
              <a:buNone/>
            </a:pPr>
            <a:r>
              <a:rPr lang="cs-CZ" sz="1400" dirty="0"/>
              <a:t>Sazba – max. 50 Kč za každý započatý den (kromě počátku pobytu)</a:t>
            </a:r>
          </a:p>
          <a:p>
            <a:pPr marL="0" indent="0" algn="just">
              <a:buNone/>
            </a:pPr>
            <a:endParaRPr lang="cs-CZ" sz="1400" dirty="0"/>
          </a:p>
          <a:p>
            <a:pPr marL="0" indent="0" algn="just">
              <a:buNone/>
            </a:pPr>
            <a:r>
              <a:rPr lang="cs-CZ" sz="1400" dirty="0"/>
              <a:t>Zákonné osvobození:</a:t>
            </a:r>
          </a:p>
          <a:p>
            <a:pPr marL="0" indent="0" algn="just">
              <a:buNone/>
            </a:pPr>
            <a:r>
              <a:rPr lang="cs-CZ" sz="1400" dirty="0"/>
              <a:t>- do 18 let, nevidomí, ZTP/P, osoby závislé na pomoci jiné fyzické osoby, pečující o děti na zotavovací akci nebo jiné podobné akci pro děti (zákon č. 258/2000 Sb., o ochraně veřejného zdraví), vykonávající sezónní práce (nejsou to stavební práce – ty jsou závislé na klimatických podmínkách a ne na sezóně), příslušníci bezpečnostních sborů, vojáci a státní zaměstnanci v zařízeních ČR nebo obce při plnění služebních úkolů, osoby hospitalizované ve zdravotnickém zařízení poskytovatele lůžkové péče, s výjimkou lázeňské léčebně rehabilitační péče (samoplátci v nemocnici, ale ne samoplátci v lázních), osoby v zařízení sloužícím k pomoci lidem v ohrožení nebo nouzi, v zařízení poskytujícím ubytování podle zákona upravujícího sociální služby, v zařízení pro děti vyžadující okamžitou pomoc, ve školském zařízení pro výkon ústavní péče nebo ochranné výchovy nebo pro preventivní výchovnou péči.</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1990288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18D7E2-7CBF-7279-1109-C0A851191B9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66119298-D5AD-9CAE-7ABE-8DAB4C437E17}"/>
              </a:ext>
            </a:extLst>
          </p:cNvPr>
          <p:cNvSpPr>
            <a:spLocks noGrp="1"/>
          </p:cNvSpPr>
          <p:nvPr>
            <p:ph idx="1"/>
          </p:nvPr>
        </p:nvSpPr>
        <p:spPr/>
        <p:txBody>
          <a:bodyPr/>
          <a:lstStyle/>
          <a:p>
            <a:pPr marL="0" indent="0" algn="just">
              <a:buNone/>
            </a:pPr>
            <a:r>
              <a:rPr lang="cs-CZ" sz="1400" dirty="0"/>
              <a:t>Evidenční povinnost ve zjednodušeném rozsahu:</a:t>
            </a:r>
          </a:p>
          <a:p>
            <a:pPr algn="just">
              <a:buFontTx/>
              <a:buChar char="-"/>
            </a:pPr>
            <a:r>
              <a:rPr lang="cs-CZ" sz="1400" dirty="0"/>
              <a:t>Pořadatel kulturní nebo sportovní akce oznámí záměr, pokud chce evidovat takto a poskytne pobyt nejméně 1 000 účastníkům nejméně 60 dnů před dnem zahájení poskytování pobytu</a:t>
            </a:r>
          </a:p>
          <a:p>
            <a:pPr algn="just">
              <a:buFontTx/>
              <a:buChar char="-"/>
            </a:pPr>
            <a:r>
              <a:rPr lang="cs-CZ" sz="1400" dirty="0"/>
              <a:t>V oznámení – počátek a konec akce, název a druh, zařízení a  místa, kde bude poskytován pobyt</a:t>
            </a:r>
          </a:p>
          <a:p>
            <a:pPr algn="just">
              <a:buFontTx/>
              <a:buChar char="-"/>
            </a:pPr>
            <a:r>
              <a:rPr lang="cs-CZ" sz="1400" dirty="0"/>
              <a:t>Správce daně akceptuje (bez rozhodnutí) nebo vydá negativní rozhodnutí do 15 dní ode dne oznámení</a:t>
            </a:r>
          </a:p>
          <a:p>
            <a:pPr algn="just">
              <a:buFontTx/>
              <a:buChar char="-"/>
            </a:pPr>
            <a:r>
              <a:rPr lang="cs-CZ" sz="1400" dirty="0"/>
              <a:t>V evidenční knize pak bude pouze den počátku a den konce akce, název a druh akce, zařízení a místa, kde bude poskytovat pobyt, souhrnné údaje o počtu účastníků, kteří byli ubytováni a výši vybraného poplatku podle místa, dne a důvodu osvobození.</a:t>
            </a:r>
          </a:p>
          <a:p>
            <a:pPr algn="just">
              <a:buFontTx/>
              <a:buChar char="-"/>
            </a:pPr>
            <a:endParaRPr lang="cs-CZ" sz="1400" dirty="0"/>
          </a:p>
          <a:p>
            <a:pPr marL="0" indent="0" algn="just">
              <a:buNone/>
            </a:pPr>
            <a:r>
              <a:rPr lang="cs-CZ" sz="1400" dirty="0"/>
              <a:t>Jak zjistit rozhodné skutečnosti pro tento poplatek?</a:t>
            </a:r>
          </a:p>
          <a:p>
            <a:pPr marL="0" indent="0" algn="just">
              <a:buNone/>
            </a:pPr>
            <a:r>
              <a:rPr lang="cs-CZ" sz="1400" dirty="0"/>
              <a:t>Místní šetření (§ 80 DŘ), předvolání (§ 100 DŘ), výslech svědka (§ 96 DŘ), výzva (§ 57 DŘ) – např. živnostenský úřad (zda má osoba živnostenské oprávnění k ubytovacím službách, popř. informace o zprostředkování prostřednictvím komunikačního prostředku na dálku kontaktu poskytovatele cestovních služeb), finanční úřad (daň. přiznání z ubytovacích služeb), cizinecká policie (ubytovatel má povinnost nahlásit ubytování cizince Ředitelství cizinecké policie do 3 dnů), FO/PO které zprostředkovávají ubytování (platformy), vlastník domu, popř. internetové stránky apod. </a:t>
            </a:r>
          </a:p>
        </p:txBody>
      </p:sp>
      <p:sp>
        <p:nvSpPr>
          <p:cNvPr id="4" name="Zástupný symbol pro číslo snímku 3">
            <a:extLst>
              <a:ext uri="{FF2B5EF4-FFF2-40B4-BE49-F238E27FC236}">
                <a16:creationId xmlns:a16="http://schemas.microsoft.com/office/drawing/2014/main" id="{2DAD1DBC-B286-A46C-17C9-92E35D203012}"/>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3517919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E21ACD-8802-1191-A75C-C122A975549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77FBD63D-A0A1-8AC4-BFD1-20BF5F661FD7}"/>
              </a:ext>
            </a:extLst>
          </p:cNvPr>
          <p:cNvSpPr>
            <a:spLocks noGrp="1"/>
          </p:cNvSpPr>
          <p:nvPr>
            <p:ph idx="1"/>
          </p:nvPr>
        </p:nvSpPr>
        <p:spPr/>
        <p:txBody>
          <a:bodyPr/>
          <a:lstStyle/>
          <a:p>
            <a:pPr marL="0" indent="0" algn="ctr">
              <a:buNone/>
            </a:pPr>
            <a:r>
              <a:rPr lang="cs-CZ" sz="1400" b="1" u="sng" dirty="0"/>
              <a:t>3. Poplatek za užívání veřejného prostranství</a:t>
            </a:r>
          </a:p>
          <a:p>
            <a:pPr algn="just"/>
            <a:r>
              <a:rPr lang="cs-CZ" sz="1400" dirty="0"/>
              <a:t>Veřejné prostranství - § 34 zákona č. 128/2000 Sb., o obcích – všechna náměstí, ulice, tržiště, chodníky, veřejná zeleň, parky a další prostory přístupné každému bez omezení, tedy sloužící obecnému užívání, a to </a:t>
            </a:r>
            <a:r>
              <a:rPr lang="cs-CZ" sz="1400" u="sng" dirty="0"/>
              <a:t>bez ohledu na vlastnictví </a:t>
            </a:r>
            <a:r>
              <a:rPr lang="cs-CZ" sz="1400" dirty="0"/>
              <a:t>k tomuto prostoru (místa určuje OZV) – není vyloučeno za takto zpřístupněné prostory vlastníkovi poskytnout náhradu (je omezen). Vlastník sám by platit neměl, ale nájemce už být zpoplatněn může.</a:t>
            </a:r>
          </a:p>
          <a:p>
            <a:pPr algn="just"/>
            <a:r>
              <a:rPr lang="cs-CZ" sz="1400" dirty="0"/>
              <a:t>Předmět poplatku – zvláštní užívání těchto prostor (tj. </a:t>
            </a:r>
            <a:r>
              <a:rPr lang="cs-CZ" sz="1400" b="0" i="0" dirty="0">
                <a:effectLst/>
                <a:latin typeface="Arial" panose="020B0604020202020204" pitchFamily="34" charset="0"/>
                <a:cs typeface="Arial" panose="020B0604020202020204" pitchFamily="34" charset="0"/>
              </a:rPr>
              <a:t>provádění výkopových prací, umístění dočasných staveb a zařízení sloužících pro poskytování prodeje a služeb, pro umístění stavebních nebo reklamních zařízení, zařízení cirkusů, lunaparků a jiných obdobných atrakcí, umístění skládek, vyhrazení trvalého parkovacího místa a užívání tohoto prostranství pro kulturní, sportovní a reklamní akce nebo potřeby tvorby filmových a televizních děl. Z akcí pořádaných na veřejném prostranství, jejichž </a:t>
            </a:r>
            <a:r>
              <a:rPr lang="cs-CZ" sz="1400" b="0" i="0" u="sng" dirty="0">
                <a:effectLst/>
                <a:latin typeface="Arial" panose="020B0604020202020204" pitchFamily="34" charset="0"/>
                <a:cs typeface="Arial" panose="020B0604020202020204" pitchFamily="34" charset="0"/>
              </a:rPr>
              <a:t>celý výtěžek </a:t>
            </a:r>
            <a:r>
              <a:rPr lang="cs-CZ" sz="1400" b="0" i="0" dirty="0">
                <a:effectLst/>
                <a:latin typeface="Arial" panose="020B0604020202020204" pitchFamily="34" charset="0"/>
                <a:cs typeface="Arial" panose="020B0604020202020204" pitchFamily="34" charset="0"/>
              </a:rPr>
              <a:t>je odveden na charitativní a veřejně prospěšné účely, se neplatí) – taxativní výčet.</a:t>
            </a:r>
            <a:endParaRPr lang="cs-CZ" sz="1400" dirty="0">
              <a:latin typeface="Arial" panose="020B0604020202020204" pitchFamily="34" charset="0"/>
              <a:cs typeface="Arial" panose="020B0604020202020204" pitchFamily="34" charset="0"/>
            </a:endParaRPr>
          </a:p>
          <a:p>
            <a:pPr algn="just"/>
            <a:r>
              <a:rPr lang="cs-CZ" sz="1400" dirty="0"/>
              <a:t>Poplatník – FO/PO. Ze zákona je osvobozen držitel ZTP a ZTP/P při využívání trvalého parkovacího místa – </a:t>
            </a:r>
            <a:r>
              <a:rPr lang="cs-CZ" sz="1400" i="1" dirty="0"/>
              <a:t>musí o tom být ale rozhodnutí silničního správního úřadu a vymezeno dopravní značkou a zákresem na vozovce (obojí současně). </a:t>
            </a:r>
            <a:r>
              <a:rPr lang="cs-CZ" sz="1400" dirty="0"/>
              <a:t>Jinak osvobození lze upravit OZV</a:t>
            </a:r>
            <a:r>
              <a:rPr lang="cs-CZ" sz="1400" i="1" dirty="0"/>
              <a:t>.</a:t>
            </a:r>
          </a:p>
          <a:p>
            <a:pPr algn="just"/>
            <a:r>
              <a:rPr lang="cs-CZ" sz="1400" dirty="0"/>
              <a:t>Sazba – až 10 Kč za každý i započatý m2 a každý i započatý den.</a:t>
            </a:r>
          </a:p>
          <a:p>
            <a:pPr algn="just"/>
            <a:r>
              <a:rPr lang="cs-CZ" sz="1400" dirty="0"/>
              <a:t>Zvýšení sazby až na desetinásobek – prodejní zařízení, reklamní zařízení, lunaparky a jiné atrakce. Je možné stanovit i paušálem týdenním, měsíčním nebo ročním, a to bez dohody s poplatníkem.</a:t>
            </a:r>
          </a:p>
        </p:txBody>
      </p:sp>
      <p:sp>
        <p:nvSpPr>
          <p:cNvPr id="4" name="Zástupný symbol pro číslo snímku 3">
            <a:extLst>
              <a:ext uri="{FF2B5EF4-FFF2-40B4-BE49-F238E27FC236}">
                <a16:creationId xmlns:a16="http://schemas.microsoft.com/office/drawing/2014/main" id="{642440CA-3AF2-F4ED-C596-8368BE911D9F}"/>
              </a:ext>
            </a:extLst>
          </p:cNvPr>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68387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457CC4-3FEB-6AF6-6DAE-5CCE1B32B87F}"/>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F7294D90-BF27-D7AB-8945-643742236EF6}"/>
              </a:ext>
            </a:extLst>
          </p:cNvPr>
          <p:cNvSpPr>
            <a:spLocks noGrp="1"/>
          </p:cNvSpPr>
          <p:nvPr>
            <p:ph idx="1"/>
          </p:nvPr>
        </p:nvSpPr>
        <p:spPr/>
        <p:txBody>
          <a:bodyPr/>
          <a:lstStyle/>
          <a:p>
            <a:pPr algn="just"/>
            <a:r>
              <a:rPr lang="cs-CZ" sz="1400" dirty="0"/>
              <a:t>Vedle tohoto MP (veř. – </a:t>
            </a:r>
            <a:r>
              <a:rPr lang="cs-CZ" sz="1400" dirty="0" err="1"/>
              <a:t>pr</a:t>
            </a:r>
            <a:r>
              <a:rPr lang="cs-CZ" sz="1400" dirty="0"/>
              <a:t>.) lze současně vybrat i nájem (</a:t>
            </a:r>
            <a:r>
              <a:rPr lang="cs-CZ" sz="1400" dirty="0" err="1"/>
              <a:t>soukr</a:t>
            </a:r>
            <a:r>
              <a:rPr lang="cs-CZ" sz="1400" dirty="0"/>
              <a:t>. – </a:t>
            </a:r>
            <a:r>
              <a:rPr lang="cs-CZ" sz="1400" dirty="0" err="1"/>
              <a:t>pr</a:t>
            </a:r>
            <a:r>
              <a:rPr lang="cs-CZ" sz="1400" dirty="0"/>
              <a:t>.)</a:t>
            </a:r>
          </a:p>
          <a:p>
            <a:pPr algn="just"/>
            <a:r>
              <a:rPr lang="cs-CZ" sz="1400" dirty="0"/>
              <a:t>U komunikací vždy musí o zvl. užívání rozhodnout silniční správní úřad (zákon č. 13/1997 Sb., o pozemních komunikacích). Co se rozumí zvl. užíváním je upraveno tímto zákonem také.</a:t>
            </a:r>
          </a:p>
          <a:p>
            <a:pPr algn="just"/>
            <a:r>
              <a:rPr lang="cs-CZ" sz="1400" dirty="0"/>
              <a:t>U stavebních zařízení je poplatníkem většinou investor, popř. zhotovitel u smlouvy o dílo (ten provádí na své náklady a odevzdává hotové dílo).</a:t>
            </a:r>
          </a:p>
          <a:p>
            <a:pPr algn="just"/>
            <a:r>
              <a:rPr lang="cs-CZ" sz="1400" dirty="0"/>
              <a:t>Předmětem poplatku mohou být i zásilkové boxy (výdejové), Bikesharing apod., ale nejsou to např. kontejnery charity na oblečení (nejde o prodej).</a:t>
            </a:r>
          </a:p>
          <a:p>
            <a:pPr algn="just"/>
            <a:r>
              <a:rPr lang="cs-CZ" sz="1400" dirty="0"/>
              <a:t>Zpoplatnit nelze ani stánky politických stran (jde o výkon práva shromažďovacího). </a:t>
            </a:r>
          </a:p>
          <a:p>
            <a:endParaRPr lang="cs-CZ" sz="1400" dirty="0"/>
          </a:p>
          <a:p>
            <a:pPr marL="0" indent="0" algn="ctr">
              <a:buNone/>
            </a:pPr>
            <a:r>
              <a:rPr lang="cs-CZ" sz="1400" b="1" u="sng" dirty="0"/>
              <a:t>4. Poplatek ze vstupného</a:t>
            </a:r>
          </a:p>
          <a:p>
            <a:pPr marL="0" indent="0" algn="just">
              <a:buNone/>
            </a:pPr>
            <a:r>
              <a:rPr lang="cs-CZ" sz="1400" dirty="0"/>
              <a:t>Předmět – vybrané vstupné za kulturní, prodejní, sportovní nebo reklamní akce (tedy ne vstupné na památky!, pokud nejde např. o hudební festival v ní) snížené o DPH, přičemž vstupné  = peněžitá částka hrazená účastníkem za možnost účastnit se akce (i když je označeno jako „</a:t>
            </a:r>
            <a:r>
              <a:rPr lang="cs-CZ" sz="1400" dirty="0" err="1"/>
              <a:t>konzumenka</a:t>
            </a:r>
            <a:r>
              <a:rPr lang="cs-CZ" sz="1400" dirty="0"/>
              <a:t>, místenka“. Ze zákona je osvobozeno vstupné </a:t>
            </a:r>
            <a:r>
              <a:rPr lang="cs-CZ" sz="1400" dirty="0">
                <a:latin typeface="Arial" panose="020B0604020202020204" pitchFamily="34" charset="0"/>
                <a:cs typeface="Arial" panose="020B0604020202020204" pitchFamily="34" charset="0"/>
              </a:rPr>
              <a:t>z</a:t>
            </a:r>
            <a:r>
              <a:rPr lang="cs-CZ" sz="1400" b="0" i="0" dirty="0">
                <a:effectLst/>
                <a:latin typeface="Arial" panose="020B0604020202020204" pitchFamily="34" charset="0"/>
                <a:cs typeface="Arial" panose="020B0604020202020204" pitchFamily="34" charset="0"/>
              </a:rPr>
              <a:t> akcí, jejichž celý výtěžek (</a:t>
            </a:r>
            <a:r>
              <a:rPr lang="cs-CZ" sz="1400" i="0" dirty="0">
                <a:solidFill>
                  <a:srgbClr val="000000"/>
                </a:solidFill>
                <a:effectLst/>
                <a:latin typeface="Arial" panose="020B0604020202020204" pitchFamily="34" charset="0"/>
                <a:cs typeface="Arial" panose="020B0604020202020204" pitchFamily="34" charset="0"/>
              </a:rPr>
              <a:t>výtěžkem je třeba rozumět částku, která pořadateli akce zůstane po odpočtu nákladů na realizaci akce) </a:t>
            </a:r>
            <a:r>
              <a:rPr lang="cs-CZ" sz="1400" i="0" dirty="0">
                <a:solidFill>
                  <a:srgbClr val="FF0000"/>
                </a:solidFill>
                <a:effectLst/>
                <a:latin typeface="Arial" panose="020B0604020202020204" pitchFamily="34" charset="0"/>
                <a:cs typeface="Arial" panose="020B0604020202020204" pitchFamily="34" charset="0"/>
              </a:rPr>
              <a:t>j</a:t>
            </a:r>
            <a:r>
              <a:rPr lang="cs-CZ" sz="1400" b="0" i="0" dirty="0">
                <a:solidFill>
                  <a:srgbClr val="FF0000"/>
                </a:solidFill>
                <a:effectLst/>
                <a:latin typeface="Arial" panose="020B0604020202020204" pitchFamily="34" charset="0"/>
                <a:cs typeface="Arial" panose="020B0604020202020204" pitchFamily="34" charset="0"/>
              </a:rPr>
              <a:t>e odveden (už nestačí jen „určen“) </a:t>
            </a:r>
            <a:r>
              <a:rPr lang="cs-CZ" sz="1400" b="0" i="0" dirty="0">
                <a:effectLst/>
                <a:latin typeface="Arial" panose="020B0604020202020204" pitchFamily="34" charset="0"/>
                <a:cs typeface="Arial" panose="020B0604020202020204" pitchFamily="34" charset="0"/>
              </a:rPr>
              <a:t>na charitativní a veřejně prospěšné účely (popř. i akce pořádané příjemcem příspěvku (dotace) od obce) – ohlásit ale pořadatel musí. </a:t>
            </a:r>
            <a:endParaRPr lang="cs-CZ" sz="1400" dirty="0">
              <a:latin typeface="Arial" panose="020B0604020202020204" pitchFamily="34" charset="0"/>
              <a:cs typeface="Arial" panose="020B0604020202020204" pitchFamily="34" charset="0"/>
            </a:endParaRPr>
          </a:p>
          <a:p>
            <a:pPr marL="0" indent="0" algn="just">
              <a:buNone/>
            </a:pPr>
            <a:r>
              <a:rPr lang="cs-CZ" sz="1400" dirty="0"/>
              <a:t>Poplatník – FO/PO.</a:t>
            </a:r>
          </a:p>
          <a:p>
            <a:pPr marL="0" indent="0" algn="just">
              <a:buNone/>
            </a:pPr>
            <a:r>
              <a:rPr lang="cs-CZ" sz="1400" dirty="0"/>
              <a:t>Sazba – až 20 % z vybraného vstupného (reálně vybraného, zde nejde o výtěžek). Obec může v OZV zavést paušál – poplatník si pak vybere jestli paušál nebo výpočet.</a:t>
            </a:r>
          </a:p>
          <a:p>
            <a:endParaRPr lang="cs-CZ" sz="1400" dirty="0"/>
          </a:p>
        </p:txBody>
      </p:sp>
      <p:sp>
        <p:nvSpPr>
          <p:cNvPr id="4" name="Zástupný symbol pro číslo snímku 3">
            <a:extLst>
              <a:ext uri="{FF2B5EF4-FFF2-40B4-BE49-F238E27FC236}">
                <a16:creationId xmlns:a16="http://schemas.microsoft.com/office/drawing/2014/main" id="{4C3BE9FA-515F-A8E4-97D3-45AABC422F49}"/>
              </a:ext>
            </a:extLst>
          </p:cNvPr>
          <p:cNvSpPr>
            <a:spLocks noGrp="1"/>
          </p:cNvSpPr>
          <p:nvPr>
            <p:ph type="sldNum" sz="quarter" idx="12"/>
          </p:nvPr>
        </p:nvSpPr>
        <p:spPr/>
        <p:txBody>
          <a:bodyPr/>
          <a:lstStyle/>
          <a:p>
            <a:pPr>
              <a:defRPr/>
            </a:pPr>
            <a:fld id="{E6023CBC-3517-4283-8B8A-AE06F1848D05}" type="slidenum">
              <a:rPr lang="cs-CZ" smtClean="0"/>
              <a:pPr>
                <a:defRPr/>
              </a:pPr>
              <a:t>7</a:t>
            </a:fld>
            <a:endParaRPr lang="cs-CZ"/>
          </a:p>
        </p:txBody>
      </p:sp>
    </p:spTree>
    <p:extLst>
      <p:ext uri="{BB962C8B-B14F-4D97-AF65-F5344CB8AC3E}">
        <p14:creationId xmlns:p14="http://schemas.microsoft.com/office/powerpoint/2010/main" val="4284866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F13698-D4AA-3943-8951-3F9218490C5C}"/>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5140DAC3-95E3-E155-FBA0-1E0A2A042FEF}"/>
              </a:ext>
            </a:extLst>
          </p:cNvPr>
          <p:cNvSpPr>
            <a:spLocks noGrp="1"/>
          </p:cNvSpPr>
          <p:nvPr>
            <p:ph idx="1"/>
          </p:nvPr>
        </p:nvSpPr>
        <p:spPr/>
        <p:txBody>
          <a:bodyPr/>
          <a:lstStyle/>
          <a:p>
            <a:pPr marL="0" indent="0" algn="ctr">
              <a:buNone/>
            </a:pPr>
            <a:r>
              <a:rPr lang="cs-CZ" sz="1400" b="1" u="sng" dirty="0"/>
              <a:t>5. Poplatek za povolení vjezdu s motorovým vozidlem do vybraných míst a částí měst</a:t>
            </a:r>
          </a:p>
          <a:p>
            <a:pPr algn="just"/>
            <a:r>
              <a:rPr lang="cs-CZ" sz="1400" dirty="0"/>
              <a:t>Předmět – vjezd do míst, kam je jinak vjezd zakázán dopravní značkou (obec v OZV současně vymezí) – </a:t>
            </a:r>
            <a:r>
              <a:rPr lang="cs-CZ" sz="1400" i="1" dirty="0"/>
              <a:t>nelze ale zpoplatnit např. propojení obcí, mosty.</a:t>
            </a:r>
          </a:p>
          <a:p>
            <a:pPr algn="just"/>
            <a:r>
              <a:rPr lang="cs-CZ" sz="1400" dirty="0"/>
              <a:t>Poplatník – FO/PO, které bylo vydáno povolení k vjezdu. Ze zákona osvobozeny FO přihlášené a vlastníci nemovitostí, osoby jim blízké, manželé a jejich děti, osoby užívající nemovitost k podnikání nebo veřejně prospěšné činnosti a držitelé průkazů ZTP nebo ZTP/P a jejich průvodci.</a:t>
            </a:r>
          </a:p>
          <a:p>
            <a:pPr algn="just"/>
            <a:r>
              <a:rPr lang="cs-CZ" sz="1400" dirty="0"/>
              <a:t>Sazba – až 200 Kč za každý započatý den, obec může stanovit v OZV možnost paušálu (poplatník si vybere).</a:t>
            </a:r>
          </a:p>
          <a:p>
            <a:pPr algn="just"/>
            <a:endParaRPr lang="cs-CZ" sz="1400" dirty="0"/>
          </a:p>
          <a:p>
            <a:pPr marL="0" indent="0" algn="ctr">
              <a:buNone/>
            </a:pPr>
            <a:r>
              <a:rPr lang="cs-CZ" sz="1400" b="1" u="sng" dirty="0"/>
              <a:t>6. Poplatek za zhodnocení stavebního pozemku možností jeho připojení na stavbu vodovodu nebo kanalizace</a:t>
            </a:r>
          </a:p>
          <a:p>
            <a:pPr algn="just"/>
            <a:r>
              <a:rPr lang="cs-CZ" sz="1400" dirty="0"/>
              <a:t>Poplatník – platí obci vlastník zhodnoceného </a:t>
            </a:r>
            <a:r>
              <a:rPr lang="cs-CZ" sz="1400" u="sng" dirty="0"/>
              <a:t>stavebního</a:t>
            </a:r>
            <a:r>
              <a:rPr lang="cs-CZ" sz="1400" dirty="0"/>
              <a:t> pozemku (je vydáno územní rozhodnutí o zastavění) po účinnosti zákona o vodovodech a kanalizacích  1. 1. 2002 (pokud je jich více – společně a nerozdílně). Kanalizace musí být vybudována </a:t>
            </a:r>
            <a:r>
              <a:rPr lang="cs-CZ" sz="1400" u="sng" dirty="0"/>
              <a:t>obcí</a:t>
            </a:r>
            <a:r>
              <a:rPr lang="cs-CZ" sz="1400" dirty="0"/>
              <a:t> (nelze ani dobrovolný svazek obcí) a musí jít o </a:t>
            </a:r>
            <a:r>
              <a:rPr lang="cs-CZ" sz="1400" u="sng" dirty="0"/>
              <a:t>první</a:t>
            </a:r>
            <a:r>
              <a:rPr lang="cs-CZ" sz="1400" dirty="0"/>
              <a:t> připojení (nejen např. oprava). Jde o jednorázový poplatek, stanoven OZV (účinná před zhodnocením, tedy před kolaudací vodovodu/kanalizace).</a:t>
            </a:r>
          </a:p>
          <a:p>
            <a:pPr algn="just"/>
            <a:r>
              <a:rPr lang="cs-CZ" sz="1400" dirty="0"/>
              <a:t>Sazba – nesmí přesáhnout rozdíl ceny stavebního pozemku bez možnosti připojení a ceny stavebního pozemku s touto možností (cena je stanovena dle vyhlášky o oceňování majetku v roce, kdy byl zkolaudován vodovod). Výše sazby za 1 m</a:t>
            </a:r>
            <a:r>
              <a:rPr lang="cs-CZ" sz="1400" baseline="30000" dirty="0"/>
              <a:t>2</a:t>
            </a:r>
            <a:r>
              <a:rPr lang="cs-CZ" sz="1400" dirty="0"/>
              <a:t> zhodnoceného pozemku se musí stanovit OZV.</a:t>
            </a:r>
          </a:p>
          <a:p>
            <a:pPr algn="just"/>
            <a:r>
              <a:rPr lang="cs-CZ" sz="1400" dirty="0"/>
              <a:t>Pokud byl vodovod/kanalizace </a:t>
            </a:r>
            <a:r>
              <a:rPr lang="cs-CZ" sz="1400" dirty="0" err="1"/>
              <a:t>zkoulaudován</a:t>
            </a:r>
            <a:r>
              <a:rPr lang="cs-CZ" sz="1400" dirty="0"/>
              <a:t> před více než 3 lety, nejde již uplatnit poplatek (vyměřit lze max. do tří let).</a:t>
            </a:r>
          </a:p>
        </p:txBody>
      </p:sp>
      <p:sp>
        <p:nvSpPr>
          <p:cNvPr id="4" name="Zástupný symbol pro číslo snímku 3">
            <a:extLst>
              <a:ext uri="{FF2B5EF4-FFF2-40B4-BE49-F238E27FC236}">
                <a16:creationId xmlns:a16="http://schemas.microsoft.com/office/drawing/2014/main" id="{BAF4348C-EA3E-61A6-AB7C-291745E4D389}"/>
              </a:ext>
            </a:extLst>
          </p:cNvPr>
          <p:cNvSpPr>
            <a:spLocks noGrp="1"/>
          </p:cNvSpPr>
          <p:nvPr>
            <p:ph type="sldNum" sz="quarter" idx="12"/>
          </p:nvPr>
        </p:nvSpPr>
        <p:spPr>
          <a:xfrm>
            <a:off x="6858000" y="6260175"/>
            <a:ext cx="2133600" cy="476250"/>
          </a:xfrm>
        </p:spPr>
        <p:txBody>
          <a:bodyPr/>
          <a:lstStyle/>
          <a:p>
            <a:pPr>
              <a:defRPr/>
            </a:pPr>
            <a:fld id="{E6023CBC-3517-4283-8B8A-AE06F1848D05}" type="slidenum">
              <a:rPr lang="cs-CZ" smtClean="0"/>
              <a:pPr>
                <a:defRPr/>
              </a:pPr>
              <a:t>8</a:t>
            </a:fld>
            <a:endParaRPr lang="cs-CZ" dirty="0"/>
          </a:p>
        </p:txBody>
      </p:sp>
    </p:spTree>
    <p:extLst>
      <p:ext uri="{BB962C8B-B14F-4D97-AF65-F5344CB8AC3E}">
        <p14:creationId xmlns:p14="http://schemas.microsoft.com/office/powerpoint/2010/main" val="2630941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61C002-0FC2-358C-6FD1-7005975F0E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07CD897-8AE9-72E1-DD3C-C537B1D09321}"/>
              </a:ext>
            </a:extLst>
          </p:cNvPr>
          <p:cNvSpPr>
            <a:spLocks noGrp="1"/>
          </p:cNvSpPr>
          <p:nvPr>
            <p:ph idx="1"/>
          </p:nvPr>
        </p:nvSpPr>
        <p:spPr>
          <a:xfrm>
            <a:off x="457200" y="1295400"/>
            <a:ext cx="8229600" cy="4525963"/>
          </a:xfrm>
        </p:spPr>
        <p:txBody>
          <a:bodyPr/>
          <a:lstStyle/>
          <a:p>
            <a:pPr marL="0" indent="0" algn="ctr">
              <a:buNone/>
            </a:pPr>
            <a:r>
              <a:rPr lang="cs-CZ" sz="1400" b="1" u="sng" dirty="0"/>
              <a:t>7. Poplatek za komunální odpad</a:t>
            </a:r>
          </a:p>
          <a:p>
            <a:pPr algn="just"/>
            <a:r>
              <a:rPr lang="cs-CZ" sz="1400" dirty="0"/>
              <a:t>2 způsoby (obec si vybere):</a:t>
            </a:r>
          </a:p>
          <a:p>
            <a:pPr marL="0" indent="0" algn="just">
              <a:buNone/>
            </a:pPr>
            <a:r>
              <a:rPr lang="cs-CZ" sz="1400" dirty="0"/>
              <a:t>	- za obecní systém odpadového hospodářství,</a:t>
            </a:r>
          </a:p>
          <a:p>
            <a:pPr marL="0" indent="0" algn="just">
              <a:buNone/>
            </a:pPr>
            <a:r>
              <a:rPr lang="cs-CZ" sz="1400" dirty="0"/>
              <a:t>	- za odkládání KO z nemovité věci.</a:t>
            </a:r>
          </a:p>
          <a:p>
            <a:pPr algn="just"/>
            <a:r>
              <a:rPr lang="cs-CZ" sz="1400" dirty="0"/>
              <a:t>Platí se za celý rok, není možné zavést jen pro část roku. Důležitý skutečný stav, zápis v KN nemusí odpovídat realitě (užívá k rekreaci ?)</a:t>
            </a:r>
          </a:p>
          <a:p>
            <a:pPr marL="0" indent="0" algn="ctr">
              <a:buNone/>
            </a:pPr>
            <a:r>
              <a:rPr lang="cs-CZ" sz="1400" b="1" dirty="0"/>
              <a:t>Za obecní systém odpadového hospodářství</a:t>
            </a:r>
          </a:p>
          <a:p>
            <a:pPr algn="just">
              <a:buFont typeface="Arial" panose="020B0604020202020204" pitchFamily="34" charset="0"/>
              <a:buChar char="•"/>
            </a:pPr>
            <a:r>
              <a:rPr lang="cs-CZ" sz="1400" dirty="0"/>
              <a:t>Předmět – možnost využívat obecní systém odpadového hospodářství a to z důvodu přihlášení v obci nebo vlastnictví nemovité věci, které zahrnují byt, RD, stavbu pro rodinnou rekreaci (paušální charakter) – jedno, zda tam skutečně žije.</a:t>
            </a:r>
          </a:p>
          <a:p>
            <a:pPr algn="just">
              <a:buFont typeface="Arial" panose="020B0604020202020204" pitchFamily="34" charset="0"/>
              <a:buChar char="•"/>
            </a:pPr>
            <a:r>
              <a:rPr lang="cs-CZ" sz="1400" dirty="0"/>
              <a:t>Poplatník:</a:t>
            </a:r>
          </a:p>
          <a:p>
            <a:pPr marL="0" indent="0" algn="just">
              <a:buNone/>
            </a:pPr>
            <a:r>
              <a:rPr lang="cs-CZ" sz="1400" dirty="0"/>
              <a:t>	- FO přihlášená v obci (trvalý pobyt, ohlášení podle zákona o pobytu cizinců, o azylu nebo 	dočasné ochraně cizinců)</a:t>
            </a:r>
          </a:p>
          <a:p>
            <a:pPr marL="0" indent="0" algn="just">
              <a:buNone/>
            </a:pPr>
            <a:r>
              <a:rPr lang="cs-CZ" sz="1400" dirty="0"/>
              <a:t>	- FO/PO jako vlastník (spoluvlastník) nemovité věci umístěné na území obce, kde není 	přihlášena žádná FO – musí si zjistit sám na obecním úřadě (byt/rodinný dům/stavba pro 	rodinnou rekreaci) – </a:t>
            </a:r>
            <a:r>
              <a:rPr lang="cs-CZ" sz="1400" i="1" dirty="0"/>
              <a:t>ne, pokud užívá pro podnikatelskou činnost – ten má vlastní smlouvu 	se svozovou firmou. U domu je významné, zda je rozdělen na bytové jednotky. Stav v KN 	nemusí odpovídat skutečnosti – může využívat jinak a pro účely MP je významné skutečné 	využívání, tedy i drobné stavby, pokud jsou užívány pro rekreaci a jsou spojeny se zemí 	pevným základem.</a:t>
            </a:r>
            <a:endParaRPr lang="cs-CZ" sz="1400" dirty="0"/>
          </a:p>
          <a:p>
            <a:pPr algn="just">
              <a:buFont typeface="Arial" panose="020B0604020202020204" pitchFamily="34" charset="0"/>
              <a:buChar char="•"/>
            </a:pPr>
            <a:r>
              <a:rPr lang="cs-CZ" sz="1400" dirty="0"/>
              <a:t>Sazba – max. 1 200 Kč za rok (snižuje se o 1/12 za každé dílčí období – měsíc, na jehož konci FO není přihlášená v obci nebo je od poplatku osvobozena nebo je v této nemovitosti přihlášena osoba nebo již FO/PO nevlastní nebo je osvobozena).</a:t>
            </a:r>
          </a:p>
          <a:p>
            <a:pPr marL="0" indent="0" algn="just">
              <a:buNone/>
            </a:pPr>
            <a:endParaRPr lang="cs-CZ" sz="1400" dirty="0"/>
          </a:p>
          <a:p>
            <a:pPr algn="just">
              <a:buFontTx/>
              <a:buChar char="-"/>
            </a:pPr>
            <a:endParaRPr lang="cs-CZ" sz="1400" dirty="0"/>
          </a:p>
          <a:p>
            <a:pPr algn="just">
              <a:buFontTx/>
              <a:buChar char="-"/>
            </a:pPr>
            <a:endParaRPr lang="cs-CZ" sz="1400" dirty="0"/>
          </a:p>
          <a:p>
            <a:pPr algn="just">
              <a:buFontTx/>
              <a:buChar char="-"/>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9FAF09D-AA44-23A2-6AB7-FF8DA1336FDE}"/>
              </a:ext>
            </a:extLst>
          </p:cNvPr>
          <p:cNvSpPr>
            <a:spLocks noGrp="1"/>
          </p:cNvSpPr>
          <p:nvPr>
            <p:ph type="sldNum" sz="quarter" idx="12"/>
          </p:nvPr>
        </p:nvSpPr>
        <p:spPr>
          <a:xfrm>
            <a:off x="6553200" y="6381750"/>
            <a:ext cx="2133600" cy="476250"/>
          </a:xfrm>
        </p:spPr>
        <p:txBody>
          <a:bodyPr/>
          <a:lstStyle/>
          <a:p>
            <a:pPr>
              <a:defRPr/>
            </a:pPr>
            <a:fld id="{E6023CBC-3517-4283-8B8A-AE06F1848D05}" type="slidenum">
              <a:rPr lang="cs-CZ" smtClean="0"/>
              <a:pPr>
                <a:defRPr/>
              </a:pPr>
              <a:t>9</a:t>
            </a:fld>
            <a:endParaRPr lang="cs-CZ" dirty="0"/>
          </a:p>
        </p:txBody>
      </p:sp>
    </p:spTree>
    <p:extLst>
      <p:ext uri="{BB962C8B-B14F-4D97-AF65-F5344CB8AC3E}">
        <p14:creationId xmlns:p14="http://schemas.microsoft.com/office/powerpoint/2010/main" val="713359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942C0B-65E7-DC67-2FE0-4B00DE93BA55}"/>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20755E9-72D7-CA46-61FB-A9BBA7B14101}"/>
              </a:ext>
            </a:extLst>
          </p:cNvPr>
          <p:cNvSpPr>
            <a:spLocks noGrp="1"/>
          </p:cNvSpPr>
          <p:nvPr>
            <p:ph idx="1"/>
          </p:nvPr>
        </p:nvSpPr>
        <p:spPr>
          <a:xfrm>
            <a:off x="457200" y="1417638"/>
            <a:ext cx="8229600" cy="4525963"/>
          </a:xfrm>
        </p:spPr>
        <p:txBody>
          <a:bodyPr/>
          <a:lstStyle/>
          <a:p>
            <a:pPr algn="just">
              <a:buFontTx/>
              <a:buChar char="-"/>
            </a:pPr>
            <a:r>
              <a:rPr lang="cs-CZ" sz="1400" dirty="0"/>
              <a:t>Zákonné osvobození – jen pro FO platící z titulu přihlášení v obci:</a:t>
            </a:r>
          </a:p>
          <a:p>
            <a:pPr marL="0" indent="0" algn="just">
              <a:buNone/>
            </a:pPr>
            <a:r>
              <a:rPr lang="cs-CZ" sz="1400" dirty="0"/>
              <a:t>	- je poplatníkem za odkládání KO v jiné obci, ve které má bydliště,</a:t>
            </a:r>
          </a:p>
          <a:p>
            <a:pPr marL="0" indent="0" algn="just">
              <a:buNone/>
            </a:pPr>
            <a:r>
              <a:rPr lang="cs-CZ" sz="1400" dirty="0"/>
              <a:t>	- je omezena na osobní svobodě s výjimkou trestu domácího vězení,</a:t>
            </a:r>
          </a:p>
          <a:p>
            <a:pPr marL="0" indent="0" algn="just">
              <a:buNone/>
            </a:pPr>
            <a:r>
              <a:rPr lang="cs-CZ" sz="1400" dirty="0"/>
              <a:t>	- je umístěna do dětského domova pro děti do 3 let, do školského zařízení pro výkon 	ústavní nebo ochranné výchovy, školského zařízení pro preventivně výchovnou péči na 	základě rozhodnutí soudu nebo smlouvy, zařízení pro děti vyžadující okamžitou pomoc,</a:t>
            </a:r>
          </a:p>
          <a:p>
            <a:pPr marL="0" indent="0" algn="just">
              <a:buNone/>
            </a:pPr>
            <a:r>
              <a:rPr lang="cs-CZ" sz="1400" dirty="0"/>
              <a:t>	- je umístěna do domova pro osoby se zdravotním postižením, domova pro seniory, 	domova se zvláštním režimem nebo do chráněného bydlení.</a:t>
            </a:r>
          </a:p>
          <a:p>
            <a:pPr algn="just"/>
            <a:endParaRPr lang="cs-CZ" sz="1400" dirty="0"/>
          </a:p>
          <a:p>
            <a:pPr marL="0" indent="0" algn="ctr">
              <a:buNone/>
            </a:pPr>
            <a:r>
              <a:rPr lang="cs-CZ" sz="1400" b="1" dirty="0"/>
              <a:t>Za odkládání KO z nemovité věci</a:t>
            </a:r>
            <a:endParaRPr lang="cs-CZ" sz="1400" dirty="0"/>
          </a:p>
          <a:p>
            <a:pPr algn="just"/>
            <a:r>
              <a:rPr lang="cs-CZ" sz="1400" dirty="0"/>
              <a:t>měl by odpovídat produkci odpadu – proto zde není žádné zákonné osvobození (jen OZV lze)</a:t>
            </a:r>
          </a:p>
          <a:p>
            <a:pPr algn="just"/>
            <a:r>
              <a:rPr lang="cs-CZ" sz="1400" dirty="0"/>
              <a:t>3 způsoby stanovení – vybrat jeden a to pro celý rok a celé území obce:</a:t>
            </a:r>
          </a:p>
          <a:p>
            <a:pPr lvl="1" algn="just"/>
            <a:r>
              <a:rPr lang="cs-CZ" sz="1400" dirty="0"/>
              <a:t>hmotnost (musí být možnost zvážit) základ v „kg“,</a:t>
            </a:r>
          </a:p>
          <a:p>
            <a:pPr lvl="1" algn="just"/>
            <a:r>
              <a:rPr lang="cs-CZ" sz="1400" dirty="0"/>
              <a:t>objem (musí být možnost změřit) základ v „l“,</a:t>
            </a:r>
          </a:p>
          <a:p>
            <a:pPr lvl="1" algn="just"/>
            <a:r>
              <a:rPr lang="cs-CZ" sz="1400" dirty="0"/>
              <a:t>kapacita soustřeďovacích prostředků základ v „l“.</a:t>
            </a:r>
          </a:p>
          <a:p>
            <a:pPr marL="0" indent="0" algn="just">
              <a:buNone/>
            </a:pPr>
            <a:endParaRPr lang="cs-CZ" sz="1400" dirty="0"/>
          </a:p>
          <a:p>
            <a:pPr marL="0" indent="0" algn="just">
              <a:buNone/>
            </a:pPr>
            <a:r>
              <a:rPr lang="cs-CZ" sz="1400" dirty="0"/>
              <a:t>Poplatník – FO mající bydliště v nemovité věci,</a:t>
            </a:r>
          </a:p>
          <a:p>
            <a:pPr marL="0" indent="0" algn="just">
              <a:buNone/>
            </a:pPr>
            <a:r>
              <a:rPr lang="cs-CZ" sz="1400" dirty="0"/>
              <a:t>                - FO/PO nebo fond vlastnící nemovitou věc, ve které nemá bydliště žádná FO (bydliště je 	dle § 80 OZ místo, kde se zdržuje s úmyslem žít tam s výhradou změny okolností trvale. 	Nemá-li ho, tak tam, kde žije, pokud ani tak ne, tak tam, kde má majetek, popř. místo, kde 	měl bydliště naposledy).</a:t>
            </a:r>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3954647B-F828-D837-5126-719797C70C00}"/>
              </a:ext>
            </a:extLst>
          </p:cNvPr>
          <p:cNvSpPr>
            <a:spLocks noGrp="1"/>
          </p:cNvSpPr>
          <p:nvPr>
            <p:ph type="sldNum" sz="quarter" idx="12"/>
          </p:nvPr>
        </p:nvSpPr>
        <p:spPr>
          <a:xfrm>
            <a:off x="6934200" y="6248400"/>
            <a:ext cx="2133600" cy="476250"/>
          </a:xfrm>
        </p:spPr>
        <p:txBody>
          <a:bodyPr/>
          <a:lstStyle/>
          <a:p>
            <a:pPr>
              <a:defRPr/>
            </a:pPr>
            <a:fld id="{E6023CBC-3517-4283-8B8A-AE06F1848D05}" type="slidenum">
              <a:rPr lang="cs-CZ" smtClean="0"/>
              <a:pPr>
                <a:defRPr/>
              </a:pPr>
              <a:t>10</a:t>
            </a:fld>
            <a:endParaRPr lang="cs-CZ" dirty="0"/>
          </a:p>
        </p:txBody>
      </p:sp>
    </p:spTree>
    <p:extLst>
      <p:ext uri="{BB962C8B-B14F-4D97-AF65-F5344CB8AC3E}">
        <p14:creationId xmlns:p14="http://schemas.microsoft.com/office/powerpoint/2010/main" val="2811909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D8BDD6-E00D-C57D-76D3-985B8D1CAD1A}"/>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831E5F98-1FCB-B550-1374-E4FA65BFE87C}"/>
              </a:ext>
            </a:extLst>
          </p:cNvPr>
          <p:cNvSpPr>
            <a:spLocks noGrp="1"/>
          </p:cNvSpPr>
          <p:nvPr>
            <p:ph idx="1"/>
          </p:nvPr>
        </p:nvSpPr>
        <p:spPr/>
        <p:txBody>
          <a:bodyPr/>
          <a:lstStyle/>
          <a:p>
            <a:pPr algn="just"/>
            <a:r>
              <a:rPr lang="cs-CZ" sz="1400" dirty="0"/>
              <a:t>Plátce (tomu se vyměří platební výměr) – SVJ, pokud vzniklo, pokud ne – FO/PO/fond vlastnící nemovitou věc. Plátce má ohlašovací povinnost, vybere poplatky a odvede správci poplatku. </a:t>
            </a:r>
            <a:r>
              <a:rPr lang="cs-CZ" sz="1400" i="1" dirty="0"/>
              <a:t>Počet osob nemusí správci uvádět, to je významné pro výpočet, který dělá sám.</a:t>
            </a:r>
          </a:p>
          <a:p>
            <a:pPr algn="just"/>
            <a:r>
              <a:rPr lang="cs-CZ" sz="1400" dirty="0"/>
              <a:t>Předmět poplatku – odkládání směsného KO z jednotlivé nemovitosti </a:t>
            </a:r>
            <a:r>
              <a:rPr lang="cs-CZ" sz="1400" i="1" dirty="0"/>
              <a:t>(x odkládání tříděného odpadu na místa určená obcí nikoliv).</a:t>
            </a:r>
          </a:p>
          <a:p>
            <a:pPr algn="just"/>
            <a:r>
              <a:rPr lang="cs-CZ" sz="1400" dirty="0"/>
              <a:t>Základ – rozdělí se mezi poplatníky v nemovitosti. Min. základ (pro všechny stejný, poplatník zaplatí vždy, i když neodkládá) stanoví obec OZV, max. výše je 10 kg nebo 60 l za měsíc.</a:t>
            </a:r>
          </a:p>
          <a:p>
            <a:pPr algn="just"/>
            <a:r>
              <a:rPr lang="cs-CZ" sz="1400" dirty="0"/>
              <a:t>Kapacita nádob lze v průběhu roku upravit – poplatník ohlásí – změna se promítne nejdříve v následujícím měsíci. </a:t>
            </a:r>
          </a:p>
          <a:p>
            <a:pPr algn="just"/>
            <a:r>
              <a:rPr lang="cs-CZ" sz="1400" dirty="0"/>
              <a:t>Min. sazba – v OZV, ale nejvýše 6 Kč za kg/ 1 Kč za l.</a:t>
            </a:r>
          </a:p>
          <a:p>
            <a:pPr algn="just"/>
            <a:r>
              <a:rPr lang="cs-CZ" sz="1400" dirty="0"/>
              <a:t>Výpočet – součet dílčích poplatků (jednotlivé měsíce, kdy měl poplatník na konci v </a:t>
            </a:r>
            <a:r>
              <a:rPr lang="cs-CZ" sz="1400" dirty="0" err="1"/>
              <a:t>nem</a:t>
            </a:r>
            <a:r>
              <a:rPr lang="cs-CZ" sz="1400" dirty="0"/>
              <a:t>. bydliště nebo neměl nikdo bydliště a je vlastníkem) za kalendářní rok</a:t>
            </a:r>
          </a:p>
          <a:p>
            <a:pPr algn="just"/>
            <a:r>
              <a:rPr lang="cs-CZ" sz="1400" dirty="0"/>
              <a:t>Osvobození – není stanoveno zákonem, ale v OZV lze upravit (nárok by pak prokazoval poplatník sám, nikoliv plátce).</a:t>
            </a:r>
          </a:p>
          <a:p>
            <a:pPr marL="0" indent="0" algn="just">
              <a:buNone/>
            </a:pPr>
            <a:endParaRPr lang="cs-CZ" sz="1400" dirty="0"/>
          </a:p>
          <a:p>
            <a:pPr marL="0" indent="0" algn="just">
              <a:buNone/>
            </a:pPr>
            <a:r>
              <a:rPr lang="cs-CZ" sz="1400" dirty="0">
                <a:solidFill>
                  <a:srgbClr val="FF0000"/>
                </a:solidFill>
              </a:rPr>
              <a:t>Prominutí na žádost nelze !!</a:t>
            </a:r>
          </a:p>
          <a:p>
            <a:pPr marL="0" indent="0" algn="just">
              <a:buNone/>
            </a:pPr>
            <a:r>
              <a:rPr lang="cs-CZ" sz="1400" dirty="0">
                <a:solidFill>
                  <a:srgbClr val="FF0000"/>
                </a:solidFill>
              </a:rPr>
              <a:t>U hmotnosti a objemu - vždy musí být vydán platební výměr, a to po skončení poplatkového období!! </a:t>
            </a:r>
          </a:p>
        </p:txBody>
      </p:sp>
      <p:sp>
        <p:nvSpPr>
          <p:cNvPr id="4" name="Zástupný symbol pro číslo snímku 3">
            <a:extLst>
              <a:ext uri="{FF2B5EF4-FFF2-40B4-BE49-F238E27FC236}">
                <a16:creationId xmlns:a16="http://schemas.microsoft.com/office/drawing/2014/main" id="{CCF2D5C3-5394-0D81-3607-BFAFE784EC54}"/>
              </a:ext>
            </a:extLst>
          </p:cNvPr>
          <p:cNvSpPr>
            <a:spLocks noGrp="1"/>
          </p:cNvSpPr>
          <p:nvPr>
            <p:ph type="sldNum" sz="quarter" idx="12"/>
          </p:nvPr>
        </p:nvSpPr>
        <p:spPr/>
        <p:txBody>
          <a:bodyPr/>
          <a:lstStyle/>
          <a:p>
            <a:pPr>
              <a:defRPr/>
            </a:pPr>
            <a:fld id="{E6023CBC-3517-4283-8B8A-AE06F1848D05}" type="slidenum">
              <a:rPr lang="cs-CZ" smtClean="0"/>
              <a:pPr>
                <a:defRPr/>
              </a:pPr>
              <a:t>11</a:t>
            </a:fld>
            <a:endParaRPr lang="cs-CZ"/>
          </a:p>
        </p:txBody>
      </p:sp>
    </p:spTree>
    <p:extLst>
      <p:ext uri="{BB962C8B-B14F-4D97-AF65-F5344CB8AC3E}">
        <p14:creationId xmlns:p14="http://schemas.microsoft.com/office/powerpoint/2010/main" val="3926301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96B06D-81A2-C404-EBAB-482D258561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88C8C76-1648-9E7A-7FA3-C8D3420BDE8B}"/>
              </a:ext>
            </a:extLst>
          </p:cNvPr>
          <p:cNvSpPr>
            <a:spLocks noGrp="1"/>
          </p:cNvSpPr>
          <p:nvPr>
            <p:ph idx="1"/>
          </p:nvPr>
        </p:nvSpPr>
        <p:spPr/>
        <p:txBody>
          <a:bodyPr/>
          <a:lstStyle/>
          <a:p>
            <a:pPr marL="0" indent="0" algn="ctr">
              <a:buNone/>
            </a:pPr>
            <a:r>
              <a:rPr lang="cs-CZ" sz="1400" dirty="0"/>
              <a:t>Náležitosti OZV:</a:t>
            </a:r>
          </a:p>
          <a:p>
            <a:pPr marL="0" indent="0" algn="just">
              <a:buNone/>
            </a:pPr>
            <a:r>
              <a:rPr lang="cs-CZ" sz="1400" dirty="0"/>
              <a:t>MP se zavádí vždy obecně závaznou vyhláškou (OZV) - § 14 ZMP, ve které musí být vždy stanovena sazba, lhůta pro ohlášení a splatnost.</a:t>
            </a:r>
          </a:p>
          <a:p>
            <a:pPr marL="0" indent="0" algn="just">
              <a:buNone/>
            </a:pPr>
            <a:r>
              <a:rPr lang="cs-CZ" sz="1400" dirty="0"/>
              <a:t>Fakultativně lze (v mezích zákona) upravit i další podrobnosti jako např. další osvobození a úlevy, vyloučení povinnosti podat ohlášení, delší lhůtu pro oznámení změn, paušály, minimální dílčí základ pro odkládání, další způsoby platby apod.</a:t>
            </a:r>
          </a:p>
          <a:p>
            <a:pPr marL="0" indent="0" algn="just">
              <a:buNone/>
            </a:pPr>
            <a:r>
              <a:rPr lang="cs-CZ" sz="1400" dirty="0"/>
              <a:t>U MP za užívání veřejného prostranství nebo povolení k vjezdu pak musí stanovit místa, kterých se to týká.</a:t>
            </a:r>
          </a:p>
          <a:p>
            <a:pPr marL="0" indent="0" algn="ctr">
              <a:buNone/>
            </a:pPr>
            <a:r>
              <a:rPr lang="cs-CZ" sz="1400" b="1" u="sng" dirty="0"/>
              <a:t>8. Ohlášení </a:t>
            </a:r>
          </a:p>
          <a:p>
            <a:pPr algn="just">
              <a:buFontTx/>
              <a:buChar char="-"/>
            </a:pPr>
            <a:r>
              <a:rPr lang="cs-CZ" sz="1400" dirty="0"/>
              <a:t>Je povinností nepeněžité povahy, kterou má poplatník/plátce (pokud odvádí plátce) – lze tedy uložit za její nesplnění pokutu za nesplnění povinnosti nepeněžité povahy (jen jednou, sankční charakter) nebo pořádkovou pokutu (i opakovaně, donucovací charakter).</a:t>
            </a:r>
          </a:p>
          <a:p>
            <a:pPr algn="just">
              <a:buFontTx/>
              <a:buChar char="-"/>
            </a:pPr>
            <a:r>
              <a:rPr lang="cs-CZ" sz="1400" dirty="0"/>
              <a:t>Ze zákona 15 dní lhůta, ale lze v OZV prodloužit.</a:t>
            </a:r>
          </a:p>
          <a:p>
            <a:pPr algn="just">
              <a:buFontTx/>
              <a:buChar char="-"/>
            </a:pPr>
            <a:r>
              <a:rPr lang="cs-CZ" sz="1400" dirty="0"/>
              <a:t>Ohlašují se skutečnosti, které nelze zjistit z evidencí a rejstříků automatizovaným přístupem (okruh údajů, které si úřad zjistí sám musí být zveřejněn na úřední desce).</a:t>
            </a:r>
          </a:p>
          <a:p>
            <a:pPr marL="0" indent="0" algn="just">
              <a:buNone/>
            </a:pPr>
            <a:r>
              <a:rPr lang="cs-CZ" sz="1400" dirty="0"/>
              <a:t>Obsah – identifikace poplatníka/plátce, bankovní účet, údaje rozhodné pro stanovení poplatku, především se ohlašuje vznik skutečností zakládajících nárok na osvobození nebo úlevu (lze mít i formuláře, ale jejich využití není povinné).</a:t>
            </a:r>
          </a:p>
          <a:p>
            <a:pPr marL="0" indent="0" algn="just">
              <a:buNone/>
            </a:pPr>
            <a:r>
              <a:rPr lang="cs-CZ" sz="1400" dirty="0"/>
              <a:t>Lze využít </a:t>
            </a:r>
            <a:r>
              <a:rPr lang="cs-CZ" sz="1400" u="sng" dirty="0"/>
              <a:t>výzvu k ohlášení poplatkové povinnosti </a:t>
            </a:r>
            <a:r>
              <a:rPr lang="cs-CZ" sz="1400" dirty="0"/>
              <a:t>se stanovením lhůty, která má charakter rozhodnutí, ale nelze se proti ní odvolat.</a:t>
            </a:r>
          </a:p>
          <a:p>
            <a:pPr marL="0" indent="0" algn="just">
              <a:buNone/>
            </a:pPr>
            <a:r>
              <a:rPr lang="cs-CZ" sz="1400" dirty="0"/>
              <a:t>Neohlásí-li nárok na úlevu/osvobození v dané lhůtě – nárok zaniká, zde nelze uložit pokutu.</a:t>
            </a:r>
          </a:p>
        </p:txBody>
      </p:sp>
      <p:sp>
        <p:nvSpPr>
          <p:cNvPr id="4" name="Zástupný symbol pro číslo snímku 3">
            <a:extLst>
              <a:ext uri="{FF2B5EF4-FFF2-40B4-BE49-F238E27FC236}">
                <a16:creationId xmlns:a16="http://schemas.microsoft.com/office/drawing/2014/main" id="{AFC9BD97-6808-8038-927A-A0F2DFDD2FE9}"/>
              </a:ext>
            </a:extLst>
          </p:cNvPr>
          <p:cNvSpPr>
            <a:spLocks noGrp="1"/>
          </p:cNvSpPr>
          <p:nvPr>
            <p:ph type="sldNum" sz="quarter" idx="12"/>
          </p:nvPr>
        </p:nvSpPr>
        <p:spPr/>
        <p:txBody>
          <a:bodyPr/>
          <a:lstStyle/>
          <a:p>
            <a:pPr>
              <a:defRPr/>
            </a:pPr>
            <a:fld id="{E6023CBC-3517-4283-8B8A-AE06F1848D05}" type="slidenum">
              <a:rPr lang="cs-CZ" smtClean="0"/>
              <a:pPr>
                <a:defRPr/>
              </a:pPr>
              <a:t>12</a:t>
            </a:fld>
            <a:endParaRPr lang="cs-CZ" dirty="0"/>
          </a:p>
        </p:txBody>
      </p:sp>
    </p:spTree>
    <p:extLst>
      <p:ext uri="{BB962C8B-B14F-4D97-AF65-F5344CB8AC3E}">
        <p14:creationId xmlns:p14="http://schemas.microsoft.com/office/powerpoint/2010/main" val="3787971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88CF3D4-133E-290D-4E03-528FE4977DC4}"/>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3FB18392-C099-E860-DCBE-D6C038D2C98B}"/>
              </a:ext>
            </a:extLst>
          </p:cNvPr>
          <p:cNvSpPr>
            <a:spLocks noGrp="1"/>
          </p:cNvSpPr>
          <p:nvPr>
            <p:ph idx="1"/>
          </p:nvPr>
        </p:nvSpPr>
        <p:spPr/>
        <p:txBody>
          <a:bodyPr/>
          <a:lstStyle/>
          <a:p>
            <a:pPr marL="0" indent="0" algn="ctr">
              <a:buNone/>
            </a:pPr>
            <a:r>
              <a:rPr lang="cs-CZ" sz="1400" b="1" u="sng" dirty="0"/>
              <a:t>9. Vyhledávací a kontrolní postupy</a:t>
            </a:r>
          </a:p>
          <a:p>
            <a:pPr marL="0" indent="0" algn="just">
              <a:buNone/>
            </a:pPr>
            <a:r>
              <a:rPr lang="cs-CZ" sz="1400" dirty="0"/>
              <a:t>Správce daně vyhledává před zahájením řízení i v jeho průběhu důkazní prostředky za účelem splnění povinnosti, a to i bez součinnosti poplatníka.</a:t>
            </a:r>
          </a:p>
          <a:p>
            <a:pPr marL="0" indent="0" algn="just">
              <a:buNone/>
            </a:pPr>
            <a:r>
              <a:rPr lang="cs-CZ" sz="1400" dirty="0"/>
              <a:t>Nejčastěji jde o „</a:t>
            </a:r>
            <a:r>
              <a:rPr lang="cs-CZ" sz="1400" u="sng" dirty="0"/>
              <a:t>místní šetření</a:t>
            </a:r>
            <a:r>
              <a:rPr lang="cs-CZ" sz="1400" dirty="0"/>
              <a:t>“, k němuž musí poplatník i jiné zúčastněné osoby poskytovat součinnost. Přitom může správce daně přizvat potřebnou osobu, vstupovat na pozemky, do dopravních prostředků, nahlížet do písemností, informací, účetních záznamů, požádat o kopie či výpisy, zapůjčit si doklady (vrátit do 30 dnů od jejich převzetí) a dokonce vstupovat do obydlí, pokud je to nezbytné a slouží k podnikání. Může také pořizovat obrazový nebo zvukový záznam (musí o tom ale uvědomit zúčastněné). O průběhu se píše protokol nebo úřední záznam.</a:t>
            </a:r>
          </a:p>
          <a:p>
            <a:pPr marL="0" indent="0" algn="just">
              <a:buNone/>
            </a:pPr>
            <a:r>
              <a:rPr lang="cs-CZ" sz="1400" dirty="0"/>
              <a:t>V rámci kontrolních postupů může </a:t>
            </a:r>
            <a:r>
              <a:rPr lang="cs-CZ" sz="1400" u="sng" dirty="0"/>
              <a:t>vyzvat subjekt k odstranění pochybností § 89 DŘ </a:t>
            </a:r>
            <a:r>
              <a:rPr lang="cs-CZ" sz="1400" dirty="0"/>
              <a:t>(o správnosti, pravdivosti, průkaznosti nebo úplnosti podaného ohlášení, oznámení o změně nebo jiné písemnosti). Výzva musí obsahovat konkrétní pochybnosti, lhůtu k odstranění (ne kratší než 15 dní) a poučení o následcích. Má charakter rozhodnutí, ale nelze se proti ní odvolat. O průběhu odstranění pochybností se opět sepíše protokol nebo úřední záznam.</a:t>
            </a:r>
          </a:p>
          <a:p>
            <a:pPr marL="0" indent="0" algn="just">
              <a:buNone/>
            </a:pPr>
            <a:r>
              <a:rPr lang="cs-CZ" sz="1400" dirty="0"/>
              <a:t>Pokud nedojde k odstranění pochybností, je to sděleno poplatníkovi, který může do 15 dnů navrhnout pokračování v dokazování a nové důkazy. Pokud ani pak není jasno – je poplatek stanoven rozhodnutím nebo rozhodnutím dle pomůcek, pokud není součinnost poplatníka.</a:t>
            </a:r>
          </a:p>
          <a:p>
            <a:pPr marL="0" indent="0" algn="just">
              <a:buNone/>
            </a:pPr>
            <a:r>
              <a:rPr lang="cs-CZ" sz="1400" kern="100" dirty="0">
                <a:effectLst/>
                <a:latin typeface="Arial" panose="020B0604020202020204" pitchFamily="34" charset="0"/>
                <a:ea typeface="Aptos" panose="020B0004020202020204" pitchFamily="34" charset="0"/>
                <a:cs typeface="Times New Roman" panose="02020603050405020304" pitchFamily="18" charset="0"/>
              </a:rPr>
              <a:t>Pokud správce daně stanoví daň na základě výsledku kontroly nebo postupu k odstranění pochybností, nemusí zvlášť odůvodňovat rozhodnutí o stanovení daně (zpráva o daňové kontrole nebo protokol o projednání výsledku se považují za plnohodnotné odůvodnění).</a:t>
            </a:r>
            <a:endParaRPr lang="cs-CZ" sz="1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8A9B23C-7305-0794-8B86-EEC52ACF2D86}"/>
              </a:ext>
            </a:extLst>
          </p:cNvPr>
          <p:cNvSpPr>
            <a:spLocks noGrp="1"/>
          </p:cNvSpPr>
          <p:nvPr>
            <p:ph type="sldNum" sz="quarter" idx="12"/>
          </p:nvPr>
        </p:nvSpPr>
        <p:spPr/>
        <p:txBody>
          <a:bodyPr/>
          <a:lstStyle/>
          <a:p>
            <a:pPr>
              <a:defRPr/>
            </a:pPr>
            <a:fld id="{E6023CBC-3517-4283-8B8A-AE06F1848D05}" type="slidenum">
              <a:rPr lang="cs-CZ" smtClean="0"/>
              <a:pPr>
                <a:defRPr/>
              </a:pPr>
              <a:t>13</a:t>
            </a:fld>
            <a:endParaRPr lang="cs-CZ"/>
          </a:p>
        </p:txBody>
      </p:sp>
    </p:spTree>
    <p:extLst>
      <p:ext uri="{BB962C8B-B14F-4D97-AF65-F5344CB8AC3E}">
        <p14:creationId xmlns:p14="http://schemas.microsoft.com/office/powerpoint/2010/main" val="116691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Místní poplatky</a:t>
            </a:r>
          </a:p>
        </p:txBody>
      </p:sp>
      <p:sp>
        <p:nvSpPr>
          <p:cNvPr id="3" name="Zástupný symbol pro obsah 2"/>
          <p:cNvSpPr>
            <a:spLocks noGrp="1"/>
          </p:cNvSpPr>
          <p:nvPr>
            <p:ph idx="1"/>
          </p:nvPr>
        </p:nvSpPr>
        <p:spPr/>
        <p:txBody>
          <a:bodyPr/>
          <a:lstStyle/>
          <a:p>
            <a:pPr marL="0" indent="0" algn="ctr">
              <a:buNone/>
            </a:pPr>
            <a:r>
              <a:rPr lang="cs-CZ" sz="1400" b="1" u="sng" dirty="0"/>
              <a:t>10. Nově upravené dva způsoby stanovení poplatku</a:t>
            </a:r>
          </a:p>
          <a:p>
            <a:pPr marL="457200" indent="-457200" algn="just">
              <a:buFont typeface="+mj-lt"/>
              <a:buAutoNum type="arabicPeriod"/>
            </a:pPr>
            <a:r>
              <a:rPr lang="cs-CZ" sz="1400" dirty="0">
                <a:solidFill>
                  <a:srgbClr val="FF0000"/>
                </a:solidFill>
              </a:rPr>
              <a:t>vyměření poplatku předepsáním do evidence poplatků </a:t>
            </a:r>
            <a:r>
              <a:rPr lang="cs-CZ" sz="1400" dirty="0"/>
              <a:t>– ve většině případů</a:t>
            </a:r>
          </a:p>
          <a:p>
            <a:pPr marL="457200" indent="-457200" algn="just">
              <a:buFont typeface="+mj-lt"/>
              <a:buAutoNum type="arabicPeriod"/>
            </a:pPr>
            <a:r>
              <a:rPr lang="cs-CZ" sz="1400" dirty="0"/>
              <a:t>vyměření poplatku rozhodnutím (platebním výměrem, HPS)</a:t>
            </a:r>
          </a:p>
          <a:p>
            <a:pPr algn="just">
              <a:buFontTx/>
              <a:buChar char="-"/>
            </a:pPr>
            <a:r>
              <a:rPr lang="cs-CZ" sz="1400" dirty="0"/>
              <a:t>na žádost (pokud je stanoven předepsáním do evidence a žádost podána ve lhůtě pro stanovení daně, nemusí být odůvodněná, jinak se dle § 106 zastaví řízení). K vyměření evidencí se pak nepřihlíží, pokud je žádost podána v posledním roce lhůty, dojde k prodloužení lhůty o 1 rok. </a:t>
            </a:r>
            <a:r>
              <a:rPr lang="cs-CZ" sz="1400" dirty="0">
                <a:solidFill>
                  <a:srgbClr val="FF0000"/>
                </a:solidFill>
              </a:rPr>
              <a:t>V případě, kdy si poplatník požádá o PV a toto rozhodnutí je vydáno přede dnem splatnosti dle OZV, je rozhodnutí splatné v den splatnosti uvedený v OZV. Rozhodnutí by ale mělo být vydáno až po uplynutí poplatkového období.</a:t>
            </a:r>
            <a:endParaRPr lang="cs-CZ" sz="1400" dirty="0"/>
          </a:p>
          <a:p>
            <a:pPr algn="just">
              <a:buFontTx/>
              <a:buChar char="-"/>
            </a:pPr>
            <a:r>
              <a:rPr lang="cs-CZ" sz="1400" dirty="0"/>
              <a:t>z moci úřední.</a:t>
            </a:r>
          </a:p>
          <a:p>
            <a:pPr marL="0" indent="0" algn="just">
              <a:buNone/>
            </a:pPr>
            <a:r>
              <a:rPr lang="cs-CZ" sz="1400" dirty="0"/>
              <a:t>+ jinak pro vyměření v insolvenci</a:t>
            </a:r>
          </a:p>
          <a:p>
            <a:pPr marL="0" indent="0" algn="just">
              <a:buNone/>
            </a:pPr>
            <a:r>
              <a:rPr lang="cs-CZ" sz="1400" dirty="0"/>
              <a:t>Předepsání do evidence – nevydává se rozhodnutí, neodůvodňuje se výše, musí být poplatníkem splněny všechny podmínky, které zákon stanoví (včas ohlásit povinnost, není pochyb o výši poplatku a ten byl včas odveden – tedy ve lhůtě splatnosti nebo sice po ní, ale než bylo vyměřeno rozhodnutím). Předepsán je ke dni splatnosti nebo ke dni opožděného plnění. Stav svého osobního poplatkového účtu poplatník zjistí žádostí o potvrzení stavu svého účtu nebo může požádat o vydání rozhodnutí.</a:t>
            </a:r>
          </a:p>
          <a:p>
            <a:pPr marL="0" indent="0" algn="just">
              <a:buNone/>
            </a:pPr>
            <a:r>
              <a:rPr lang="cs-CZ" sz="1400" b="1" dirty="0">
                <a:solidFill>
                  <a:srgbClr val="FF0000"/>
                </a:solidFill>
              </a:rPr>
              <a:t>Tímto ustanovením se ruší povinnost správce poplatku vystavit PV či HPS, v případě, kdy došlo k úhradě předpisu poplatku po datu splatnosti a založit do spisu.</a:t>
            </a:r>
          </a:p>
          <a:p>
            <a:pPr marL="0" indent="0" algn="just">
              <a:buNone/>
            </a:pPr>
            <a:r>
              <a:rPr lang="cs-CZ" sz="1400" dirty="0"/>
              <a:t>Jde-li o MP za obecní systém odpadového hospodářství nebo odkládání na základě kapacity nádob a nejsou-li splněny výše uvedené předpoklady pro předepsání do evidence, musí být poplatek vyměřen rozhodnutím.</a:t>
            </a:r>
          </a:p>
          <a:p>
            <a:pPr marL="0" indent="0" algn="ctr">
              <a:buNone/>
            </a:pPr>
            <a:endParaRPr lang="cs-CZ" sz="2000" b="1" u="sng" dirty="0"/>
          </a:p>
          <a:p>
            <a:pPr marL="0" indent="0" algn="ctr">
              <a:buNone/>
            </a:pPr>
            <a:endParaRPr lang="cs-CZ" sz="2400" b="1" u="sng"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14</a:t>
            </a:fld>
            <a:endParaRPr lang="cs-CZ"/>
          </a:p>
        </p:txBody>
      </p:sp>
    </p:spTree>
    <p:extLst>
      <p:ext uri="{BB962C8B-B14F-4D97-AF65-F5344CB8AC3E}">
        <p14:creationId xmlns:p14="http://schemas.microsoft.com/office/powerpoint/2010/main" val="2947099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349A266-92F3-A811-1FDD-6C8A645AE953}"/>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EF7F6263-9B71-EA6B-B0C1-EA6D443832A5}"/>
              </a:ext>
            </a:extLst>
          </p:cNvPr>
          <p:cNvSpPr>
            <a:spLocks noGrp="1"/>
          </p:cNvSpPr>
          <p:nvPr>
            <p:ph idx="1"/>
          </p:nvPr>
        </p:nvSpPr>
        <p:spPr/>
        <p:txBody>
          <a:bodyPr/>
          <a:lstStyle/>
          <a:p>
            <a:pPr marL="0" indent="0" algn="just">
              <a:buNone/>
            </a:pPr>
            <a:r>
              <a:rPr lang="cs-CZ" sz="1400" dirty="0"/>
              <a:t>VŽDY se vyměřují poplatky za odkládání dle objemu nebo hmotnosti, neboť jen správce daně zná skutečnou částku a také místní poplatky za odpad v případě insolvenčního řízení.</a:t>
            </a:r>
          </a:p>
          <a:p>
            <a:pPr marL="0" indent="0" algn="just">
              <a:buNone/>
            </a:pPr>
            <a:endParaRPr lang="cs-CZ" sz="1400" b="1" u="sng" dirty="0"/>
          </a:p>
          <a:p>
            <a:pPr marL="0" indent="0" algn="ctr">
              <a:buNone/>
            </a:pPr>
            <a:r>
              <a:rPr lang="cs-CZ" sz="1400" b="1" u="sng" dirty="0"/>
              <a:t>11. Rozhodnutí</a:t>
            </a:r>
          </a:p>
          <a:p>
            <a:pPr algn="just">
              <a:buFontTx/>
              <a:buChar char="-"/>
            </a:pPr>
            <a:r>
              <a:rPr lang="cs-CZ" sz="1400" dirty="0"/>
              <a:t>Platební výměr – jednotlivci (poplatník/plátce).</a:t>
            </a:r>
          </a:p>
          <a:p>
            <a:pPr algn="just">
              <a:buFontTx/>
              <a:buChar char="-"/>
            </a:pPr>
            <a:r>
              <a:rPr lang="cs-CZ" sz="1400" dirty="0"/>
              <a:t>Hromadný předpisný seznam – více osob (poplatníci/plátci u odkládání na základě objemu nebo hmotnosti) – zpřístupněn nejméně 30 dní - zveřejněno veřejnou vyhláškou na úřední desce.</a:t>
            </a:r>
          </a:p>
          <a:p>
            <a:pPr marL="0" indent="0" algn="just">
              <a:buNone/>
            </a:pPr>
            <a:r>
              <a:rPr lang="cs-CZ" sz="1400" dirty="0"/>
              <a:t>Lhůta pro vyměření je 3 roky, max. 10 let (§ 148 DŘ) – počátek běhu je u MP za systém a za odkládání při kapacitě nádob den splatnosti dle OZV (ale PV raději vydávat až po uplynutí celého poplatkového období – tedy následující rok, v něm náhradní lhůta splatnosti 30 dní od oznámení), </a:t>
            </a:r>
            <a:r>
              <a:rPr lang="cs-CZ" sz="1400" dirty="0">
                <a:solidFill>
                  <a:srgbClr val="FF0000"/>
                </a:solidFill>
              </a:rPr>
              <a:t>u MP za odkládání na základě objemu či hmotnosti den následující po uplynutí poplatkového období.  Splatnost pak není v OZV, ale nastává ve lhůtě 30 dní od doručení PV (možné odvolání tak nemá odkladný účinek).</a:t>
            </a:r>
          </a:p>
          <a:p>
            <a:pPr marL="0" indent="0" algn="just">
              <a:buNone/>
            </a:pPr>
            <a:r>
              <a:rPr lang="cs-CZ" sz="1400" dirty="0"/>
              <a:t>Uplynutím lhůty k vyměření – prekluze !! Již nejde stanovit!  Penále a úroky dle DŘ se neuplatní. </a:t>
            </a:r>
          </a:p>
          <a:p>
            <a:pPr marL="0" indent="0" algn="just">
              <a:buNone/>
            </a:pPr>
            <a:r>
              <a:rPr lang="cs-CZ" sz="1400" dirty="0"/>
              <a:t>Nesplní-li včas nebo ve správné výši – je možné MP sankčně navýšit až o dvojnásobek neuhrazené částky (jde o příslušenství sledující osud poplatku) – u MP za systém a za odkládání při kapacitě nádob se vyměří přímo tím samým PV, </a:t>
            </a:r>
            <a:r>
              <a:rPr lang="cs-CZ" sz="1400" dirty="0">
                <a:solidFill>
                  <a:srgbClr val="FF0000"/>
                </a:solidFill>
              </a:rPr>
              <a:t>u MP za odkládání na základě objemu či hmotnosti samostatně.</a:t>
            </a:r>
          </a:p>
          <a:p>
            <a:pPr marL="0" indent="0" algn="just">
              <a:buNone/>
            </a:pPr>
            <a:r>
              <a:rPr lang="cs-CZ" sz="1400" dirty="0">
                <a:solidFill>
                  <a:srgbClr val="FF0000"/>
                </a:solidFill>
              </a:rPr>
              <a:t>Pokud byl MP zaplacen opožděně, ale před vydáním rozhodnutí, může být zvýšení uloženo do 1 roku. Zvýšit nelze po uplynutí lhůty pro stanovení MP.</a:t>
            </a:r>
          </a:p>
        </p:txBody>
      </p:sp>
      <p:sp>
        <p:nvSpPr>
          <p:cNvPr id="4" name="Zástupný symbol pro číslo snímku 3">
            <a:extLst>
              <a:ext uri="{FF2B5EF4-FFF2-40B4-BE49-F238E27FC236}">
                <a16:creationId xmlns:a16="http://schemas.microsoft.com/office/drawing/2014/main" id="{4C9669C2-B40F-3186-FACA-F9A6CE0DD71F}"/>
              </a:ext>
            </a:extLst>
          </p:cNvPr>
          <p:cNvSpPr>
            <a:spLocks noGrp="1"/>
          </p:cNvSpPr>
          <p:nvPr>
            <p:ph type="sldNum" sz="quarter" idx="12"/>
          </p:nvPr>
        </p:nvSpPr>
        <p:spPr/>
        <p:txBody>
          <a:bodyPr/>
          <a:lstStyle/>
          <a:p>
            <a:pPr>
              <a:defRPr/>
            </a:pPr>
            <a:fld id="{E6023CBC-3517-4283-8B8A-AE06F1848D05}" type="slidenum">
              <a:rPr lang="cs-CZ" smtClean="0"/>
              <a:pPr>
                <a:defRPr/>
              </a:pPr>
              <a:t>15</a:t>
            </a:fld>
            <a:endParaRPr lang="cs-CZ"/>
          </a:p>
        </p:txBody>
      </p:sp>
    </p:spTree>
    <p:extLst>
      <p:ext uri="{BB962C8B-B14F-4D97-AF65-F5344CB8AC3E}">
        <p14:creationId xmlns:p14="http://schemas.microsoft.com/office/powerpoint/2010/main" val="3330640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a:xfrm>
            <a:off x="457200" y="1295400"/>
            <a:ext cx="8229600" cy="4830763"/>
          </a:xfrm>
        </p:spPr>
        <p:txBody>
          <a:bodyPr/>
          <a:lstStyle/>
          <a:p>
            <a:pPr marL="0" indent="0" algn="just">
              <a:buNone/>
            </a:pPr>
            <a:endParaRPr lang="cs-CZ" sz="1400" u="sng" dirty="0"/>
          </a:p>
          <a:p>
            <a:pPr marL="0" indent="0" algn="just">
              <a:buNone/>
            </a:pPr>
            <a:r>
              <a:rPr lang="cs-CZ" sz="1400" dirty="0">
                <a:solidFill>
                  <a:srgbClr val="FF0000"/>
                </a:solidFill>
              </a:rPr>
              <a:t>Pokud byl poplatek vyměřen rozhodnutím v nesprávné výši, může být doměřen dodatečným platebním výměrem - vždy odůvodnit!!! Nelze doměřovat hromadným předpisným seznamem. Výjimečně lze doměřit i opakovaně (nové skutečnosti zjištěny z moci úřední, které nemohly být bez zavinění správce poplatku uplatněny v předcházejícím řízení nebo poplatník změnil oznámení, pokud nové skutečnosti nezavinil). Doměřit lze ve prospěch i v neprospěch poplatkového subjektu, ale vždy do uplynutí lhůty splatnosti. Doměřit na žádost nelze.</a:t>
            </a:r>
          </a:p>
          <a:p>
            <a:pPr marL="0" indent="0">
              <a:buNone/>
            </a:pPr>
            <a:endParaRPr lang="cs-CZ" sz="1400" dirty="0"/>
          </a:p>
          <a:p>
            <a:pPr marL="0" indent="0" algn="ctr">
              <a:buNone/>
            </a:pPr>
            <a:r>
              <a:rPr lang="cs-CZ" sz="1400" b="1" u="sng" dirty="0"/>
              <a:t>Rozhodnutí v insolvenčním řízení</a:t>
            </a:r>
          </a:p>
          <a:p>
            <a:pPr marL="0" indent="0" algn="just">
              <a:buNone/>
            </a:pPr>
            <a:r>
              <a:rPr lang="cs-CZ" sz="1400" dirty="0"/>
              <a:t>- týká se MP s ročním poplatkovým obdobím (za psa, odpad) v případě, že u poplatkového subjektu byl zjištěn úpadek a účinky tohoto úpadku nastanou v průběhu poplatkového období (nebo byla v tom roce insolvenčnímu soudu předložena konečná zpráva) a současně nejsou splněny podmínky pro vyměření předepsáním do evidence poplatků.</a:t>
            </a:r>
          </a:p>
          <a:p>
            <a:pPr marL="0" indent="0" algn="just" eaLnBrk="1" hangingPunct="1">
              <a:buNone/>
              <a:defRPr/>
            </a:pPr>
            <a:r>
              <a:rPr lang="cs-CZ" sz="1400" dirty="0">
                <a:cs typeface="Arial" panose="020B0604020202020204" pitchFamily="34" charset="0"/>
              </a:rPr>
              <a:t>Pokud poplatník </a:t>
            </a:r>
            <a:r>
              <a:rPr lang="cs-CZ" sz="1400" b="1" dirty="0">
                <a:cs typeface="Arial" panose="020B0604020202020204" pitchFamily="34" charset="0"/>
              </a:rPr>
              <a:t>zaplatil MP </a:t>
            </a:r>
            <a:r>
              <a:rPr lang="cs-CZ" sz="1400" dirty="0">
                <a:cs typeface="Arial" panose="020B0604020202020204" pitchFamily="34" charset="0"/>
              </a:rPr>
              <a:t>(popř. i splnil ohlašovací povinnost) v průběhu ročního poplatkového období (před splatností nebo i po ní), a stihl to </a:t>
            </a:r>
            <a:r>
              <a:rPr lang="cs-CZ" sz="1400" b="1" dirty="0">
                <a:cs typeface="Arial" panose="020B0604020202020204" pitchFamily="34" charset="0"/>
              </a:rPr>
              <a:t>do data účinnosti prohlášení úpadku nebo do data předložení konečné zprávy </a:t>
            </a:r>
            <a:r>
              <a:rPr lang="cs-CZ" sz="1400" dirty="0">
                <a:cs typeface="Arial" panose="020B0604020202020204" pitchFamily="34" charset="0"/>
              </a:rPr>
              <a:t>(včetně), § 11 d </a:t>
            </a:r>
            <a:r>
              <a:rPr lang="cs-CZ" sz="1400" b="1" dirty="0">
                <a:cs typeface="Arial" panose="020B0604020202020204" pitchFamily="34" charset="0"/>
              </a:rPr>
              <a:t>se neuplatní </a:t>
            </a:r>
            <a:r>
              <a:rPr lang="cs-CZ" sz="1400" dirty="0">
                <a:cs typeface="Arial" panose="020B0604020202020204" pitchFamily="34" charset="0"/>
              </a:rPr>
              <a:t>– má zaplaceno, období se tedy nerozděluje.</a:t>
            </a:r>
          </a:p>
          <a:p>
            <a:pPr marL="0" indent="0" algn="just" eaLnBrk="1" hangingPunct="1">
              <a:buNone/>
              <a:defRPr/>
            </a:pPr>
            <a:r>
              <a:rPr lang="cs-CZ" sz="1400" dirty="0">
                <a:cs typeface="Arial" panose="020B0604020202020204" pitchFamily="34" charset="0"/>
              </a:rPr>
              <a:t>Rozdělení - pokud:</a:t>
            </a:r>
          </a:p>
          <a:p>
            <a:pPr marL="0" indent="0" algn="just" eaLnBrk="1" hangingPunct="1">
              <a:buNone/>
              <a:defRPr/>
            </a:pPr>
            <a:r>
              <a:rPr lang="cs-CZ" sz="1400" dirty="0">
                <a:cs typeface="Arial" panose="020B0604020202020204" pitchFamily="34" charset="0"/>
              </a:rPr>
              <a:t>a) splatnost MP přede dnem, kdy je účinné rozhodnutí o úpadku nebo předložena konečná zpráva a poplatník nezaplatí nebo</a:t>
            </a:r>
          </a:p>
          <a:p>
            <a:pPr marL="0" indent="0" algn="just" eaLnBrk="1" hangingPunct="1">
              <a:buNone/>
              <a:defRPr/>
            </a:pPr>
            <a:r>
              <a:rPr lang="cs-CZ" sz="1400" dirty="0">
                <a:cs typeface="Arial" panose="020B0604020202020204" pitchFamily="34" charset="0"/>
              </a:rPr>
              <a:t>b)  splatnost MP až po dni, kdy je účinné rozhodnutí o úpadku nebo předložena konečná zpráva.</a:t>
            </a:r>
          </a:p>
          <a:p>
            <a:pPr marL="0" indent="0" algn="just" eaLnBrk="1" hangingPunct="1">
              <a:buNone/>
              <a:defRPr/>
            </a:pPr>
            <a:endParaRPr lang="cs-CZ" sz="1400" dirty="0">
              <a:cs typeface="Arial" panose="020B0604020202020204" pitchFamily="34" charset="0"/>
            </a:endParaRP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16</a:t>
            </a:fld>
            <a:endParaRPr lang="cs-CZ"/>
          </a:p>
        </p:txBody>
      </p:sp>
    </p:spTree>
    <p:extLst>
      <p:ext uri="{BB962C8B-B14F-4D97-AF65-F5344CB8AC3E}">
        <p14:creationId xmlns:p14="http://schemas.microsoft.com/office/powerpoint/2010/main" val="1505606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p:txBody>
          <a:bodyPr/>
          <a:lstStyle/>
          <a:p>
            <a:pPr marL="0" indent="0" algn="just">
              <a:buNone/>
            </a:pPr>
            <a:r>
              <a:rPr lang="cs-CZ" sz="1400" dirty="0"/>
              <a:t> </a:t>
            </a:r>
            <a:r>
              <a:rPr lang="cs-CZ" sz="1400" dirty="0">
                <a:cs typeface="Arial" panose="020B0604020202020204" pitchFamily="34" charset="0"/>
              </a:rPr>
              <a:t>Rozdělení poplatkového období v roce zahájení IŘ:</a:t>
            </a:r>
            <a:endParaRPr lang="cs-CZ" sz="1400" dirty="0"/>
          </a:p>
          <a:p>
            <a:pPr marL="0" indent="0">
              <a:buNone/>
            </a:pPr>
            <a:r>
              <a:rPr lang="cs-CZ" sz="1400" dirty="0"/>
              <a:t>                          </a:t>
            </a:r>
            <a:r>
              <a:rPr lang="cs-CZ" sz="800" dirty="0"/>
              <a:t>účinky</a:t>
            </a:r>
            <a:r>
              <a:rPr lang="cs-CZ" sz="1400" dirty="0"/>
              <a:t> </a:t>
            </a:r>
            <a:r>
              <a:rPr lang="cs-CZ" sz="800" dirty="0"/>
              <a:t>rozhodnutí    konec kalendářního měsíce                              </a:t>
            </a:r>
          </a:p>
          <a:p>
            <a:pPr marL="0" indent="0">
              <a:buNone/>
            </a:pPr>
            <a:r>
              <a:rPr lang="cs-CZ" sz="800" dirty="0"/>
              <a:t>  1.1. 24                                  o úpadku 11. 4.         30. 4.                                                                   31.12.24</a:t>
            </a:r>
          </a:p>
          <a:p>
            <a:pPr marL="0" indent="0">
              <a:buNone/>
            </a:pPr>
            <a:r>
              <a:rPr lang="cs-CZ" sz="1400" dirty="0"/>
              <a:t>I-------------------------Ï--------------I--------------------------------------I</a:t>
            </a:r>
          </a:p>
          <a:p>
            <a:pPr marL="0" indent="0">
              <a:buNone/>
            </a:pPr>
            <a:endParaRPr lang="cs-CZ" sz="1400" dirty="0"/>
          </a:p>
          <a:p>
            <a:pPr marL="0" indent="0">
              <a:buNone/>
            </a:pPr>
            <a:r>
              <a:rPr lang="cs-CZ" sz="1400" dirty="0"/>
              <a:t>                                          kalendářní rok </a:t>
            </a:r>
          </a:p>
          <a:p>
            <a:pPr marL="0" indent="0">
              <a:buNone/>
            </a:pPr>
            <a:endParaRPr lang="cs-CZ" sz="1400" dirty="0"/>
          </a:p>
          <a:p>
            <a:pPr marL="0" indent="0">
              <a:buNone/>
            </a:pPr>
            <a:endParaRPr lang="cs-CZ" sz="1400" dirty="0"/>
          </a:p>
          <a:p>
            <a:pPr marL="0" indent="0">
              <a:buNone/>
            </a:pPr>
            <a:r>
              <a:rPr lang="cs-CZ" sz="1400" dirty="0"/>
              <a:t>              období před nabytím účinků rozhodnutí o úpadku (od 1. 1.)</a:t>
            </a:r>
          </a:p>
          <a:p>
            <a:pPr marL="0" indent="0">
              <a:buNone/>
            </a:pPr>
            <a:r>
              <a:rPr lang="cs-CZ" sz="1400" dirty="0"/>
              <a:t>             +</a:t>
            </a:r>
          </a:p>
          <a:p>
            <a:pPr marL="0" indent="0">
              <a:buNone/>
            </a:pPr>
            <a:r>
              <a:rPr lang="cs-CZ" sz="1400" dirty="0"/>
              <a:t>             období po nabytí účinků rozhodnutí o úpadku  (do konce měsíce)  =  </a:t>
            </a:r>
            <a:r>
              <a:rPr lang="cs-CZ" sz="1400" b="1" u="sng" dirty="0"/>
              <a:t>Poplatkové období 1 (přihláška)</a:t>
            </a:r>
          </a:p>
          <a:p>
            <a:pPr marL="0" indent="0">
              <a:buNone/>
            </a:pPr>
            <a:r>
              <a:rPr lang="cs-CZ" sz="1400" dirty="0"/>
              <a:t>             období od 1. dne měsíce následujícího po měsíci, v němž nastávají účinky rozhodnutí o</a:t>
            </a:r>
          </a:p>
          <a:p>
            <a:pPr marL="0" indent="0">
              <a:buNone/>
            </a:pPr>
            <a:r>
              <a:rPr lang="cs-CZ" sz="1400" dirty="0"/>
              <a:t> úpadku  do konce kalendářního roku =  </a:t>
            </a:r>
            <a:r>
              <a:rPr lang="cs-CZ" sz="1400" b="1" u="sng" dirty="0"/>
              <a:t>Poplatkové období 2 (za majetkovou podstatou)</a:t>
            </a:r>
          </a:p>
          <a:p>
            <a:pPr marL="0" indent="0">
              <a:buNone/>
            </a:pPr>
            <a:endParaRPr lang="cs-CZ" sz="1400" dirty="0"/>
          </a:p>
          <a:p>
            <a:pPr marL="0" indent="0">
              <a:buNone/>
            </a:pPr>
            <a:r>
              <a:rPr lang="cs-CZ" sz="1400" dirty="0"/>
              <a:t>následují roky, kdy běží IŘ a k rozdělování nedochází – pokud je placeno včas a ve správné výši – vyměřováno do evidence</a:t>
            </a:r>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b="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17</a:t>
            </a:fld>
            <a:endParaRPr lang="cs-CZ"/>
          </a:p>
        </p:txBody>
      </p:sp>
      <p:sp>
        <p:nvSpPr>
          <p:cNvPr id="5" name="Rovnoramenný trojúhelník 4">
            <a:extLst>
              <a:ext uri="{FF2B5EF4-FFF2-40B4-BE49-F238E27FC236}">
                <a16:creationId xmlns:a16="http://schemas.microsoft.com/office/drawing/2014/main" id="{65604141-FB35-4CD2-0721-8609297E6299}"/>
              </a:ext>
            </a:extLst>
          </p:cNvPr>
          <p:cNvSpPr/>
          <p:nvPr/>
        </p:nvSpPr>
        <p:spPr>
          <a:xfrm>
            <a:off x="762000" y="3429000"/>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dirty="0">
              <a:solidFill>
                <a:srgbClr val="BBE0E3"/>
              </a:solidFill>
            </a:endParaRPr>
          </a:p>
        </p:txBody>
      </p:sp>
      <p:sp>
        <p:nvSpPr>
          <p:cNvPr id="6" name="Rovnoramenný trojúhelník 5">
            <a:extLst>
              <a:ext uri="{FF2B5EF4-FFF2-40B4-BE49-F238E27FC236}">
                <a16:creationId xmlns:a16="http://schemas.microsoft.com/office/drawing/2014/main" id="{93783EF1-2622-6BCD-8D08-DBB3CB255EFD}"/>
              </a:ext>
            </a:extLst>
          </p:cNvPr>
          <p:cNvSpPr/>
          <p:nvPr/>
        </p:nvSpPr>
        <p:spPr>
          <a:xfrm>
            <a:off x="762000" y="3920801"/>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Rovnoramenný trojúhelník 6">
            <a:extLst>
              <a:ext uri="{FF2B5EF4-FFF2-40B4-BE49-F238E27FC236}">
                <a16:creationId xmlns:a16="http://schemas.microsoft.com/office/drawing/2014/main" id="{D082A49E-8C3D-3482-A71D-709323E11066}"/>
              </a:ext>
            </a:extLst>
          </p:cNvPr>
          <p:cNvSpPr/>
          <p:nvPr/>
        </p:nvSpPr>
        <p:spPr>
          <a:xfrm>
            <a:off x="762000" y="4531681"/>
            <a:ext cx="263387"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a:extLst>
              <a:ext uri="{FF2B5EF4-FFF2-40B4-BE49-F238E27FC236}">
                <a16:creationId xmlns:a16="http://schemas.microsoft.com/office/drawing/2014/main" id="{315C2483-A94C-798C-56C5-A0EB20BFF0B0}"/>
              </a:ext>
            </a:extLst>
          </p:cNvPr>
          <p:cNvSpPr/>
          <p:nvPr/>
        </p:nvSpPr>
        <p:spPr>
          <a:xfrm>
            <a:off x="579781" y="2613987"/>
            <a:ext cx="15240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a:extLst>
              <a:ext uri="{FF2B5EF4-FFF2-40B4-BE49-F238E27FC236}">
                <a16:creationId xmlns:a16="http://schemas.microsoft.com/office/drawing/2014/main" id="{C9C3BAC8-92A9-4FF3-843E-0D8210B7679F}"/>
              </a:ext>
            </a:extLst>
          </p:cNvPr>
          <p:cNvSpPr/>
          <p:nvPr/>
        </p:nvSpPr>
        <p:spPr>
          <a:xfrm>
            <a:off x="2065985" y="2619270"/>
            <a:ext cx="9144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Šipka: doprava 10">
            <a:extLst>
              <a:ext uri="{FF2B5EF4-FFF2-40B4-BE49-F238E27FC236}">
                <a16:creationId xmlns:a16="http://schemas.microsoft.com/office/drawing/2014/main" id="{8F8275C6-1C75-8993-2AD6-5014C0E87035}"/>
              </a:ext>
            </a:extLst>
          </p:cNvPr>
          <p:cNvSpPr/>
          <p:nvPr/>
        </p:nvSpPr>
        <p:spPr>
          <a:xfrm>
            <a:off x="3008562" y="2613987"/>
            <a:ext cx="2249237"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010853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9BF4D5F-D30E-4C20-CF45-2A137C415D8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BED8AC5F-CE68-D0C4-EB70-49271F2776A7}"/>
              </a:ext>
            </a:extLst>
          </p:cNvPr>
          <p:cNvSpPr>
            <a:spLocks noGrp="1"/>
          </p:cNvSpPr>
          <p:nvPr>
            <p:ph idx="1"/>
          </p:nvPr>
        </p:nvSpPr>
        <p:spPr>
          <a:xfrm>
            <a:off x="457200" y="1417638"/>
            <a:ext cx="8229600" cy="4708525"/>
          </a:xfrm>
        </p:spPr>
        <p:txBody>
          <a:bodyPr/>
          <a:lstStyle/>
          <a:p>
            <a:pPr marL="0" indent="0" eaLnBrk="1" hangingPunct="1">
              <a:spcAft>
                <a:spcPts val="600"/>
              </a:spcAft>
              <a:buNone/>
              <a:defRPr/>
            </a:pPr>
            <a:r>
              <a:rPr lang="cs-CZ" altLang="cs-CZ" sz="1400" dirty="0">
                <a:cs typeface="Arial" panose="020B0604020202020204" pitchFamily="34" charset="0"/>
              </a:rPr>
              <a:t> Poslední rok IŘ, kdy toto řízení končí – opět rozdělení:</a:t>
            </a:r>
          </a:p>
          <a:p>
            <a:pPr marL="0" indent="0" eaLnBrk="1" hangingPunct="1">
              <a:spcAft>
                <a:spcPts val="600"/>
              </a:spcAft>
              <a:buNone/>
              <a:defRPr/>
            </a:pPr>
            <a:r>
              <a:rPr lang="cs-CZ" altLang="cs-CZ" sz="1000" dirty="0">
                <a:cs typeface="Arial" panose="020B0604020202020204" pitchFamily="34" charset="0"/>
              </a:rPr>
              <a:t>1.1.27                                31.3.27          14.4.27                                                  31.12.27</a:t>
            </a:r>
          </a:p>
          <a:p>
            <a:pPr marL="0" indent="0" eaLnBrk="1" hangingPunct="1">
              <a:spcAft>
                <a:spcPts val="600"/>
              </a:spcAft>
              <a:buNone/>
              <a:defRPr/>
            </a:pPr>
            <a:r>
              <a:rPr lang="cs-CZ" altLang="cs-CZ" sz="1000" dirty="0">
                <a:cs typeface="Arial" panose="020B0604020202020204" pitchFamily="34" charset="0"/>
              </a:rPr>
              <a:t>                                                              předložení  </a:t>
            </a:r>
            <a:r>
              <a:rPr lang="cs-CZ" altLang="cs-CZ" sz="1000" dirty="0" err="1">
                <a:cs typeface="Arial" panose="020B0604020202020204" pitchFamily="34" charset="0"/>
              </a:rPr>
              <a:t>koneč</a:t>
            </a:r>
            <a:r>
              <a:rPr lang="cs-CZ" altLang="cs-CZ" sz="1000" dirty="0">
                <a:cs typeface="Arial" panose="020B0604020202020204" pitchFamily="34" charset="0"/>
              </a:rPr>
              <a:t>. </a:t>
            </a:r>
            <a:r>
              <a:rPr lang="cs-CZ" altLang="cs-CZ" sz="1000" dirty="0" err="1">
                <a:cs typeface="Arial" panose="020B0604020202020204" pitchFamily="34" charset="0"/>
              </a:rPr>
              <a:t>zpr</a:t>
            </a:r>
            <a:r>
              <a:rPr lang="cs-CZ" altLang="cs-CZ" sz="1000" dirty="0">
                <a:cs typeface="Arial" panose="020B0604020202020204" pitchFamily="34" charset="0"/>
              </a:rPr>
              <a:t>.     </a:t>
            </a:r>
          </a:p>
          <a:p>
            <a:pPr marL="0" indent="0">
              <a:buNone/>
            </a:pPr>
            <a:r>
              <a:rPr lang="cs-CZ" sz="1400" dirty="0"/>
              <a:t>I-------------------------Ï--------------I--------------------------------------I</a:t>
            </a: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r>
              <a:rPr lang="cs-CZ" sz="1400" dirty="0"/>
              <a:t>             období od 1. 1. roku do posledního dne kalendářního měsíce, který předchází měsíci, ve                                  kterém byla předložena konečná zpráva =  </a:t>
            </a:r>
            <a:r>
              <a:rPr lang="cs-CZ" sz="1400" b="1" u="sng" dirty="0"/>
              <a:t>Poplatkové období 1 (za majetkovou podstatou)</a:t>
            </a:r>
            <a:endParaRPr lang="cs-CZ" sz="1400" dirty="0"/>
          </a:p>
          <a:p>
            <a:pPr marL="0" indent="0" eaLnBrk="1" hangingPunct="1">
              <a:spcAft>
                <a:spcPts val="600"/>
              </a:spcAft>
              <a:buNone/>
              <a:defRPr/>
            </a:pPr>
            <a:r>
              <a:rPr lang="cs-CZ" sz="1400" dirty="0"/>
              <a:t>             období od prvního dne kalendářního měsíce, ve kterém byla předložena konečná zpráva do konce kalendářního roku =  </a:t>
            </a:r>
            <a:r>
              <a:rPr lang="cs-CZ" sz="1400" b="1" u="sng" dirty="0"/>
              <a:t>Poplatkové období 2 (běžná pohledávka, už nepatří do majetkové podstaty)</a:t>
            </a:r>
            <a:endParaRPr lang="cs-CZ" sz="1400" dirty="0"/>
          </a:p>
          <a:p>
            <a:pPr marL="0" indent="0" eaLnBrk="1" hangingPunct="1">
              <a:spcAft>
                <a:spcPts val="600"/>
              </a:spcAft>
              <a:buNone/>
              <a:defRPr/>
            </a:pPr>
            <a:r>
              <a:rPr lang="cs-CZ" altLang="cs-CZ" sz="1400" dirty="0">
                <a:cs typeface="Arial" panose="020B0604020202020204" pitchFamily="34" charset="0"/>
              </a:rPr>
              <a:t>(Konečná zpráva je zpráva o vyčíslení částky k rozdělení věřitelům, kterou předkládá insolvenční správce insolvenčnímu soudu v závěru zpeněžení majetkové podstaty – hl. při konkurzu.)</a:t>
            </a:r>
          </a:p>
          <a:p>
            <a:pPr marL="0" indent="0" eaLnBrk="1" hangingPunct="1">
              <a:spcAft>
                <a:spcPts val="600"/>
              </a:spcAft>
              <a:buNone/>
              <a:defRPr/>
            </a:pPr>
            <a:r>
              <a:rPr lang="cs-CZ" altLang="cs-CZ" sz="1400" dirty="0">
                <a:cs typeface="Arial" panose="020B0604020202020204" pitchFamily="34" charset="0"/>
              </a:rPr>
              <a:t>Při případném navyšování se však vychází z data splatnosti uvedeného v OZV.</a:t>
            </a:r>
          </a:p>
          <a:p>
            <a:pPr marL="0" indent="0" eaLnBrk="1" hangingPunct="1">
              <a:spcAft>
                <a:spcPts val="600"/>
              </a:spcAft>
              <a:buNone/>
              <a:defRPr/>
            </a:pPr>
            <a:r>
              <a:rPr lang="cs-CZ" altLang="cs-CZ" sz="1400" dirty="0">
                <a:cs typeface="Arial" panose="020B0604020202020204" pitchFamily="34" charset="0"/>
              </a:rPr>
              <a:t>Lhůta pro stanovení poplatku začne běžet po ukončení poplatkového období.</a:t>
            </a:r>
          </a:p>
          <a:p>
            <a:pPr marL="0" indent="0" eaLnBrk="1" hangingPunct="1">
              <a:spcAft>
                <a:spcPts val="600"/>
              </a:spcAft>
              <a:buNone/>
              <a:defRPr/>
            </a:pPr>
            <a:endParaRPr lang="cs-CZ" altLang="cs-CZ" sz="1000" dirty="0">
              <a:cs typeface="Arial" panose="020B0604020202020204" pitchFamily="34" charset="0"/>
            </a:endParaRPr>
          </a:p>
          <a:p>
            <a:pPr marL="0" indent="0" eaLnBrk="1" hangingPunct="1">
              <a:spcAft>
                <a:spcPts val="600"/>
              </a:spcAft>
              <a:buNone/>
              <a:defRPr/>
            </a:pPr>
            <a:endParaRPr lang="cs-CZ" altLang="cs-CZ" sz="1000" dirty="0">
              <a:cs typeface="Arial" panose="020B0604020202020204" pitchFamily="34" charset="0"/>
            </a:endParaRPr>
          </a:p>
          <a:p>
            <a:pPr marL="0" indent="0">
              <a:buNone/>
            </a:pPr>
            <a:r>
              <a:rPr lang="cs-CZ" dirty="0"/>
              <a:t> </a:t>
            </a:r>
          </a:p>
          <a:p>
            <a:pPr marL="0" indent="0">
              <a:buNone/>
            </a:pPr>
            <a:r>
              <a:rPr lang="cs-CZ" dirty="0"/>
              <a:t>                                          </a:t>
            </a:r>
            <a:endParaRPr lang="cs-CZ" sz="1400" dirty="0"/>
          </a:p>
        </p:txBody>
      </p:sp>
      <p:sp>
        <p:nvSpPr>
          <p:cNvPr id="4" name="Zástupný symbol pro číslo snímku 3">
            <a:extLst>
              <a:ext uri="{FF2B5EF4-FFF2-40B4-BE49-F238E27FC236}">
                <a16:creationId xmlns:a16="http://schemas.microsoft.com/office/drawing/2014/main" id="{BB6480B6-ADC7-F5DD-8343-D74E26E1DBCF}"/>
              </a:ext>
            </a:extLst>
          </p:cNvPr>
          <p:cNvSpPr>
            <a:spLocks noGrp="1"/>
          </p:cNvSpPr>
          <p:nvPr>
            <p:ph type="sldNum" sz="quarter" idx="12"/>
          </p:nvPr>
        </p:nvSpPr>
        <p:spPr/>
        <p:txBody>
          <a:bodyPr/>
          <a:lstStyle/>
          <a:p>
            <a:pPr>
              <a:defRPr/>
            </a:pPr>
            <a:fld id="{E6023CBC-3517-4283-8B8A-AE06F1848D05}" type="slidenum">
              <a:rPr lang="cs-CZ" smtClean="0"/>
              <a:pPr>
                <a:defRPr/>
              </a:pPr>
              <a:t>18</a:t>
            </a:fld>
            <a:endParaRPr lang="cs-CZ"/>
          </a:p>
        </p:txBody>
      </p:sp>
      <p:sp>
        <p:nvSpPr>
          <p:cNvPr id="5" name="Rovnoramenný trojúhelník 4">
            <a:extLst>
              <a:ext uri="{FF2B5EF4-FFF2-40B4-BE49-F238E27FC236}">
                <a16:creationId xmlns:a16="http://schemas.microsoft.com/office/drawing/2014/main" id="{13BDC42D-32D2-CAB1-E652-610D362ABB58}"/>
              </a:ext>
            </a:extLst>
          </p:cNvPr>
          <p:cNvSpPr/>
          <p:nvPr/>
        </p:nvSpPr>
        <p:spPr>
          <a:xfrm>
            <a:off x="762000" y="3048000"/>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a:extLst>
              <a:ext uri="{FF2B5EF4-FFF2-40B4-BE49-F238E27FC236}">
                <a16:creationId xmlns:a16="http://schemas.microsoft.com/office/drawing/2014/main" id="{95803A92-E92F-D91C-61CB-5DE927782C93}"/>
              </a:ext>
            </a:extLst>
          </p:cNvPr>
          <p:cNvSpPr/>
          <p:nvPr/>
        </p:nvSpPr>
        <p:spPr>
          <a:xfrm>
            <a:off x="533400" y="2560638"/>
            <a:ext cx="15240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a:extLst>
              <a:ext uri="{FF2B5EF4-FFF2-40B4-BE49-F238E27FC236}">
                <a16:creationId xmlns:a16="http://schemas.microsoft.com/office/drawing/2014/main" id="{DECE3D62-33E2-5374-7DBE-97213B2313D9}"/>
              </a:ext>
            </a:extLst>
          </p:cNvPr>
          <p:cNvSpPr/>
          <p:nvPr/>
        </p:nvSpPr>
        <p:spPr>
          <a:xfrm>
            <a:off x="2095500" y="2560638"/>
            <a:ext cx="31242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Rovnoramenný trojúhelník 7">
            <a:extLst>
              <a:ext uri="{FF2B5EF4-FFF2-40B4-BE49-F238E27FC236}">
                <a16:creationId xmlns:a16="http://schemas.microsoft.com/office/drawing/2014/main" id="{F3171CFC-41E1-A35D-CD50-B278DEBCB666}"/>
              </a:ext>
            </a:extLst>
          </p:cNvPr>
          <p:cNvSpPr/>
          <p:nvPr/>
        </p:nvSpPr>
        <p:spPr>
          <a:xfrm>
            <a:off x="762000" y="3634581"/>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45663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mn-lt"/>
              </a:rPr>
              <a:t>Místní poplatky</a:t>
            </a:r>
          </a:p>
        </p:txBody>
      </p:sp>
      <p:sp>
        <p:nvSpPr>
          <p:cNvPr id="3" name="Zástupný symbol pro obsah 2"/>
          <p:cNvSpPr>
            <a:spLocks noGrp="1"/>
          </p:cNvSpPr>
          <p:nvPr>
            <p:ph idx="1"/>
          </p:nvPr>
        </p:nvSpPr>
        <p:spPr>
          <a:xfrm>
            <a:off x="457200" y="1295400"/>
            <a:ext cx="8229600" cy="4830763"/>
          </a:xfrm>
        </p:spPr>
        <p:txBody>
          <a:bodyPr/>
          <a:lstStyle/>
          <a:p>
            <a:pPr marL="0" indent="0" algn="just">
              <a:buNone/>
            </a:pPr>
            <a:r>
              <a:rPr lang="cs-CZ" sz="1400" u="sng" dirty="0"/>
              <a:t>Nedoplatky vzniklé před 1. 1. 2024 se řídí platnou legislativou v okamžiku jejich vzniku.</a:t>
            </a:r>
          </a:p>
          <a:p>
            <a:pPr marL="0" indent="0" algn="just">
              <a:buNone/>
            </a:pPr>
            <a:endParaRPr lang="cs-CZ" sz="1400" u="sng" dirty="0"/>
          </a:p>
          <a:p>
            <a:pPr marL="0" indent="0" algn="ctr">
              <a:buNone/>
            </a:pPr>
            <a:r>
              <a:rPr lang="cs-CZ" sz="1400" b="1" u="sng" dirty="0"/>
              <a:t>12. Přechod poplatkové povinnosti</a:t>
            </a:r>
          </a:p>
          <a:p>
            <a:pPr marL="0" indent="0" algn="just">
              <a:buNone/>
            </a:pPr>
            <a:r>
              <a:rPr lang="cs-CZ" sz="1400" dirty="0"/>
              <a:t>Pokud není MP zaplacen ve splatnosti, zaznamená se na debetní stranu ODÚ nezletilého, že povinnost přešla na zákonného zástupce, pro nezletilého je tak poplatková povinnost pro konkrétní období zrušena a naopak bude zaznamenána na debetní stranu ODÚ zákonného zástupce.</a:t>
            </a:r>
          </a:p>
          <a:p>
            <a:pPr marL="0" indent="0" algn="just">
              <a:buNone/>
            </a:pPr>
            <a:r>
              <a:rPr lang="cs-CZ" sz="1400" dirty="0"/>
              <a:t>Zákonní zástupci jsou povinni hradit MP společně a nerozdílně, tedy je vhodné vyměřit jej v plné výši oběma (nebo jednomu, ale v plné výši – nelze např. rozdělit na ½). Pokud oběma, tak zaznamenám na ODÚ obou a po úhradě jedním z nich, udělám k druhému poznámku, že bylo uhrazeno druhým.</a:t>
            </a:r>
          </a:p>
          <a:p>
            <a:pPr marL="0" indent="0" algn="just">
              <a:buNone/>
            </a:pPr>
            <a:r>
              <a:rPr lang="cs-CZ" sz="1400" dirty="0">
                <a:solidFill>
                  <a:srgbClr val="FF0000"/>
                </a:solidFill>
              </a:rPr>
              <a:t>U odkládání se PV předpokládá, tedy aplikace § 12 zde není možná – vyměří se nezletilému. Pokud neuhradí, teprve tehdy vznikne nedoplatek, a ten je nutno vyměřit zákonnému zástupci !!! Předchozí pravomocné rozhodnutí na nezletilce tomu nebrání !!!</a:t>
            </a:r>
          </a:p>
          <a:p>
            <a:pPr marL="0" indent="0" algn="just">
              <a:buNone/>
            </a:pPr>
            <a:r>
              <a:rPr lang="cs-CZ" sz="1400" dirty="0">
                <a:solidFill>
                  <a:srgbClr val="FF0000"/>
                </a:solidFill>
              </a:rPr>
              <a:t>Pokud je nezletilý plátcem, poplatková povinnost nepřechází. </a:t>
            </a:r>
          </a:p>
          <a:p>
            <a:pPr marL="0" indent="0" algn="just">
              <a:buNone/>
            </a:pPr>
            <a:endParaRPr lang="cs-CZ" sz="1400" dirty="0"/>
          </a:p>
          <a:p>
            <a:pPr marL="0" indent="0" algn="ctr">
              <a:buNone/>
            </a:pPr>
            <a:r>
              <a:rPr lang="cs-CZ" sz="1400" b="1" u="sng" dirty="0"/>
              <a:t>13. Prominutí poplatku</a:t>
            </a:r>
          </a:p>
          <a:p>
            <a:pPr marL="0" indent="0" algn="just">
              <a:buNone/>
            </a:pPr>
            <a:r>
              <a:rPr lang="cs-CZ" sz="1400" dirty="0"/>
              <a:t>§ 16a ZMP – na žádost poplatníka, z důvodu odstranění tvrdosti, jen MP </a:t>
            </a:r>
            <a:r>
              <a:rPr lang="cs-CZ" sz="1400" dirty="0">
                <a:solidFill>
                  <a:srgbClr val="FF0000"/>
                </a:solidFill>
              </a:rPr>
              <a:t>za obecní systém odpadového hospodářství</a:t>
            </a:r>
            <a:r>
              <a:rPr lang="cs-CZ" sz="1400" dirty="0"/>
              <a:t> (zcela/částečně) nebo jeho příslušenství, za odkládání NELZE, žádost lze opakovat po 60 dnech od oznámení zamítnutí, ale uvést jiný důvod, jinak odložena</a:t>
            </a:r>
          </a:p>
          <a:p>
            <a:pPr marL="0" indent="0" algn="just">
              <a:buNone/>
            </a:pPr>
            <a:r>
              <a:rPr lang="cs-CZ" sz="1400" dirty="0"/>
              <a:t>§ 16b ZMP – z moci úřední, všem poplatníkům a lze u všech MP, při mimořádných událostech (zcela/částečně) nebo příslušenství, vyvěšuje se</a:t>
            </a:r>
          </a:p>
          <a:p>
            <a:pPr marL="0" indent="0" algn="just">
              <a:buNone/>
            </a:pPr>
            <a:r>
              <a:rPr lang="cs-CZ" sz="1400" dirty="0"/>
              <a:t>Prominout lze od vzniku po celou dobu lhůty pro placení, tedy i po úhradě !! Nejsou možné opravné prostředky.</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19</a:t>
            </a:fld>
            <a:endParaRPr lang="cs-CZ"/>
          </a:p>
        </p:txBody>
      </p:sp>
    </p:spTree>
    <p:extLst>
      <p:ext uri="{BB962C8B-B14F-4D97-AF65-F5344CB8AC3E}">
        <p14:creationId xmlns:p14="http://schemas.microsoft.com/office/powerpoint/2010/main" val="3994822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457200" y="1295400"/>
            <a:ext cx="8229600" cy="5287961"/>
          </a:xfrm>
        </p:spPr>
        <p:txBody>
          <a:bodyPr/>
          <a:lstStyle/>
          <a:p>
            <a:pPr marL="0" indent="0" algn="just">
              <a:buNone/>
            </a:pPr>
            <a:r>
              <a:rPr lang="cs-CZ" sz="1400" dirty="0"/>
              <a:t>Od</a:t>
            </a:r>
            <a:r>
              <a:rPr lang="cs-CZ" sz="2400" b="1" dirty="0"/>
              <a:t> </a:t>
            </a:r>
            <a:r>
              <a:rPr lang="cs-CZ" sz="1400" dirty="0"/>
              <a:t>1. 7. 2025 je účinná novela (zákonem </a:t>
            </a:r>
            <a:r>
              <a:rPr lang="cs-CZ" sz="1400" dirty="0">
                <a:latin typeface="Arial" panose="020B0604020202020204" pitchFamily="34" charset="0"/>
                <a:ea typeface="Times New Roman" panose="02020603050405020304" pitchFamily="18" charset="0"/>
                <a:cs typeface="Arial" panose="020B0604020202020204" pitchFamily="34" charset="0"/>
              </a:rPr>
              <a:t>č. 218/2025 Sb.) </a:t>
            </a:r>
            <a:r>
              <a:rPr lang="cs-CZ" sz="1400" dirty="0">
                <a:effectLst/>
                <a:latin typeface="Arial" panose="020B0604020202020204" pitchFamily="34" charset="0"/>
                <a:ea typeface="Times New Roman" panose="02020603050405020304" pitchFamily="18" charset="0"/>
                <a:cs typeface="Arial" panose="020B0604020202020204" pitchFamily="34" charset="0"/>
              </a:rPr>
              <a:t>daňového řádu a správního řádu v souvislosti se změnami zákonů spojených s celní správou</a:t>
            </a:r>
            <a:r>
              <a:rPr lang="cs-CZ" sz="1400" dirty="0">
                <a:latin typeface="Arial" panose="020B0604020202020204" pitchFamily="34" charset="0"/>
                <a:ea typeface="Times New Roman" panose="02020603050405020304" pitchFamily="18" charset="0"/>
                <a:cs typeface="Arial" panose="020B0604020202020204" pitchFamily="34" charset="0"/>
              </a:rPr>
              <a:t>, </a:t>
            </a:r>
            <a:r>
              <a:rPr lang="cs-CZ" sz="1400" dirty="0"/>
              <a:t>která přinesla některé významné změny.</a:t>
            </a:r>
          </a:p>
          <a:p>
            <a:pPr marL="0" indent="0" algn="just">
              <a:buNone/>
            </a:pPr>
            <a:r>
              <a:rPr lang="cs-CZ" sz="1400" dirty="0"/>
              <a:t>Nejvýznamnější z nich jsou následující:</a:t>
            </a:r>
          </a:p>
          <a:p>
            <a:pPr marL="0" indent="0" algn="just">
              <a:buNone/>
            </a:pPr>
            <a:endParaRPr lang="cs-CZ" sz="1400" dirty="0"/>
          </a:p>
          <a:p>
            <a:pPr algn="ctr">
              <a:buAutoNum type="arabicPeriod"/>
            </a:pPr>
            <a:r>
              <a:rPr lang="cs-CZ" sz="1400" b="1" u="sng" dirty="0"/>
              <a:t>Vymáhání místních poplatků celními úřady</a:t>
            </a:r>
          </a:p>
          <a:p>
            <a:pPr marL="0" indent="0" algn="just">
              <a:buNone/>
            </a:pPr>
            <a:r>
              <a:rPr lang="cs-CZ" sz="1400" dirty="0"/>
              <a:t>§ 175 odst. 1 písm. b) DŘ – nový způsob vymáhání nedoplatku, který je příjmem veřejného rozpočtu prostřednictvím tzv. „obecného správce daně“ (rozpočtové určení se nemění, pouze dopravní přestupky – 70% obci/kraji a 30% celní správě). Lze předávat i starší nedoplatky (dlužníka nemusím informovat).</a:t>
            </a:r>
          </a:p>
          <a:p>
            <a:pPr marL="0" indent="0" algn="just">
              <a:buNone/>
            </a:pPr>
            <a:r>
              <a:rPr lang="cs-CZ" sz="1400" dirty="0"/>
              <a:t>Předání - na základě žádosti (elektronické) – buď prostřednictvím informačních systémů nebo na formuláři, který je na webových stránkách Celní správy ČR (přiložit exekuční titul) – nelze vzít zpět.</a:t>
            </a:r>
          </a:p>
          <a:p>
            <a:pPr marL="0" indent="0" algn="just">
              <a:buNone/>
            </a:pPr>
            <a:r>
              <a:rPr lang="cs-CZ" sz="1400" dirty="0"/>
              <a:t>Podmínkou předání je, že pohledávka je vykonatelná, správce poplatku neúspěšně (nebo aspoň částečně neúspěšně) vymáhal nebo dosud pohledávka nebyla předmětem vymáhání a přesahuje hodnotu bagatelních nedoplatků.</a:t>
            </a:r>
          </a:p>
          <a:p>
            <a:pPr marL="0" indent="0" algn="just">
              <a:buNone/>
            </a:pPr>
            <a:r>
              <a:rPr lang="cs-CZ" sz="1400" dirty="0"/>
              <a:t>Pohledávka může zahrnovat i příslušenství (např. navýšení) nebo ji může tvořit pouze navýšení. </a:t>
            </a:r>
          </a:p>
          <a:p>
            <a:pPr marL="0" indent="0" algn="just">
              <a:buNone/>
            </a:pPr>
            <a:r>
              <a:rPr lang="cs-CZ" sz="1400" dirty="0">
                <a:solidFill>
                  <a:srgbClr val="FF0000"/>
                </a:solidFill>
              </a:rPr>
              <a:t>Správce zodpovídá za to, že pohledávka je vykonatelná  a nedošlo k zániku práva vybrat a vymáhat nedoplatek !!! </a:t>
            </a:r>
            <a:r>
              <a:rPr lang="cs-CZ" sz="1400" dirty="0"/>
              <a:t>(odpuštění, prekluze, úmrtí a nezahrnutí do pozůstalosti, nestihlo se přihlásit do IŘ nebo osvobozen na jeho závěr – to znamená po 1. 7. 2025 zánik, už to není ani naturální obligace, ale jen pokud jde o </a:t>
            </a:r>
            <a:r>
              <a:rPr lang="cs-CZ" sz="1400" u="sng" dirty="0"/>
              <a:t>daňové pohledávky</a:t>
            </a:r>
            <a:r>
              <a:rPr lang="cs-CZ" sz="1400" dirty="0"/>
              <a:t>, včetně např. pokut z dopravy, u kterých právní moc osvobození nastala po 1. 7. 2025 - </a:t>
            </a:r>
            <a:r>
              <a:rPr lang="cs-CZ" sz="1400" dirty="0">
                <a:solidFill>
                  <a:srgbClr val="FF0000"/>
                </a:solidFill>
              </a:rPr>
              <a:t>§ 243 odst. 5, </a:t>
            </a:r>
            <a:r>
              <a:rPr lang="cs-CZ" sz="1400" dirty="0"/>
              <a:t>do té doby zůstávají naturálními obligacemi).</a:t>
            </a:r>
          </a:p>
          <a:p>
            <a:pPr marL="0" indent="0" algn="just">
              <a:buNone/>
            </a:pPr>
            <a:r>
              <a:rPr lang="cs-CZ" sz="1400" dirty="0"/>
              <a:t>Pokud správce daně požádá o vymáhání – dojde podle § 162a odst. 1 a 2 DŘ k přechodu příslušnosti k výkonu správy vymáhání těchto nedoplatků a současně k přechodu příslušnosti k jeho vybrání.</a:t>
            </a:r>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r>
              <a:rPr lang="cs-CZ" sz="1400" dirty="0"/>
              <a:t> </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20</a:t>
            </a:fld>
            <a:endParaRPr lang="cs-CZ"/>
          </a:p>
        </p:txBody>
      </p:sp>
    </p:spTree>
    <p:extLst>
      <p:ext uri="{BB962C8B-B14F-4D97-AF65-F5344CB8AC3E}">
        <p14:creationId xmlns:p14="http://schemas.microsoft.com/office/powerpoint/2010/main" val="3647539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381000" y="1417638"/>
            <a:ext cx="8229600" cy="4525963"/>
          </a:xfrm>
        </p:spPr>
        <p:txBody>
          <a:bodyPr/>
          <a:lstStyle/>
          <a:p>
            <a:pPr marL="0" indent="0" algn="just">
              <a:buNone/>
            </a:pPr>
            <a:r>
              <a:rPr lang="cs-CZ" sz="1400" dirty="0">
                <a:solidFill>
                  <a:srgbClr val="FF0000"/>
                </a:solidFill>
              </a:rPr>
              <a:t>Správce poplatku pak sám nesmí předaný nedoplatek sám vymáhat, přijmout na nedoplatek dobrovolnou úhradu, povolit posečkání ani evidovat nedoplatek na osobním daňovém účtu subjektu !!!</a:t>
            </a:r>
          </a:p>
          <a:p>
            <a:pPr marL="0" indent="0" algn="just">
              <a:buNone/>
            </a:pPr>
            <a:r>
              <a:rPr lang="cs-CZ" sz="1400" dirty="0"/>
              <a:t>(musí tam vytvořit zápornou větu k předpisu MP, popř. i k nákladům daňové exekuce, evidovat na debetní straně osobního daňového účtu – např. úřední záznam by mohl být podkladem).</a:t>
            </a:r>
          </a:p>
          <a:p>
            <a:pPr marL="0" indent="0" algn="just">
              <a:buNone/>
            </a:pPr>
            <a:r>
              <a:rPr lang="cs-CZ" sz="1400" dirty="0"/>
              <a:t>Pokud správce daně nejprve vymáhal sám, musí být tato exekuce pravomocně zastavena a dosud vzniklé náklady (exekuční) dnem podání žádosti zanikají (kromě hotových výdajů) !!! § 183 odst. 4 DŘ, (</a:t>
            </a:r>
            <a:r>
              <a:rPr lang="cs-CZ" sz="1400" i="1" dirty="0"/>
              <a:t>to platí i u předání soudnímu exekutorovi). </a:t>
            </a:r>
          </a:p>
          <a:p>
            <a:pPr marL="0" indent="0" algn="just">
              <a:buNone/>
            </a:pPr>
            <a:r>
              <a:rPr lang="cs-CZ" sz="1400" dirty="0"/>
              <a:t>V případě, že byly již např. částečně uhrazeny, vznikne tak přeplatek, se kterým bude naloženo podle § 154 DŘ (např. je započten před podáním žádosti celnímu úřadu na částečnou úhradu nedoplatku).</a:t>
            </a:r>
          </a:p>
          <a:p>
            <a:pPr marL="0" indent="0" algn="just">
              <a:buNone/>
            </a:pPr>
            <a:r>
              <a:rPr lang="cs-CZ" sz="1400" dirty="0"/>
              <a:t>ODÚ subjektu bude u správce daně bez tohoto nedoplatku – bude tam jen záznam o předání celnímu úřadu. Může být vydáno potvrzení o bezdlužnosti (v něm lze zmínit, že to neznamená, že nedluží FÚ).</a:t>
            </a:r>
          </a:p>
          <a:p>
            <a:pPr marL="0" indent="0" algn="just">
              <a:buNone/>
            </a:pPr>
            <a:r>
              <a:rPr lang="cs-CZ" sz="1400" dirty="0"/>
              <a:t>Pokud dojde úhrada správci daně až po předání celnímu úřadu, bude platba použita v souladu s § 152 DŘ – nemůže být zaevidován na předmětný nedoplatek.  Pokud neeviduje nedoplatky, informuje celní úřad, aby si zažádal o přeplatek, než dojde k vrácení. Pokud je ale zřejmé, že platba byla provedena nepříslušnému správci daně (identifikovaná), postoupí platbu dle § 75 DŘ s vs (rodné číslo, IČO) celnímu úřadu.</a:t>
            </a:r>
          </a:p>
          <a:p>
            <a:pPr marL="0" indent="0" algn="just">
              <a:buNone/>
            </a:pPr>
            <a:r>
              <a:rPr lang="cs-CZ" sz="1400" dirty="0"/>
              <a:t>Při vymožení celním úřadem celní úřad částku převede do rozpočtu obce dle § 6 z. č. 243/2000 Sb. </a:t>
            </a:r>
          </a:p>
          <a:p>
            <a:pPr marL="0" indent="0" algn="just">
              <a:buNone/>
            </a:pPr>
            <a:r>
              <a:rPr lang="cs-CZ" sz="1400" dirty="0"/>
              <a:t>O těchto platbách nebude účtovat správce poplatku, ale obec v rámci své účetní evidence.</a:t>
            </a:r>
          </a:p>
          <a:p>
            <a:pPr marL="0" indent="0" algn="just">
              <a:buNone/>
            </a:pPr>
            <a:r>
              <a:rPr lang="cs-CZ" sz="1400" dirty="0"/>
              <a:t>Pohledávka je stále předmětem inventarizace dle z č. 563/1991 Sb., o účetnictví  a nevede se na podrozvaze, protože tam se nezobrazují opravné položky (lze ale  rozlišit např. analytikou).</a:t>
            </a:r>
          </a:p>
          <a:p>
            <a:pPr marL="0" indent="0" algn="just">
              <a:buNone/>
            </a:pPr>
            <a:endParaRPr lang="cs-CZ" sz="1400" dirty="0"/>
          </a:p>
          <a:p>
            <a:pPr marL="0" indent="0" algn="ctr">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21</a:t>
            </a:fld>
            <a:endParaRPr lang="cs-CZ"/>
          </a:p>
        </p:txBody>
      </p:sp>
    </p:spTree>
    <p:extLst>
      <p:ext uri="{BB962C8B-B14F-4D97-AF65-F5344CB8AC3E}">
        <p14:creationId xmlns:p14="http://schemas.microsoft.com/office/powerpoint/2010/main" val="131608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228600" y="1139825"/>
            <a:ext cx="8229600" cy="5105400"/>
          </a:xfrm>
        </p:spPr>
        <p:txBody>
          <a:bodyPr/>
          <a:lstStyle/>
          <a:p>
            <a:pPr marL="0" indent="0" algn="ctr">
              <a:buNone/>
            </a:pPr>
            <a:endParaRPr lang="cs-CZ" sz="1400" b="1" u="sng" dirty="0"/>
          </a:p>
          <a:p>
            <a:pPr marL="0" indent="0" algn="ctr">
              <a:buNone/>
            </a:pPr>
            <a:r>
              <a:rPr lang="cs-CZ" sz="1400" b="1" u="sng" dirty="0"/>
              <a:t>2. Změny v oblasti úroků a penále – netýká se MP</a:t>
            </a:r>
          </a:p>
          <a:p>
            <a:pPr marL="0" indent="0" algn="just">
              <a:buNone/>
            </a:pPr>
            <a:r>
              <a:rPr lang="cs-CZ" sz="1400" dirty="0">
                <a:effectLst/>
                <a:latin typeface="Arial" panose="020B0604020202020204" pitchFamily="34" charset="0"/>
                <a:ea typeface="Times New Roman" panose="02020603050405020304" pitchFamily="18" charset="0"/>
              </a:rPr>
              <a:t>- vyloučení </a:t>
            </a:r>
            <a:r>
              <a:rPr lang="cs-CZ" sz="1400" dirty="0" err="1">
                <a:effectLst/>
                <a:latin typeface="Arial" panose="020B0604020202020204" pitchFamily="34" charset="0"/>
                <a:ea typeface="Times New Roman" panose="02020603050405020304" pitchFamily="18" charset="0"/>
              </a:rPr>
              <a:t>anatocismu</a:t>
            </a:r>
            <a:r>
              <a:rPr lang="cs-CZ" sz="1400" dirty="0">
                <a:effectLst/>
                <a:latin typeface="Arial" panose="020B0604020202020204" pitchFamily="34" charset="0"/>
                <a:ea typeface="Times New Roman" panose="02020603050405020304" pitchFamily="18" charset="0"/>
              </a:rPr>
              <a:t> (vzniku „úroku z úroku“) jako obecné pravidlo pro všechny úroky, </a:t>
            </a:r>
            <a:endParaRPr lang="cs-CZ" sz="1400" dirty="0">
              <a:latin typeface="Arial" panose="020B0604020202020204" pitchFamily="34"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rozšíření možnosti prominout penále – v současné době lze individuálně prominout maximálně </a:t>
            </a:r>
          </a:p>
          <a:p>
            <a:pPr marL="0" indent="0" algn="just">
              <a:buNone/>
            </a:pPr>
            <a:r>
              <a:rPr lang="cs-CZ" sz="1400" dirty="0">
                <a:effectLst/>
                <a:latin typeface="Arial" panose="020B0604020202020204" pitchFamily="34" charset="0"/>
                <a:ea typeface="Times New Roman" panose="02020603050405020304" pitchFamily="18" charset="0"/>
              </a:rPr>
              <a:t>       75 % penále, zatímco nově bude možné jej prominout i zcela</a:t>
            </a:r>
          </a:p>
          <a:p>
            <a:pPr marL="0" indent="0" algn="just">
              <a:buNone/>
            </a:pPr>
            <a:r>
              <a:rPr lang="cs-CZ" sz="1400" dirty="0">
                <a:latin typeface="Arial" panose="020B0604020202020204" pitchFamily="34" charset="0"/>
                <a:ea typeface="Times New Roman" panose="02020603050405020304" pitchFamily="18" charset="0"/>
              </a:rPr>
              <a:t>- nový důvod pro prominutí – pokud už byl potrestán za daňový trestný čin (zamezení dvojímu trestání)</a:t>
            </a:r>
            <a:endParaRPr lang="cs-CZ" sz="1400" b="1" u="sng" dirty="0"/>
          </a:p>
          <a:p>
            <a:pPr marL="0" indent="0" algn="ctr">
              <a:buNone/>
            </a:pPr>
            <a:endParaRPr lang="cs-CZ" sz="1400" b="1" u="sng" dirty="0"/>
          </a:p>
          <a:p>
            <a:pPr marL="0" indent="0" algn="ctr">
              <a:buNone/>
            </a:pPr>
            <a:r>
              <a:rPr lang="cs-CZ" sz="1400" b="1" u="sng" dirty="0"/>
              <a:t>3. Změny v oblasti doručování</a:t>
            </a:r>
            <a:endParaRPr lang="cs-CZ" sz="1200" b="1" u="sng" dirty="0">
              <a:latin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zefektivnění doručování do ciziny (správce daně vybere možnost doručování v cizině, která odpovídá tamějšímu právnímu řádu a zároveň se co nejvíce blíží doručování dle naší úpravy – pak platí fikce doručení dle DŘ, dokladem ale není doručenka, ale </a:t>
            </a:r>
            <a:r>
              <a:rPr lang="cs-CZ" sz="1400" dirty="0">
                <a:solidFill>
                  <a:srgbClr val="FF0000"/>
                </a:solidFill>
                <a:effectLst/>
                <a:latin typeface="+mj-lt"/>
                <a:ea typeface="Times New Roman" panose="02020603050405020304" pitchFamily="18" charset="0"/>
              </a:rPr>
              <a:t>potvrzení</a:t>
            </a:r>
            <a:r>
              <a:rPr lang="cs-CZ" sz="1400" dirty="0">
                <a:effectLst/>
                <a:latin typeface="+mj-lt"/>
                <a:ea typeface="Times New Roman" panose="02020603050405020304" pitchFamily="18" charset="0"/>
              </a:rPr>
              <a:t> vydané cizím státem,</a:t>
            </a:r>
            <a:endParaRPr lang="cs-CZ" sz="1400" dirty="0">
              <a:latin typeface="+mj-lt"/>
              <a:ea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pokud prokazatelně nelze do ciziny doručit (ale jsou indicie o pobytu na určité adrese), doručí se veřejnou vyhláškou – neustanovuje se zástupce, protože nejde o osobu neznámého pobytu.</a:t>
            </a:r>
          </a:p>
          <a:p>
            <a:pPr algn="just">
              <a:buFontTx/>
              <a:buChar char="-"/>
            </a:pPr>
            <a:endParaRPr lang="cs-CZ" sz="1400" dirty="0">
              <a:effectLst/>
              <a:latin typeface="+mj-lt"/>
              <a:ea typeface="Times New Roman" panose="02020603050405020304" pitchFamily="18" charset="0"/>
            </a:endParaRPr>
          </a:p>
          <a:p>
            <a:pPr marL="0" indent="0" algn="ctr">
              <a:buNone/>
            </a:pPr>
            <a:r>
              <a:rPr lang="cs-CZ" sz="1400" b="1" u="sng" dirty="0"/>
              <a:t>4. Poskytování informací, mlčenlivost, podání</a:t>
            </a:r>
          </a:p>
          <a:p>
            <a:pPr marL="0" indent="0" algn="just">
              <a:buNone/>
            </a:pPr>
            <a:r>
              <a:rPr lang="cs-CZ" sz="1400" dirty="0"/>
              <a:t>§ 53 aktualizace terminologie při výčtu trestných činů (skupinové označení), při kterých jsou za splnění podmínek poskytovány údaje chráněné jinak daňovou mlčenlivostí.</a:t>
            </a:r>
          </a:p>
          <a:p>
            <a:pPr marL="0" indent="0" algn="just">
              <a:buNone/>
            </a:pPr>
            <a:r>
              <a:rPr lang="cs-CZ" sz="1400" dirty="0"/>
              <a:t>§ 56 elektronickou adresou podatelny se rozumí adresa elektronické pošty (email), současně však lze určit jiné adresy podatelny (např. adresu portálu pro činění konkrétních podání, pak je pro taková podání povinná). Pokud dojde podání mimo sféru správce daně – nejde o podání, pokud do sféry správce daně, ale např. na jinou adresu, jde o podání s vadou (režim § 74). </a:t>
            </a: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22</a:t>
            </a:fld>
            <a:endParaRPr lang="cs-CZ"/>
          </a:p>
        </p:txBody>
      </p:sp>
    </p:spTree>
    <p:extLst>
      <p:ext uri="{BB962C8B-B14F-4D97-AF65-F5344CB8AC3E}">
        <p14:creationId xmlns:p14="http://schemas.microsoft.com/office/powerpoint/2010/main" val="2794627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6FCAD3-269E-FDC0-145C-65C5D955A256}"/>
              </a:ext>
            </a:extLst>
          </p:cNvPr>
          <p:cNvSpPr>
            <a:spLocks noGrp="1"/>
          </p:cNvSpPr>
          <p:nvPr>
            <p:ph type="title"/>
          </p:nvPr>
        </p:nvSpPr>
        <p:spPr/>
        <p:txBody>
          <a:bodyPr/>
          <a:lstStyle/>
          <a:p>
            <a:r>
              <a:rPr lang="cs-CZ" sz="3600" dirty="0"/>
              <a:t>Daňový řád</a:t>
            </a:r>
          </a:p>
        </p:txBody>
      </p:sp>
      <p:sp>
        <p:nvSpPr>
          <p:cNvPr id="3" name="Zástupný obsah 2">
            <a:extLst>
              <a:ext uri="{FF2B5EF4-FFF2-40B4-BE49-F238E27FC236}">
                <a16:creationId xmlns:a16="http://schemas.microsoft.com/office/drawing/2014/main" id="{23896E1F-0411-5084-80F8-0C325340A726}"/>
              </a:ext>
            </a:extLst>
          </p:cNvPr>
          <p:cNvSpPr>
            <a:spLocks noGrp="1"/>
          </p:cNvSpPr>
          <p:nvPr>
            <p:ph idx="1"/>
          </p:nvPr>
        </p:nvSpPr>
        <p:spPr/>
        <p:txBody>
          <a:bodyPr/>
          <a:lstStyle/>
          <a:p>
            <a:pPr marL="0" indent="0">
              <a:buNone/>
            </a:pPr>
            <a:r>
              <a:rPr lang="cs-CZ" sz="1400" dirty="0"/>
              <a:t>Správce daně zveřejní datovou strukturu formulářových podání (na úřední desce stačí „způsobem umožňujícím dálkový přístup“, ale je vhodné zveřejnit odkaz, kde lze podrobné informace najít)</a:t>
            </a:r>
          </a:p>
          <a:p>
            <a:pPr marL="0" indent="0">
              <a:buNone/>
            </a:pPr>
            <a:r>
              <a:rPr lang="cs-CZ" sz="1400" dirty="0"/>
              <a:t>Nově – časové omezení povinnosti udržovat veřejně dostupné historické údaje zveřejněné dle § 56 odst. 1 písm. b) a c) na 10 let</a:t>
            </a:r>
          </a:p>
          <a:p>
            <a:pPr marL="0" indent="0">
              <a:buNone/>
            </a:pPr>
            <a:r>
              <a:rPr lang="cs-CZ" sz="1400" dirty="0"/>
              <a:t>Vyjasnění pojmu „formulářové podání“ (může být listinné, elektronické, má obsahovou a datovou strukturu apod.)</a:t>
            </a:r>
          </a:p>
          <a:p>
            <a:pPr marL="0" indent="0">
              <a:buNone/>
            </a:pPr>
            <a:r>
              <a:rPr lang="cs-CZ" sz="1400" dirty="0"/>
              <a:t>§ 75 o neprodleném postoupení podání v případě nepříslušnosti (+ vyrozumění podatele) se použije i na podání, o kterých se </a:t>
            </a:r>
            <a:r>
              <a:rPr lang="cs-CZ" sz="1400" u="sng" dirty="0"/>
              <a:t>nevede řízení</a:t>
            </a:r>
            <a:r>
              <a:rPr lang="cs-CZ" sz="1400" dirty="0"/>
              <a:t>. Vyrozumění jen v případě, že k naplnění účelu vyrozumění nestačí zpracování podání nebo platby příslušným správcem daně.</a:t>
            </a:r>
          </a:p>
          <a:p>
            <a:pPr marL="0" indent="0">
              <a:buNone/>
            </a:pPr>
            <a:endParaRPr lang="cs-CZ" sz="1400" dirty="0"/>
          </a:p>
          <a:p>
            <a:pPr marL="0" indent="0" algn="ctr">
              <a:buNone/>
            </a:pPr>
            <a:r>
              <a:rPr lang="cs-CZ" sz="1400" b="1" u="sng" dirty="0"/>
              <a:t>5. Námitka jako řádný opravný prostředek</a:t>
            </a:r>
          </a:p>
          <a:p>
            <a:pPr marL="0" indent="0" algn="just">
              <a:buNone/>
            </a:pPr>
            <a:r>
              <a:rPr lang="cs-CZ" sz="1400" dirty="0"/>
              <a:t>§ 103 - </a:t>
            </a:r>
            <a:r>
              <a:rPr lang="cs-CZ" sz="1400" dirty="0">
                <a:effectLst/>
                <a:latin typeface="Arial" panose="020B0604020202020204" pitchFamily="34" charset="0"/>
                <a:ea typeface="Calibri" panose="020F0502020204030204" pitchFamily="34" charset="0"/>
              </a:rPr>
              <a:t>precizace postavení námitky jako řádného opravného prostředku – právní moc rozhodnutí nastává až po uplynutí lhůty pro </a:t>
            </a:r>
            <a:r>
              <a:rPr lang="cs-CZ" sz="1400" dirty="0">
                <a:solidFill>
                  <a:srgbClr val="FF0000"/>
                </a:solidFill>
                <a:effectLst/>
                <a:latin typeface="Arial" panose="020B0604020202020204" pitchFamily="34" charset="0"/>
                <a:ea typeface="Calibri" panose="020F0502020204030204" pitchFamily="34" charset="0"/>
              </a:rPr>
              <a:t>řádný opravný prostředek (tedy i pro námitku v některých případech)</a:t>
            </a:r>
            <a:r>
              <a:rPr lang="cs-CZ" sz="1400" dirty="0">
                <a:effectLst/>
                <a:latin typeface="Arial" panose="020B0604020202020204" pitchFamily="34" charset="0"/>
                <a:ea typeface="Calibri" panose="020F0502020204030204" pitchFamily="34" charset="0"/>
              </a:rPr>
              <a:t>, nikoliv jen pro odvolání. Námitka proti rozhodnutí má charakter řádného opravného prostředku.</a:t>
            </a:r>
            <a:r>
              <a:rPr lang="cs-CZ" sz="1400" dirty="0">
                <a:latin typeface="Arial" panose="020B0604020202020204" pitchFamily="34" charset="0"/>
                <a:ea typeface="Calibri" panose="020F0502020204030204" pitchFamily="34" charset="0"/>
              </a:rPr>
              <a:t> P</a:t>
            </a:r>
            <a:r>
              <a:rPr lang="cs-CZ" sz="1400" dirty="0">
                <a:effectLst/>
                <a:latin typeface="Arial" panose="020B0604020202020204" pitchFamily="34" charset="0"/>
                <a:ea typeface="Calibri" panose="020F0502020204030204" pitchFamily="34" charset="0"/>
              </a:rPr>
              <a:t>okud zákon vylučuje uplatnění (řádného) opravného prostředku, námitka použít lze (např. </a:t>
            </a:r>
            <a:r>
              <a:rPr lang="cs-CZ" sz="1400" dirty="0" err="1">
                <a:effectLst/>
                <a:latin typeface="Arial" panose="020B0604020202020204" pitchFamily="34" charset="0"/>
                <a:ea typeface="Calibri" panose="020F0502020204030204" pitchFamily="34" charset="0"/>
              </a:rPr>
              <a:t>rozh</a:t>
            </a:r>
            <a:r>
              <a:rPr lang="cs-CZ" sz="1400" dirty="0">
                <a:effectLst/>
                <a:latin typeface="Arial" panose="020B0604020202020204" pitchFamily="34" charset="0"/>
                <a:ea typeface="Calibri" panose="020F0502020204030204" pitchFamily="34" charset="0"/>
              </a:rPr>
              <a:t>. o odložení/ </a:t>
            </a:r>
            <a:r>
              <a:rPr lang="cs-CZ" sz="1400" dirty="0" err="1">
                <a:effectLst/>
                <a:latin typeface="Arial" panose="020B0604020202020204" pitchFamily="34" charset="0"/>
                <a:ea typeface="Calibri" panose="020F0502020204030204" pitchFamily="34" charset="0"/>
              </a:rPr>
              <a:t>pokrač</a:t>
            </a:r>
            <a:r>
              <a:rPr lang="cs-CZ" sz="1400" dirty="0">
                <a:effectLst/>
                <a:latin typeface="Arial" panose="020B0604020202020204" pitchFamily="34" charset="0"/>
                <a:ea typeface="Calibri" panose="020F0502020204030204" pitchFamily="34" charset="0"/>
              </a:rPr>
              <a:t>. DE, zastavení DE, snížení srážek ze mzdy apod.)</a:t>
            </a:r>
          </a:p>
          <a:p>
            <a:pPr marL="0" indent="0" algn="just">
              <a:buNone/>
            </a:pPr>
            <a:r>
              <a:rPr lang="cs-CZ" sz="1400" dirty="0">
                <a:latin typeface="Arial" panose="020B0604020202020204" pitchFamily="34" charset="0"/>
                <a:ea typeface="Calibri" panose="020F0502020204030204" pitchFamily="34" charset="0"/>
              </a:rPr>
              <a:t>§ 108 – pokud tak stanoví zákon, je námitka dalším novým řádným opravným prostředkem a tzv. „jiné zahájení přezkoumání rozhodnutí“ (tím je míněno v rámci správního soudnictví) dalším novým dozorčím prostředkem – </a:t>
            </a:r>
            <a:r>
              <a:rPr lang="cs-CZ" sz="1400" i="1" dirty="0">
                <a:latin typeface="Arial" panose="020B0604020202020204" pitchFamily="34" charset="0"/>
                <a:ea typeface="Calibri" panose="020F0502020204030204" pitchFamily="34" charset="0"/>
              </a:rPr>
              <a:t>vliv na případné prodloužení lhůty pro stanovení daně dle § 148 DŘ o rok.</a:t>
            </a:r>
          </a:p>
          <a:p>
            <a:pPr marL="0" indent="0" algn="just">
              <a:buNone/>
            </a:pPr>
            <a:r>
              <a:rPr lang="cs-CZ" sz="1400" dirty="0">
                <a:latin typeface="Arial" panose="020B0604020202020204" pitchFamily="34" charset="0"/>
                <a:ea typeface="Calibri" panose="020F0502020204030204" pitchFamily="34" charset="0"/>
              </a:rPr>
              <a:t>§</a:t>
            </a:r>
            <a:r>
              <a:rPr lang="cs-CZ" sz="1400" dirty="0">
                <a:effectLst/>
                <a:latin typeface="Arial" panose="020B0604020202020204" pitchFamily="34" charset="0"/>
                <a:ea typeface="Calibri" panose="020F0502020204030204" pitchFamily="34" charset="0"/>
              </a:rPr>
              <a:t> 159 odst. 4 - zákaz řetězení námitek – proti rozhodnutí o námitce se nelze odvolat ani podat další námitku.</a:t>
            </a:r>
          </a:p>
          <a:p>
            <a:pPr marL="0" indent="0">
              <a:buNone/>
            </a:pPr>
            <a:endParaRPr lang="cs-CZ" sz="1400" dirty="0"/>
          </a:p>
          <a:p>
            <a:endParaRPr lang="cs-CZ" sz="1400" dirty="0"/>
          </a:p>
        </p:txBody>
      </p:sp>
      <p:sp>
        <p:nvSpPr>
          <p:cNvPr id="4" name="Zástupný symbol pro číslo snímku 3">
            <a:extLst>
              <a:ext uri="{FF2B5EF4-FFF2-40B4-BE49-F238E27FC236}">
                <a16:creationId xmlns:a16="http://schemas.microsoft.com/office/drawing/2014/main" id="{061A3CCA-3B0B-7737-2A7E-266944504DFC}"/>
              </a:ext>
            </a:extLst>
          </p:cNvPr>
          <p:cNvSpPr>
            <a:spLocks noGrp="1"/>
          </p:cNvSpPr>
          <p:nvPr>
            <p:ph type="sldNum" sz="quarter" idx="12"/>
          </p:nvPr>
        </p:nvSpPr>
        <p:spPr/>
        <p:txBody>
          <a:bodyPr/>
          <a:lstStyle/>
          <a:p>
            <a:pPr>
              <a:defRPr/>
            </a:pPr>
            <a:fld id="{E6023CBC-3517-4283-8B8A-AE06F1848D05}" type="slidenum">
              <a:rPr lang="cs-CZ" smtClean="0"/>
              <a:pPr>
                <a:defRPr/>
              </a:pPr>
              <a:t>23</a:t>
            </a:fld>
            <a:endParaRPr lang="cs-CZ"/>
          </a:p>
        </p:txBody>
      </p:sp>
    </p:spTree>
    <p:extLst>
      <p:ext uri="{BB962C8B-B14F-4D97-AF65-F5344CB8AC3E}">
        <p14:creationId xmlns:p14="http://schemas.microsoft.com/office/powerpoint/2010/main" val="4262267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304800" y="1416050"/>
            <a:ext cx="8229600" cy="4830763"/>
          </a:xfrm>
        </p:spPr>
        <p:txBody>
          <a:bodyPr/>
          <a:lstStyle/>
          <a:p>
            <a:pPr marL="0" indent="0" algn="just">
              <a:buNone/>
            </a:pPr>
            <a:r>
              <a:rPr lang="cs-CZ" sz="1400" dirty="0">
                <a:solidFill>
                  <a:srgbClr val="FF0000"/>
                </a:solidFill>
                <a:latin typeface="Arial" panose="020B0604020202020204" pitchFamily="34" charset="0"/>
                <a:ea typeface="Calibri" panose="020F0502020204030204" pitchFamily="34" charset="0"/>
              </a:rPr>
              <a:t>Ale např. u exekučního příkazu nově není námitka možná, protože by čekání na právní moc komplikovalo vymáhání !!! §  178 odst. 4 – žádný opravný prostředek, ani námitka.</a:t>
            </a:r>
          </a:p>
          <a:p>
            <a:pPr marL="0" indent="0" algn="ctr">
              <a:buNone/>
            </a:pPr>
            <a:endParaRPr lang="cs-CZ" sz="1400" b="1" u="sng" dirty="0"/>
          </a:p>
          <a:p>
            <a:pPr marL="0" indent="0" algn="ctr">
              <a:buNone/>
            </a:pPr>
            <a:r>
              <a:rPr lang="cs-CZ" sz="1400" b="1" u="sng" dirty="0"/>
              <a:t>6. Přeplatek</a:t>
            </a:r>
          </a:p>
          <a:p>
            <a:pPr marL="0" indent="0" algn="just">
              <a:buNone/>
            </a:pPr>
            <a:r>
              <a:rPr lang="cs-CZ" sz="1400" dirty="0">
                <a:effectLst/>
                <a:latin typeface="Arial" panose="020B0604020202020204" pitchFamily="34" charset="0"/>
                <a:ea typeface="Times New Roman" panose="02020603050405020304" pitchFamily="18" charset="0"/>
              </a:rPr>
              <a:t>- výslovná možnost vrácení vratitelného přeplatku </a:t>
            </a:r>
            <a:r>
              <a:rPr lang="cs-CZ" sz="1400" dirty="0">
                <a:solidFill>
                  <a:srgbClr val="FF0000"/>
                </a:solidFill>
                <a:effectLst/>
                <a:latin typeface="Arial" panose="020B0604020202020204" pitchFamily="34" charset="0"/>
                <a:ea typeface="Times New Roman" panose="02020603050405020304" pitchFamily="18" charset="0"/>
              </a:rPr>
              <a:t>na úroku</a:t>
            </a:r>
            <a:r>
              <a:rPr lang="cs-CZ" sz="1400" dirty="0">
                <a:effectLst/>
                <a:latin typeface="Arial" panose="020B0604020202020204" pitchFamily="34" charset="0"/>
                <a:ea typeface="Times New Roman" panose="02020603050405020304" pitchFamily="18" charset="0"/>
              </a:rPr>
              <a:t> z nesprávně stanovené daně (do 15 dnů ode dne následujícího po dni uplynutí lhůty pro vrácení vratitelného přeplatku) – u MP se neuplatní,</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v případě nesoučinnosti daňového subjektu při řešení přeplatku, který se vrací bez žádosti (neurčí předem účet pro jeho vrácení), odpadá správci daně povinnost vrátit vratitelný přeplatek z moci úřední. Daňový subjekt má nicméně možnost i poté o vrácení přeplatku standardně požádat. Rovněž správci daně nic nebrání, aby daňový subjekt o potřebě určení účtu informoval cestou neformální komunikace. Nebude jej však k tomu formálně vyzývat.</a:t>
            </a:r>
          </a:p>
          <a:p>
            <a:pPr marL="0" indent="0" algn="ctr">
              <a:buNone/>
            </a:pPr>
            <a:r>
              <a:rPr lang="cs-CZ" sz="1400" b="1" u="sng" dirty="0">
                <a:effectLst/>
                <a:latin typeface="Arial" panose="020B0604020202020204" pitchFamily="34" charset="0"/>
                <a:ea typeface="Times New Roman" panose="02020603050405020304" pitchFamily="18" charset="0"/>
              </a:rPr>
              <a:t>7. Vymáhání – další změny</a:t>
            </a:r>
          </a:p>
          <a:p>
            <a:pPr marL="0" indent="0" algn="just">
              <a:buNone/>
            </a:pPr>
            <a:r>
              <a:rPr lang="cs-CZ" sz="1400" dirty="0">
                <a:latin typeface="Arial" panose="020B0604020202020204" pitchFamily="34" charset="0"/>
                <a:ea typeface="Times New Roman" panose="02020603050405020304" pitchFamily="18" charset="0"/>
              </a:rPr>
              <a:t>- ve výkonu trestu se neuplatní srážky ze mzdy, ale exekuce přikázáním jiné peněžité pohledávky (odsouzeného vůči Vězeňské službě, která vede jeho zvláštní účet) – všechny prostředky bez ohledu na druh,</a:t>
            </a:r>
          </a:p>
          <a:p>
            <a:pPr marL="0" indent="0" algn="just">
              <a:buNone/>
            </a:pPr>
            <a:r>
              <a:rPr lang="cs-CZ" sz="1400" dirty="0">
                <a:latin typeface="Arial" panose="020B0604020202020204" pitchFamily="34" charset="0"/>
                <a:ea typeface="Times New Roman" panose="02020603050405020304" pitchFamily="18" charset="0"/>
              </a:rPr>
              <a:t>- poddlužník má povinnost informovat o všech údajích, které by mohly mít vliv na exekuci,</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ové povinnosti správce daně při vytváření chráněného účtu (stejné jako soud) – </a:t>
            </a:r>
            <a:r>
              <a:rPr lang="cs-CZ" sz="1400" i="1" dirty="0">
                <a:effectLst/>
                <a:latin typeface="Arial" panose="020B0604020202020204" pitchFamily="34" charset="0"/>
                <a:ea typeface="Times New Roman" panose="02020603050405020304" pitchFamily="18" charset="0"/>
              </a:rPr>
              <a:t>pokud si dlužník vyžádá od plátce příjmu (např. ČSSZ) potvrzení o chráněném příjmu, které předá správci daně a současně požádá banku o chráněný účet, správc</a:t>
            </a:r>
            <a:r>
              <a:rPr lang="cs-CZ" sz="1400" i="1" dirty="0">
                <a:latin typeface="Arial" panose="020B0604020202020204" pitchFamily="34" charset="0"/>
                <a:ea typeface="Times New Roman" panose="02020603050405020304" pitchFamily="18" charset="0"/>
              </a:rPr>
              <a:t>e daně oznámí té bance ze kterého účtu na který účet chodí chráněný příjem a banka si automaticky z obstaveného účtu převede chráněnou část příjmu na chráněný účet (správce daně však nemá ve všech oblastech exekuce úplně stejné</a:t>
            </a:r>
            <a:endParaRPr lang="cs-CZ" sz="1400" i="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24</a:t>
            </a:fld>
            <a:endParaRPr lang="cs-CZ"/>
          </a:p>
        </p:txBody>
      </p:sp>
    </p:spTree>
    <p:extLst>
      <p:ext uri="{BB962C8B-B14F-4D97-AF65-F5344CB8AC3E}">
        <p14:creationId xmlns:p14="http://schemas.microsoft.com/office/powerpoint/2010/main" val="35864167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457200" y="1295400"/>
            <a:ext cx="8229600" cy="4830763"/>
          </a:xfrm>
        </p:spPr>
        <p:txBody>
          <a:bodyPr/>
          <a:lstStyle/>
          <a:p>
            <a:pPr marL="0" indent="0" algn="ctr">
              <a:buNone/>
            </a:pPr>
            <a:r>
              <a:rPr lang="cs-CZ" sz="1400" i="1" dirty="0">
                <a:latin typeface="Arial" panose="020B0604020202020204" pitchFamily="34" charset="0"/>
                <a:ea typeface="Times New Roman" panose="02020603050405020304" pitchFamily="18" charset="0"/>
              </a:rPr>
              <a:t>pravomoci jako soud, jen tam, kde je tak stanoveno - §177odst. 2), </a:t>
            </a:r>
          </a:p>
          <a:p>
            <a:pPr marL="0" indent="0" algn="just">
              <a:buNone/>
            </a:pPr>
            <a:r>
              <a:rPr lang="cs-CZ" sz="1400" dirty="0">
                <a:latin typeface="Arial" panose="020B0604020202020204" pitchFamily="34" charset="0"/>
                <a:ea typeface="Times New Roman" panose="02020603050405020304" pitchFamily="18" charset="0"/>
              </a:rPr>
              <a:t>- m</a:t>
            </a:r>
            <a:r>
              <a:rPr lang="cs-CZ" sz="1400" dirty="0">
                <a:effectLst/>
                <a:latin typeface="Arial" panose="020B0604020202020204" pitchFamily="34" charset="0"/>
                <a:ea typeface="Times New Roman" panose="02020603050405020304" pitchFamily="18" charset="0"/>
              </a:rPr>
              <a:t>ožnost exekuce virtuálních akti</a:t>
            </a:r>
            <a:r>
              <a:rPr lang="cs-CZ" sz="1400" dirty="0">
                <a:latin typeface="Arial" panose="020B0604020202020204" pitchFamily="34" charset="0"/>
                <a:ea typeface="Times New Roman" panose="02020603050405020304" pitchFamily="18" charset="0"/>
              </a:rPr>
              <a:t>v (po jejich směně na peněžní prostředky – tu udělá správce daně po výzvě k předložení potřebných údajů ke směně),</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ový způso</a:t>
            </a:r>
            <a:r>
              <a:rPr lang="cs-CZ" sz="1400" dirty="0">
                <a:latin typeface="Arial" panose="020B0604020202020204" pitchFamily="34" charset="0"/>
                <a:ea typeface="Times New Roman" panose="02020603050405020304" pitchFamily="18" charset="0"/>
              </a:rPr>
              <a:t>b zajištění movitého majetku bez fyzické přítomnosti, bez ohledu na místo, kde se věc nachází – soupis dle evidence § 206a – spolupráce s veřejnými registry, </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t>- vedle přikázání majetkového práva bude možný „prodej majetkového práva“ – dražba</a:t>
            </a:r>
          </a:p>
          <a:p>
            <a:pPr marL="0" indent="0" algn="just">
              <a:buNone/>
            </a:pPr>
            <a:r>
              <a:rPr lang="cs-CZ" sz="1400" dirty="0"/>
              <a:t>- technické úpravy dražby nemovitých věcí,</a:t>
            </a:r>
          </a:p>
          <a:p>
            <a:pPr marL="0" indent="0" algn="just">
              <a:buNone/>
            </a:pPr>
            <a:r>
              <a:rPr lang="cs-CZ" sz="1400" dirty="0"/>
              <a:t>- § 177 odst. 2 – upřesněno, že </a:t>
            </a:r>
            <a:r>
              <a:rPr lang="cs-CZ" sz="1400" b="0" i="0" dirty="0">
                <a:effectLst/>
              </a:rPr>
              <a:t>správce daně nemůže činit při provádění daňové exekuce úkony, o nichž OSŘ stanoví, že je při výkonu rozhodnutí provádí soud,</a:t>
            </a:r>
          </a:p>
          <a:p>
            <a:pPr marL="0" indent="0" algn="just">
              <a:buNone/>
            </a:pPr>
            <a:r>
              <a:rPr lang="cs-CZ" sz="1400" dirty="0"/>
              <a:t>- § 181 - </a:t>
            </a:r>
            <a:r>
              <a:rPr lang="cs-CZ" sz="1400" b="0" i="0" dirty="0">
                <a:solidFill>
                  <a:srgbClr val="212529"/>
                </a:solidFill>
                <a:effectLst/>
              </a:rPr>
              <a:t>pokud správce daně pojme do soupisu věc, která nemůže být předmětem daňové exekuce, potom také částečně, nebo zcela zastaví daňovou exekuci. Před samotným rozhodnutím o zastavení daňové exekuce již nebude tento správce daně rozhodovat o vyloučení dané věci z daňové exekuce podle </a:t>
            </a:r>
            <a:r>
              <a:rPr lang="cs-CZ" sz="1400" dirty="0"/>
              <a:t>§ 179 DŘ</a:t>
            </a:r>
            <a:r>
              <a:rPr lang="cs-CZ" sz="1400" dirty="0">
                <a:solidFill>
                  <a:srgbClr val="212529"/>
                </a:solidFill>
              </a:rPr>
              <a:t> (odstranění </a:t>
            </a:r>
            <a:r>
              <a:rPr lang="cs-CZ" sz="1400" dirty="0" err="1">
                <a:solidFill>
                  <a:srgbClr val="212529"/>
                </a:solidFill>
              </a:rPr>
              <a:t>dvojfázovosti</a:t>
            </a:r>
            <a:r>
              <a:rPr lang="cs-CZ" sz="1400" dirty="0">
                <a:solidFill>
                  <a:srgbClr val="212529"/>
                </a:solidFill>
              </a:rPr>
              <a:t>).</a:t>
            </a:r>
          </a:p>
          <a:p>
            <a:pPr marL="0" indent="0" algn="just">
              <a:buNone/>
            </a:pPr>
            <a:r>
              <a:rPr lang="cs-CZ" sz="1400" dirty="0"/>
              <a:t>- nový § 184a</a:t>
            </a:r>
            <a:r>
              <a:rPr lang="cs-CZ" sz="1400" dirty="0">
                <a:solidFill>
                  <a:srgbClr val="212529"/>
                </a:solidFill>
              </a:rPr>
              <a:t> - </a:t>
            </a:r>
            <a:r>
              <a:rPr lang="cs-CZ" sz="1400" b="0" i="0" dirty="0">
                <a:solidFill>
                  <a:srgbClr val="212529"/>
                </a:solidFill>
                <a:effectLst/>
              </a:rPr>
              <a:t>správce daně před odevzdáním výtěžku dražby do majetkové podstaty osobě s dispozičním oprávněním k této majetkové podstatě (touto osobou bude zpravidla insolvenční správce) nebo před odevzdáním výtěžku dražby do likvidační podstaty (likvidačnímu správci) z uvedeného výtěžku dražby odečte nejprve exekuční náklady – o vydání a stržení nákladů vydává rozhodnutí</a:t>
            </a:r>
            <a:r>
              <a:rPr lang="cs-CZ" sz="1400" dirty="0">
                <a:solidFill>
                  <a:srgbClr val="212529"/>
                </a:solidFill>
              </a:rPr>
              <a:t>,</a:t>
            </a:r>
            <a:endParaRPr lang="cs-CZ" sz="1400" b="0" i="0" dirty="0">
              <a:solidFill>
                <a:srgbClr val="212529"/>
              </a:solidFill>
              <a:effectLst/>
            </a:endParaRPr>
          </a:p>
          <a:p>
            <a:pPr marL="0" indent="0" algn="just">
              <a:buNone/>
            </a:pPr>
            <a:r>
              <a:rPr lang="cs-CZ" sz="1400" dirty="0">
                <a:solidFill>
                  <a:srgbClr val="212529"/>
                </a:solidFill>
              </a:rPr>
              <a:t>- upřesnění – způsob vymáhání přihlášením do veřejné dražby se rozumí i přihlášení do dražby prováděné soudem nebo soudním exekutorem (nucená dražba).</a:t>
            </a: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25</a:t>
            </a:fld>
            <a:endParaRPr lang="cs-CZ" dirty="0"/>
          </a:p>
        </p:txBody>
      </p:sp>
    </p:spTree>
    <p:extLst>
      <p:ext uri="{BB962C8B-B14F-4D97-AF65-F5344CB8AC3E}">
        <p14:creationId xmlns:p14="http://schemas.microsoft.com/office/powerpoint/2010/main" val="2469565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457200" y="1417638"/>
            <a:ext cx="8229600" cy="4708525"/>
          </a:xfrm>
        </p:spPr>
        <p:txBody>
          <a:bodyPr/>
          <a:lstStyle/>
          <a:p>
            <a:pPr marL="0" indent="0" algn="ctr">
              <a:buNone/>
            </a:pPr>
            <a:r>
              <a:rPr lang="cs-CZ" sz="1400" b="1" u="sng" dirty="0"/>
              <a:t>Další změny</a:t>
            </a:r>
            <a:r>
              <a:rPr lang="cs-CZ" sz="1400" dirty="0"/>
              <a:t>:</a:t>
            </a:r>
          </a:p>
          <a:p>
            <a:pPr marL="0" indent="0" algn="just">
              <a:buNone/>
            </a:pPr>
            <a:r>
              <a:rPr lang="cs-CZ" sz="1400" dirty="0"/>
              <a:t>- </a:t>
            </a:r>
            <a:r>
              <a:rPr lang="cs-CZ" sz="1400" dirty="0">
                <a:solidFill>
                  <a:srgbClr val="FF0000"/>
                </a:solidFill>
              </a:rPr>
              <a:t>správce daně má procesní způsobilost ve všech věcech souvisejících se správou daní </a:t>
            </a:r>
            <a:r>
              <a:rPr lang="cs-CZ" sz="1400" dirty="0"/>
              <a:t>– </a:t>
            </a:r>
            <a:r>
              <a:rPr lang="cs-CZ" sz="1400" i="1" dirty="0"/>
              <a:t>vyplněna      mezera v zákoně </a:t>
            </a:r>
            <a:r>
              <a:rPr lang="cs-CZ" sz="1400" dirty="0"/>
              <a:t>(§ 10 odst. 3) – dříve jen v občanském soudním řízení </a:t>
            </a:r>
          </a:p>
          <a:p>
            <a:pPr marL="0" indent="0" algn="just">
              <a:buNone/>
            </a:pPr>
            <a:r>
              <a:rPr lang="cs-CZ" sz="1400" dirty="0">
                <a:solidFill>
                  <a:srgbClr val="000000"/>
                </a:solidFill>
              </a:rPr>
              <a:t>- § 148 odst. 6 - v důsledku jednání, které bylo předmětem pravomocného rozhodnutí soudu o spáchání daňového trestného činu, lze daň stanovit do konce druhého roku následujícího po roce, v němž nabylo rozhodnutí soudu právní moci, bez ohledu na to, zda již uplynula lhůta pro stanovení daně. </a:t>
            </a:r>
            <a:r>
              <a:rPr lang="cs-CZ" sz="1400" dirty="0">
                <a:solidFill>
                  <a:srgbClr val="FF0000"/>
                </a:solidFill>
              </a:rPr>
              <a:t>Nově - Daň lze takto stanovit i v případě, že se tohoto jednání dopustila osoba odlišná od daňového subjektu, a toto jednání má přímý dopad na daň daňového subjektu. </a:t>
            </a:r>
            <a:r>
              <a:rPr lang="cs-CZ" sz="1400" i="1" dirty="0"/>
              <a:t>Nemusí tedy jít přímo o jednání daňového subjektu ! + </a:t>
            </a:r>
            <a:r>
              <a:rPr lang="cs-CZ" sz="1200" i="1" dirty="0"/>
              <a:t>§ 148 odst. 7 umožňuje uhradit již prekludovanou daňovou povinnost v případě, že je to nutné pro zánik trestnosti daňového trestného činu (aplikace tzv. účinné lítosti).</a:t>
            </a:r>
          </a:p>
          <a:p>
            <a:pPr marL="0" indent="0" algn="just">
              <a:buNone/>
            </a:pPr>
            <a:r>
              <a:rPr lang="cs-CZ" sz="1400" dirty="0"/>
              <a:t>- § 150 odst. 6 </a:t>
            </a:r>
            <a:r>
              <a:rPr lang="cs-CZ" sz="1400" i="1" dirty="0"/>
              <a:t>– </a:t>
            </a:r>
            <a:r>
              <a:rPr lang="cs-CZ" sz="1400" dirty="0"/>
              <a:t>pokud subjekt hradí až po zaslání vyrozumění o nedoplatku</a:t>
            </a:r>
            <a:r>
              <a:rPr lang="cs-CZ" sz="1400" i="1" dirty="0"/>
              <a:t>, </a:t>
            </a:r>
            <a:r>
              <a:rPr lang="cs-CZ" sz="1400" dirty="0"/>
              <a:t>není zde povinnost evidovat na osobní depozitní účet (kde se částka může posunout na starší nedoplatky – pořadí úhrady daně), ale možnost !! – lze tedy evidovat i přímo na konkrétní osobní daňový účet – vyhnout se posunutí plateb na starší nedoplatky, pokud je ovšem platba přesně identifikována</a:t>
            </a:r>
          </a:p>
          <a:p>
            <a:pPr marL="0" indent="0" algn="just">
              <a:buNone/>
            </a:pPr>
            <a:r>
              <a:rPr lang="cs-CZ" sz="1400" dirty="0">
                <a:solidFill>
                  <a:srgbClr val="FF0000"/>
                </a:solidFill>
              </a:rPr>
              <a:t>- nově hromadné prominutí/posečkání daně nebo příslušenství - vládním nařízením (§ 260, 260a)</a:t>
            </a:r>
          </a:p>
          <a:p>
            <a:pPr marL="0" indent="0" algn="just">
              <a:buNone/>
            </a:pPr>
            <a:r>
              <a:rPr lang="cs-CZ" sz="1400" dirty="0">
                <a:solidFill>
                  <a:srgbClr val="FF0000"/>
                </a:solidFill>
              </a:rPr>
              <a:t>- při ručení za daň může správce daně vydat výzvu ručiteli nejen ve lhůtě pro stanovení, ale i ve lhůtě pro placení</a:t>
            </a:r>
          </a:p>
          <a:p>
            <a:pPr marL="0" indent="0" algn="just">
              <a:buNone/>
            </a:pPr>
            <a:r>
              <a:rPr lang="cs-CZ" sz="1400" dirty="0">
                <a:solidFill>
                  <a:srgbClr val="FF0000"/>
                </a:solidFill>
              </a:rPr>
              <a:t>- při zániku svěřenského fondu přechází daňová povinnost na osobu, která přijala majetek ze zaniklého fondu, a to až do výše přijatého majetku</a:t>
            </a:r>
          </a:p>
          <a:p>
            <a:pPr marL="0" indent="0" algn="just">
              <a:buNone/>
            </a:pPr>
            <a:r>
              <a:rPr lang="cs-CZ" sz="1400" dirty="0">
                <a:solidFill>
                  <a:srgbClr val="FF0000"/>
                </a:solidFill>
              </a:rPr>
              <a:t>-  § 160 odst. 4 písm. h) – lhůta pro placení daně neběží po dobu </a:t>
            </a:r>
            <a:r>
              <a:rPr lang="cs-CZ" sz="1400" b="0" i="0" dirty="0">
                <a:solidFill>
                  <a:srgbClr val="FF0000"/>
                </a:solidFill>
                <a:effectLst/>
              </a:rPr>
              <a:t>restrukturalizačního řízení, pokud se správce daně stal dotčenou stranou podle zákona upravujícího preventivní restrukturalizaci  </a:t>
            </a:r>
            <a:endParaRPr lang="cs-CZ" sz="1400" dirty="0">
              <a:solidFill>
                <a:srgbClr val="FF0000"/>
              </a:solidFill>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26</a:t>
            </a:fld>
            <a:endParaRPr lang="cs-CZ"/>
          </a:p>
        </p:txBody>
      </p:sp>
    </p:spTree>
    <p:extLst>
      <p:ext uri="{BB962C8B-B14F-4D97-AF65-F5344CB8AC3E}">
        <p14:creationId xmlns:p14="http://schemas.microsoft.com/office/powerpoint/2010/main" val="186569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3465E36-142C-A343-0AB0-BD1EA0CC79FC}"/>
              </a:ext>
            </a:extLst>
          </p:cNvPr>
          <p:cNvSpPr>
            <a:spLocks noGrp="1"/>
          </p:cNvSpPr>
          <p:nvPr>
            <p:ph type="title"/>
          </p:nvPr>
        </p:nvSpPr>
        <p:spPr/>
        <p:txBody>
          <a:bodyPr/>
          <a:lstStyle/>
          <a:p>
            <a:r>
              <a:rPr lang="cs-CZ" sz="3600" dirty="0"/>
              <a:t>Daňový řád</a:t>
            </a:r>
          </a:p>
        </p:txBody>
      </p:sp>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050" dirty="0">
              <a:latin typeface="Tahoma" pitchFamily="34" charset="0"/>
            </a:endParaRPr>
          </a:p>
          <a:p>
            <a:pPr algn="ctr" eaLnBrk="1" hangingPunct="1">
              <a:spcBef>
                <a:spcPts val="1800"/>
              </a:spcBef>
              <a:buNone/>
            </a:pP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27</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16246</TotalTime>
  <Words>6718</Words>
  <Application>Microsoft Office PowerPoint</Application>
  <PresentationFormat>Předvádění na obrazovce (4:3)</PresentationFormat>
  <Paragraphs>363</Paragraphs>
  <Slides>27</Slides>
  <Notes>3</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27</vt:i4>
      </vt:variant>
    </vt:vector>
  </HeadingPairs>
  <TitlesOfParts>
    <vt:vector size="34" baseType="lpstr">
      <vt:lpstr>Aptos</vt:lpstr>
      <vt:lpstr>Arial</vt:lpstr>
      <vt:lpstr>Arial Black</vt:lpstr>
      <vt:lpstr>Calibri</vt:lpstr>
      <vt:lpstr>Tahoma</vt:lpstr>
      <vt:lpstr>Times New Roman</vt:lpstr>
      <vt:lpstr>Výchozí návrh</vt:lpstr>
      <vt:lpstr>Prezentace aplikace PowerPoint</vt:lpstr>
      <vt:lpstr>Místní poplatky</vt:lpstr>
      <vt:lpstr>Místní poplatky</vt:lpstr>
      <vt:lpstr> Místní poplatky </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Daňový řád</vt:lpstr>
      <vt:lpstr>Daňový řád</vt:lpstr>
      <vt:lpstr>Daňový řád</vt:lpstr>
      <vt:lpstr>Daňový řád</vt:lpstr>
      <vt:lpstr>Daňový řád</vt:lpstr>
      <vt:lpstr>Daňový řád</vt:lpstr>
      <vt:lpstr>Daňový řád</vt:lpstr>
      <vt:lpstr>Daňový řád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Mandlová Jana</cp:lastModifiedBy>
  <cp:revision>377</cp:revision>
  <cp:lastPrinted>2025-10-17T11:21:42Z</cp:lastPrinted>
  <dcterms:created xsi:type="dcterms:W3CDTF">2008-01-15T11:19:01Z</dcterms:created>
  <dcterms:modified xsi:type="dcterms:W3CDTF">2025-10-22T12:44:18Z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