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55"/>
  </p:notesMasterIdLst>
  <p:sldIdLst>
    <p:sldId id="291" r:id="rId5"/>
    <p:sldId id="764" r:id="rId6"/>
    <p:sldId id="765" r:id="rId7"/>
    <p:sldId id="766" r:id="rId8"/>
    <p:sldId id="748" r:id="rId9"/>
    <p:sldId id="768" r:id="rId10"/>
    <p:sldId id="769" r:id="rId11"/>
    <p:sldId id="770" r:id="rId12"/>
    <p:sldId id="771" r:id="rId13"/>
    <p:sldId id="772" r:id="rId14"/>
    <p:sldId id="773" r:id="rId15"/>
    <p:sldId id="774" r:id="rId16"/>
    <p:sldId id="775" r:id="rId17"/>
    <p:sldId id="776" r:id="rId18"/>
    <p:sldId id="777" r:id="rId19"/>
    <p:sldId id="778" r:id="rId20"/>
    <p:sldId id="779" r:id="rId21"/>
    <p:sldId id="781" r:id="rId22"/>
    <p:sldId id="782" r:id="rId23"/>
    <p:sldId id="767" r:id="rId24"/>
    <p:sldId id="721" r:id="rId25"/>
    <p:sldId id="722" r:id="rId26"/>
    <p:sldId id="723" r:id="rId27"/>
    <p:sldId id="726" r:id="rId28"/>
    <p:sldId id="727" r:id="rId29"/>
    <p:sldId id="729" r:id="rId30"/>
    <p:sldId id="728" r:id="rId31"/>
    <p:sldId id="731" r:id="rId32"/>
    <p:sldId id="730" r:id="rId33"/>
    <p:sldId id="736" r:id="rId34"/>
    <p:sldId id="744" r:id="rId35"/>
    <p:sldId id="745" r:id="rId36"/>
    <p:sldId id="746" r:id="rId37"/>
    <p:sldId id="780" r:id="rId38"/>
    <p:sldId id="732" r:id="rId39"/>
    <p:sldId id="733" r:id="rId40"/>
    <p:sldId id="735" r:id="rId41"/>
    <p:sldId id="734" r:id="rId42"/>
    <p:sldId id="747" r:id="rId43"/>
    <p:sldId id="749" r:id="rId44"/>
    <p:sldId id="750" r:id="rId45"/>
    <p:sldId id="751" r:id="rId46"/>
    <p:sldId id="752" r:id="rId47"/>
    <p:sldId id="753" r:id="rId48"/>
    <p:sldId id="754" r:id="rId49"/>
    <p:sldId id="756" r:id="rId50"/>
    <p:sldId id="761" r:id="rId51"/>
    <p:sldId id="762" r:id="rId52"/>
    <p:sldId id="763" r:id="rId53"/>
    <p:sldId id="615" r:id="rId54"/>
  </p:sldIdLst>
  <p:sldSz cx="12192000" cy="6858000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5" pos="529" userDrawn="1">
          <p15:clr>
            <a:srgbClr val="A4A3A4"/>
          </p15:clr>
        </p15:guide>
        <p15:guide id="6" orient="horz" userDrawn="1">
          <p15:clr>
            <a:srgbClr val="A4A3A4"/>
          </p15:clr>
        </p15:guide>
        <p15:guide id="7" pos="7151" userDrawn="1">
          <p15:clr>
            <a:srgbClr val="A4A3A4"/>
          </p15:clr>
        </p15:guide>
        <p15:guide id="8" orient="horz" pos="3861" userDrawn="1">
          <p15:clr>
            <a:srgbClr val="A4A3A4"/>
          </p15:clr>
        </p15:guide>
        <p15:guide id="10" orient="horz" pos="1434" userDrawn="1">
          <p15:clr>
            <a:srgbClr val="A4A3A4"/>
          </p15:clr>
        </p15:guide>
        <p15:guide id="11" orient="horz" pos="822" userDrawn="1">
          <p15:clr>
            <a:srgbClr val="A4A3A4"/>
          </p15:clr>
        </p15:guide>
        <p15:guide id="12" orient="horz" pos="1253" userDrawn="1">
          <p15:clr>
            <a:srgbClr val="A4A3A4"/>
          </p15:clr>
        </p15:guide>
        <p15:guide id="15" pos="413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49F"/>
    <a:srgbClr val="578A4C"/>
    <a:srgbClr val="A5C659"/>
    <a:srgbClr val="6BB7EB"/>
    <a:srgbClr val="EABB47"/>
    <a:srgbClr val="C4262E"/>
    <a:srgbClr val="92D400"/>
    <a:srgbClr val="A1C05B"/>
    <a:srgbClr val="93C8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8B03DC-E86B-8642-BEFD-EBBB136778B7}" v="37" dt="2025-10-29T20:27:09.75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0858"/>
    <p:restoredTop sz="85781"/>
  </p:normalViewPr>
  <p:slideViewPr>
    <p:cSldViewPr snapToGrid="0">
      <p:cViewPr varScale="1">
        <p:scale>
          <a:sx n="70" d="100"/>
          <a:sy n="70" d="100"/>
        </p:scale>
        <p:origin x="437" y="62"/>
      </p:cViewPr>
      <p:guideLst>
        <p:guide pos="3840"/>
        <p:guide pos="529"/>
        <p:guide orient="horz"/>
        <p:guide pos="7151"/>
        <p:guide orient="horz" pos="3861"/>
        <p:guide orient="horz" pos="1434"/>
        <p:guide orient="horz" pos="822"/>
        <p:guide orient="horz" pos="1253"/>
        <p:guide pos="413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viewProps" Target="viewProps.xml"/><Relationship Id="rId61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očka Zbyněk" userId="8c016c76-8be0-4028-9258-0f03dcff1c8c" providerId="ADAL" clId="{CD8777E2-B821-5E51-9428-5138391FE29A}"/>
    <pc:docChg chg="undo custSel addSld modSld sldOrd">
      <pc:chgData name="Vočka Zbyněk" userId="8c016c76-8be0-4028-9258-0f03dcff1c8c" providerId="ADAL" clId="{CD8777E2-B821-5E51-9428-5138391FE29A}" dt="2025-10-29T20:27:39.623" v="2886" actId="20577"/>
      <pc:docMkLst>
        <pc:docMk/>
      </pc:docMkLst>
      <pc:sldChg chg="ord">
        <pc:chgData name="Vočka Zbyněk" userId="8c016c76-8be0-4028-9258-0f03dcff1c8c" providerId="ADAL" clId="{CD8777E2-B821-5E51-9428-5138391FE29A}" dt="2025-10-29T20:09:55.355" v="2165" actId="20578"/>
        <pc:sldMkLst>
          <pc:docMk/>
          <pc:sldMk cId="3851664699" sldId="734"/>
        </pc:sldMkLst>
      </pc:sldChg>
      <pc:sldChg chg="delSp modSp mod">
        <pc:chgData name="Vočka Zbyněk" userId="8c016c76-8be0-4028-9258-0f03dcff1c8c" providerId="ADAL" clId="{CD8777E2-B821-5E51-9428-5138391FE29A}" dt="2025-10-28T21:02:15.953" v="67" actId="14100"/>
        <pc:sldMkLst>
          <pc:docMk/>
          <pc:sldMk cId="253631206" sldId="748"/>
        </pc:sldMkLst>
        <pc:spChg chg="mod">
          <ac:chgData name="Vočka Zbyněk" userId="8c016c76-8be0-4028-9258-0f03dcff1c8c" providerId="ADAL" clId="{CD8777E2-B821-5E51-9428-5138391FE29A}" dt="2025-10-28T21:02:15.953" v="67" actId="14100"/>
          <ac:spMkLst>
            <pc:docMk/>
            <pc:sldMk cId="253631206" sldId="748"/>
            <ac:spMk id="8" creationId="{321F0704-CA1F-604B-6D51-8F85DD922333}"/>
          </ac:spMkLst>
        </pc:spChg>
        <pc:spChg chg="del">
          <ac:chgData name="Vočka Zbyněk" userId="8c016c76-8be0-4028-9258-0f03dcff1c8c" providerId="ADAL" clId="{CD8777E2-B821-5E51-9428-5138391FE29A}" dt="2025-10-28T20:59:52.031" v="1" actId="478"/>
          <ac:spMkLst>
            <pc:docMk/>
            <pc:sldMk cId="253631206" sldId="748"/>
            <ac:spMk id="9" creationId="{C44442D9-DD7A-005B-E9A4-2F02DB76D921}"/>
          </ac:spMkLst>
        </pc:spChg>
      </pc:sldChg>
      <pc:sldChg chg="add">
        <pc:chgData name="Vočka Zbyněk" userId="8c016c76-8be0-4028-9258-0f03dcff1c8c" providerId="ADAL" clId="{CD8777E2-B821-5E51-9428-5138391FE29A}" dt="2025-10-28T20:59:49.022" v="0" actId="2890"/>
        <pc:sldMkLst>
          <pc:docMk/>
          <pc:sldMk cId="3890199197" sldId="767"/>
        </pc:sldMkLst>
      </pc:sldChg>
      <pc:sldChg chg="addSp delSp modSp new mod modClrScheme chgLayout">
        <pc:chgData name="Vočka Zbyněk" userId="8c016c76-8be0-4028-9258-0f03dcff1c8c" providerId="ADAL" clId="{CD8777E2-B821-5E51-9428-5138391FE29A}" dt="2025-10-29T17:58:23.230" v="338"/>
        <pc:sldMkLst>
          <pc:docMk/>
          <pc:sldMk cId="563341910" sldId="768"/>
        </pc:sldMkLst>
        <pc:spChg chg="del mod ord">
          <ac:chgData name="Vočka Zbyněk" userId="8c016c76-8be0-4028-9258-0f03dcff1c8c" providerId="ADAL" clId="{CD8777E2-B821-5E51-9428-5138391FE29A}" dt="2025-10-28T21:03:52.913" v="69" actId="700"/>
          <ac:spMkLst>
            <pc:docMk/>
            <pc:sldMk cId="563341910" sldId="768"/>
            <ac:spMk id="2" creationId="{C938C999-7657-61A4-B73B-5BA59B35A7D7}"/>
          </ac:spMkLst>
        </pc:spChg>
        <pc:spChg chg="del mod ord">
          <ac:chgData name="Vočka Zbyněk" userId="8c016c76-8be0-4028-9258-0f03dcff1c8c" providerId="ADAL" clId="{CD8777E2-B821-5E51-9428-5138391FE29A}" dt="2025-10-28T21:03:52.913" v="69" actId="700"/>
          <ac:spMkLst>
            <pc:docMk/>
            <pc:sldMk cId="563341910" sldId="768"/>
            <ac:spMk id="3" creationId="{6F5143B2-1F8F-CB7D-7EF4-3406DDF3DCDE}"/>
          </ac:spMkLst>
        </pc:spChg>
        <pc:spChg chg="del mod ord">
          <ac:chgData name="Vočka Zbyněk" userId="8c016c76-8be0-4028-9258-0f03dcff1c8c" providerId="ADAL" clId="{CD8777E2-B821-5E51-9428-5138391FE29A}" dt="2025-10-28T21:03:56.343" v="71" actId="478"/>
          <ac:spMkLst>
            <pc:docMk/>
            <pc:sldMk cId="563341910" sldId="768"/>
            <ac:spMk id="4" creationId="{5D9E9E6E-EFF8-B7FD-FD90-6ED83E22530E}"/>
          </ac:spMkLst>
        </pc:spChg>
        <pc:spChg chg="mod ord">
          <ac:chgData name="Vočka Zbyněk" userId="8c016c76-8be0-4028-9258-0f03dcff1c8c" providerId="ADAL" clId="{CD8777E2-B821-5E51-9428-5138391FE29A}" dt="2025-10-28T21:03:52.913" v="69" actId="700"/>
          <ac:spMkLst>
            <pc:docMk/>
            <pc:sldMk cId="563341910" sldId="768"/>
            <ac:spMk id="5" creationId="{66CBA91A-0DC4-8807-6936-37E7A6CF2EB1}"/>
          </ac:spMkLst>
        </pc:spChg>
        <pc:spChg chg="mod ord">
          <ac:chgData name="Vočka Zbyněk" userId="8c016c76-8be0-4028-9258-0f03dcff1c8c" providerId="ADAL" clId="{CD8777E2-B821-5E51-9428-5138391FE29A}" dt="2025-10-28T21:03:52.913" v="69" actId="700"/>
          <ac:spMkLst>
            <pc:docMk/>
            <pc:sldMk cId="563341910" sldId="768"/>
            <ac:spMk id="6" creationId="{3F77FC9A-B465-2C8D-D85B-878EB9A4B95E}"/>
          </ac:spMkLst>
        </pc:spChg>
        <pc:spChg chg="add mod ord">
          <ac:chgData name="Vočka Zbyněk" userId="8c016c76-8be0-4028-9258-0f03dcff1c8c" providerId="ADAL" clId="{CD8777E2-B821-5E51-9428-5138391FE29A}" dt="2025-10-29T17:53:12.465" v="171" actId="1076"/>
          <ac:spMkLst>
            <pc:docMk/>
            <pc:sldMk cId="563341910" sldId="768"/>
            <ac:spMk id="7" creationId="{CCDAEEF7-846B-FC1A-DE7F-3A1126215EEC}"/>
          </ac:spMkLst>
        </pc:spChg>
        <pc:spChg chg="add mod ord">
          <ac:chgData name="Vočka Zbyněk" userId="8c016c76-8be0-4028-9258-0f03dcff1c8c" providerId="ADAL" clId="{CD8777E2-B821-5E51-9428-5138391FE29A}" dt="2025-10-29T17:58:23.230" v="338"/>
          <ac:spMkLst>
            <pc:docMk/>
            <pc:sldMk cId="563341910" sldId="768"/>
            <ac:spMk id="8" creationId="{27182A8F-95BE-6CE9-5244-11DF992653B3}"/>
          </ac:spMkLst>
        </pc:spChg>
      </pc:sldChg>
      <pc:sldChg chg="modSp add mod modNotesTx">
        <pc:chgData name="Vočka Zbyněk" userId="8c016c76-8be0-4028-9258-0f03dcff1c8c" providerId="ADAL" clId="{CD8777E2-B821-5E51-9428-5138391FE29A}" dt="2025-10-29T18:25:03.032" v="510" actId="20577"/>
        <pc:sldMkLst>
          <pc:docMk/>
          <pc:sldMk cId="3879879125" sldId="769"/>
        </pc:sldMkLst>
        <pc:spChg chg="mod">
          <ac:chgData name="Vočka Zbyněk" userId="8c016c76-8be0-4028-9258-0f03dcff1c8c" providerId="ADAL" clId="{CD8777E2-B821-5E51-9428-5138391FE29A}" dt="2025-10-29T18:15:49.105" v="442"/>
          <ac:spMkLst>
            <pc:docMk/>
            <pc:sldMk cId="3879879125" sldId="769"/>
            <ac:spMk id="8" creationId="{340EC98F-17E3-9467-484D-F0A365A383A3}"/>
          </ac:spMkLst>
        </pc:spChg>
      </pc:sldChg>
      <pc:sldChg chg="add modNotesTx">
        <pc:chgData name="Vočka Zbyněk" userId="8c016c76-8be0-4028-9258-0f03dcff1c8c" providerId="ADAL" clId="{CD8777E2-B821-5E51-9428-5138391FE29A}" dt="2025-10-29T18:25:26.580" v="512" actId="20577"/>
        <pc:sldMkLst>
          <pc:docMk/>
          <pc:sldMk cId="1823908386" sldId="770"/>
        </pc:sldMkLst>
      </pc:sldChg>
      <pc:sldChg chg="addSp modSp add mod">
        <pc:chgData name="Vočka Zbyněk" userId="8c016c76-8be0-4028-9258-0f03dcff1c8c" providerId="ADAL" clId="{CD8777E2-B821-5E51-9428-5138391FE29A}" dt="2025-10-29T18:52:29.652" v="791" actId="20577"/>
        <pc:sldMkLst>
          <pc:docMk/>
          <pc:sldMk cId="1519132352" sldId="771"/>
        </pc:sldMkLst>
        <pc:spChg chg="mod">
          <ac:chgData name="Vočka Zbyněk" userId="8c016c76-8be0-4028-9258-0f03dcff1c8c" providerId="ADAL" clId="{CD8777E2-B821-5E51-9428-5138391FE29A}" dt="2025-10-29T18:52:29.652" v="791" actId="20577"/>
          <ac:spMkLst>
            <pc:docMk/>
            <pc:sldMk cId="1519132352" sldId="771"/>
            <ac:spMk id="8" creationId="{2482B1B7-80FE-16AD-AD83-4B2296EFC2D2}"/>
          </ac:spMkLst>
        </pc:spChg>
        <pc:picChg chg="add mod">
          <ac:chgData name="Vočka Zbyněk" userId="8c016c76-8be0-4028-9258-0f03dcff1c8c" providerId="ADAL" clId="{CD8777E2-B821-5E51-9428-5138391FE29A}" dt="2025-10-29T18:51:19.282" v="734" actId="1076"/>
          <ac:picMkLst>
            <pc:docMk/>
            <pc:sldMk cId="1519132352" sldId="771"/>
            <ac:picMk id="3" creationId="{EF19B1CB-1A41-2EE8-6201-7B5CD4D7F236}"/>
          </ac:picMkLst>
        </pc:picChg>
      </pc:sldChg>
      <pc:sldChg chg="addSp delSp modSp add mod">
        <pc:chgData name="Vočka Zbyněk" userId="8c016c76-8be0-4028-9258-0f03dcff1c8c" providerId="ADAL" clId="{CD8777E2-B821-5E51-9428-5138391FE29A}" dt="2025-10-29T18:54:40.618" v="855" actId="14100"/>
        <pc:sldMkLst>
          <pc:docMk/>
          <pc:sldMk cId="2125021314" sldId="772"/>
        </pc:sldMkLst>
        <pc:spChg chg="mod">
          <ac:chgData name="Vočka Zbyněk" userId="8c016c76-8be0-4028-9258-0f03dcff1c8c" providerId="ADAL" clId="{CD8777E2-B821-5E51-9428-5138391FE29A}" dt="2025-10-29T18:54:33.132" v="853" actId="255"/>
          <ac:spMkLst>
            <pc:docMk/>
            <pc:sldMk cId="2125021314" sldId="772"/>
            <ac:spMk id="8" creationId="{EF90067F-829A-AF79-B81F-4FC491ADEF7B}"/>
          </ac:spMkLst>
        </pc:spChg>
        <pc:picChg chg="del">
          <ac:chgData name="Vočka Zbyněk" userId="8c016c76-8be0-4028-9258-0f03dcff1c8c" providerId="ADAL" clId="{CD8777E2-B821-5E51-9428-5138391FE29A}" dt="2025-10-29T18:51:47.109" v="736" actId="478"/>
          <ac:picMkLst>
            <pc:docMk/>
            <pc:sldMk cId="2125021314" sldId="772"/>
            <ac:picMk id="3" creationId="{F228204F-4207-AF20-DE8C-8F37CB462256}"/>
          </ac:picMkLst>
        </pc:picChg>
        <pc:picChg chg="add mod">
          <ac:chgData name="Vočka Zbyněk" userId="8c016c76-8be0-4028-9258-0f03dcff1c8c" providerId="ADAL" clId="{CD8777E2-B821-5E51-9428-5138391FE29A}" dt="2025-10-29T18:54:40.618" v="855" actId="14100"/>
          <ac:picMkLst>
            <pc:docMk/>
            <pc:sldMk cId="2125021314" sldId="772"/>
            <ac:picMk id="4" creationId="{97B1B3C7-ADC9-E1AC-4273-7D1A5A1415BE}"/>
          </ac:picMkLst>
        </pc:picChg>
      </pc:sldChg>
      <pc:sldChg chg="addSp delSp modSp add mod ord">
        <pc:chgData name="Vočka Zbyněk" userId="8c016c76-8be0-4028-9258-0f03dcff1c8c" providerId="ADAL" clId="{CD8777E2-B821-5E51-9428-5138391FE29A}" dt="2025-10-29T19:45:07.713" v="1172" actId="27636"/>
        <pc:sldMkLst>
          <pc:docMk/>
          <pc:sldMk cId="1596973844" sldId="773"/>
        </pc:sldMkLst>
        <pc:spChg chg="mod">
          <ac:chgData name="Vočka Zbyněk" userId="8c016c76-8be0-4028-9258-0f03dcff1c8c" providerId="ADAL" clId="{CD8777E2-B821-5E51-9428-5138391FE29A}" dt="2025-10-29T19:45:07.713" v="1172" actId="27636"/>
          <ac:spMkLst>
            <pc:docMk/>
            <pc:sldMk cId="1596973844" sldId="773"/>
            <ac:spMk id="8" creationId="{1B0FD5EF-CD05-1CCE-9A85-51632B4E8FB8}"/>
          </ac:spMkLst>
        </pc:spChg>
        <pc:picChg chg="del">
          <ac:chgData name="Vočka Zbyněk" userId="8c016c76-8be0-4028-9258-0f03dcff1c8c" providerId="ADAL" clId="{CD8777E2-B821-5E51-9428-5138391FE29A}" dt="2025-10-29T18:55:06.064" v="858" actId="478"/>
          <ac:picMkLst>
            <pc:docMk/>
            <pc:sldMk cId="1596973844" sldId="773"/>
            <ac:picMk id="3" creationId="{ABCB2C85-E63D-7750-CFFB-B289F478BBD5}"/>
          </ac:picMkLst>
        </pc:picChg>
        <pc:picChg chg="add mod">
          <ac:chgData name="Vočka Zbyněk" userId="8c016c76-8be0-4028-9258-0f03dcff1c8c" providerId="ADAL" clId="{CD8777E2-B821-5E51-9428-5138391FE29A}" dt="2025-10-29T19:41:26.323" v="933" actId="1076"/>
          <ac:picMkLst>
            <pc:docMk/>
            <pc:sldMk cId="1596973844" sldId="773"/>
            <ac:picMk id="4" creationId="{A072F367-7B3B-5FD9-BAC3-FCC27AA6F5A8}"/>
          </ac:picMkLst>
        </pc:picChg>
      </pc:sldChg>
      <pc:sldChg chg="delSp modSp add mod">
        <pc:chgData name="Vočka Zbyněk" userId="8c016c76-8be0-4028-9258-0f03dcff1c8c" providerId="ADAL" clId="{CD8777E2-B821-5E51-9428-5138391FE29A}" dt="2025-10-29T20:02:31.928" v="1806" actId="20577"/>
        <pc:sldMkLst>
          <pc:docMk/>
          <pc:sldMk cId="120037917" sldId="774"/>
        </pc:sldMkLst>
        <pc:spChg chg="mod">
          <ac:chgData name="Vočka Zbyněk" userId="8c016c76-8be0-4028-9258-0f03dcff1c8c" providerId="ADAL" clId="{CD8777E2-B821-5E51-9428-5138391FE29A}" dt="2025-10-29T20:02:31.928" v="1806" actId="20577"/>
          <ac:spMkLst>
            <pc:docMk/>
            <pc:sldMk cId="120037917" sldId="774"/>
            <ac:spMk id="8" creationId="{781CA07F-15A4-D8BE-8CA4-9A8947797B42}"/>
          </ac:spMkLst>
        </pc:spChg>
        <pc:picChg chg="del">
          <ac:chgData name="Vočka Zbyněk" userId="8c016c76-8be0-4028-9258-0f03dcff1c8c" providerId="ADAL" clId="{CD8777E2-B821-5E51-9428-5138391FE29A}" dt="2025-10-29T19:45:34.020" v="1174" actId="478"/>
          <ac:picMkLst>
            <pc:docMk/>
            <pc:sldMk cId="120037917" sldId="774"/>
            <ac:picMk id="4" creationId="{01B1C3B0-B107-F200-F655-230AD9DDE9B1}"/>
          </ac:picMkLst>
        </pc:picChg>
      </pc:sldChg>
      <pc:sldChg chg="addSp modSp add mod">
        <pc:chgData name="Vočka Zbyněk" userId="8c016c76-8be0-4028-9258-0f03dcff1c8c" providerId="ADAL" clId="{CD8777E2-B821-5E51-9428-5138391FE29A}" dt="2025-10-29T20:04:49.933" v="1917" actId="20577"/>
        <pc:sldMkLst>
          <pc:docMk/>
          <pc:sldMk cId="1651832771" sldId="775"/>
        </pc:sldMkLst>
        <pc:spChg chg="mod">
          <ac:chgData name="Vočka Zbyněk" userId="8c016c76-8be0-4028-9258-0f03dcff1c8c" providerId="ADAL" clId="{CD8777E2-B821-5E51-9428-5138391FE29A}" dt="2025-10-29T20:04:49.933" v="1917" actId="20577"/>
          <ac:spMkLst>
            <pc:docMk/>
            <pc:sldMk cId="1651832771" sldId="775"/>
            <ac:spMk id="8" creationId="{34D1E599-894C-E998-DB52-48CF2D5FCB52}"/>
          </ac:spMkLst>
        </pc:spChg>
        <pc:picChg chg="add mod">
          <ac:chgData name="Vočka Zbyněk" userId="8c016c76-8be0-4028-9258-0f03dcff1c8c" providerId="ADAL" clId="{CD8777E2-B821-5E51-9428-5138391FE29A}" dt="2025-10-29T20:04:38.422" v="1913" actId="14100"/>
          <ac:picMkLst>
            <pc:docMk/>
            <pc:sldMk cId="1651832771" sldId="775"/>
            <ac:picMk id="3" creationId="{EF8EBDDD-4B5A-392A-8C33-319FE4B8AD75}"/>
          </ac:picMkLst>
        </pc:picChg>
      </pc:sldChg>
      <pc:sldChg chg="addSp delSp modSp add mod">
        <pc:chgData name="Vočka Zbyněk" userId="8c016c76-8be0-4028-9258-0f03dcff1c8c" providerId="ADAL" clId="{CD8777E2-B821-5E51-9428-5138391FE29A}" dt="2025-10-29T20:05:22.535" v="1960" actId="1076"/>
        <pc:sldMkLst>
          <pc:docMk/>
          <pc:sldMk cId="3511133714" sldId="776"/>
        </pc:sldMkLst>
        <pc:spChg chg="mod">
          <ac:chgData name="Vočka Zbyněk" userId="8c016c76-8be0-4028-9258-0f03dcff1c8c" providerId="ADAL" clId="{CD8777E2-B821-5E51-9428-5138391FE29A}" dt="2025-10-29T20:04:59.751" v="1955" actId="20577"/>
          <ac:spMkLst>
            <pc:docMk/>
            <pc:sldMk cId="3511133714" sldId="776"/>
            <ac:spMk id="8" creationId="{D3385EA7-2212-5023-4E79-548D9470F9CD}"/>
          </ac:spMkLst>
        </pc:spChg>
        <pc:picChg chg="del">
          <ac:chgData name="Vočka Zbyněk" userId="8c016c76-8be0-4028-9258-0f03dcff1c8c" providerId="ADAL" clId="{CD8777E2-B821-5E51-9428-5138391FE29A}" dt="2025-10-29T20:04:43.833" v="1915" actId="478"/>
          <ac:picMkLst>
            <pc:docMk/>
            <pc:sldMk cId="3511133714" sldId="776"/>
            <ac:picMk id="3" creationId="{9EA24EEC-0DAB-C035-12D5-8A313201B745}"/>
          </ac:picMkLst>
        </pc:picChg>
        <pc:picChg chg="add mod">
          <ac:chgData name="Vočka Zbyněk" userId="8c016c76-8be0-4028-9258-0f03dcff1c8c" providerId="ADAL" clId="{CD8777E2-B821-5E51-9428-5138391FE29A}" dt="2025-10-29T20:05:22.535" v="1960" actId="1076"/>
          <ac:picMkLst>
            <pc:docMk/>
            <pc:sldMk cId="3511133714" sldId="776"/>
            <ac:picMk id="4" creationId="{E04E5B2C-6939-084A-C2B7-E27B0146FB2A}"/>
          </ac:picMkLst>
        </pc:picChg>
      </pc:sldChg>
      <pc:sldChg chg="addSp delSp modSp add mod">
        <pc:chgData name="Vočka Zbyněk" userId="8c016c76-8be0-4028-9258-0f03dcff1c8c" providerId="ADAL" clId="{CD8777E2-B821-5E51-9428-5138391FE29A}" dt="2025-10-29T20:06:14.449" v="2007" actId="14100"/>
        <pc:sldMkLst>
          <pc:docMk/>
          <pc:sldMk cId="3277439557" sldId="777"/>
        </pc:sldMkLst>
        <pc:spChg chg="mod">
          <ac:chgData name="Vočka Zbyněk" userId="8c016c76-8be0-4028-9258-0f03dcff1c8c" providerId="ADAL" clId="{CD8777E2-B821-5E51-9428-5138391FE29A}" dt="2025-10-29T20:05:55.848" v="2002" actId="20577"/>
          <ac:spMkLst>
            <pc:docMk/>
            <pc:sldMk cId="3277439557" sldId="777"/>
            <ac:spMk id="8" creationId="{09FF0F7C-BE56-8A37-A091-EFFF2C239A36}"/>
          </ac:spMkLst>
        </pc:spChg>
        <pc:picChg chg="add mod">
          <ac:chgData name="Vočka Zbyněk" userId="8c016c76-8be0-4028-9258-0f03dcff1c8c" providerId="ADAL" clId="{CD8777E2-B821-5E51-9428-5138391FE29A}" dt="2025-10-29T20:06:14.449" v="2007" actId="14100"/>
          <ac:picMkLst>
            <pc:docMk/>
            <pc:sldMk cId="3277439557" sldId="777"/>
            <ac:picMk id="3" creationId="{690358D8-E1FC-D41A-F3F0-79D63B0EA852}"/>
          </ac:picMkLst>
        </pc:picChg>
        <pc:picChg chg="del">
          <ac:chgData name="Vočka Zbyněk" userId="8c016c76-8be0-4028-9258-0f03dcff1c8c" providerId="ADAL" clId="{CD8777E2-B821-5E51-9428-5138391FE29A}" dt="2025-10-29T20:05:48.323" v="1962" actId="478"/>
          <ac:picMkLst>
            <pc:docMk/>
            <pc:sldMk cId="3277439557" sldId="777"/>
            <ac:picMk id="4" creationId="{4A3BF731-C186-596D-D035-7C3BDD493DF8}"/>
          </ac:picMkLst>
        </pc:picChg>
      </pc:sldChg>
      <pc:sldChg chg="addSp delSp modSp add mod">
        <pc:chgData name="Vočka Zbyněk" userId="8c016c76-8be0-4028-9258-0f03dcff1c8c" providerId="ADAL" clId="{CD8777E2-B821-5E51-9428-5138391FE29A}" dt="2025-10-29T20:07:59.213" v="2053" actId="1076"/>
        <pc:sldMkLst>
          <pc:docMk/>
          <pc:sldMk cId="4153777813" sldId="778"/>
        </pc:sldMkLst>
        <pc:spChg chg="mod">
          <ac:chgData name="Vočka Zbyněk" userId="8c016c76-8be0-4028-9258-0f03dcff1c8c" providerId="ADAL" clId="{CD8777E2-B821-5E51-9428-5138391FE29A}" dt="2025-10-29T20:07:31.443" v="2047" actId="20577"/>
          <ac:spMkLst>
            <pc:docMk/>
            <pc:sldMk cId="4153777813" sldId="778"/>
            <ac:spMk id="8" creationId="{375D1ED7-8CC8-98C7-0557-873053F10802}"/>
          </ac:spMkLst>
        </pc:spChg>
        <pc:picChg chg="del">
          <ac:chgData name="Vočka Zbyněk" userId="8c016c76-8be0-4028-9258-0f03dcff1c8c" providerId="ADAL" clId="{CD8777E2-B821-5E51-9428-5138391FE29A}" dt="2025-10-29T20:07:24.111" v="2009" actId="478"/>
          <ac:picMkLst>
            <pc:docMk/>
            <pc:sldMk cId="4153777813" sldId="778"/>
            <ac:picMk id="3" creationId="{1C3553F3-4165-3201-47DD-3CE5074497D3}"/>
          </ac:picMkLst>
        </pc:picChg>
        <pc:picChg chg="add mod">
          <ac:chgData name="Vočka Zbyněk" userId="8c016c76-8be0-4028-9258-0f03dcff1c8c" providerId="ADAL" clId="{CD8777E2-B821-5E51-9428-5138391FE29A}" dt="2025-10-29T20:07:59.213" v="2053" actId="1076"/>
          <ac:picMkLst>
            <pc:docMk/>
            <pc:sldMk cId="4153777813" sldId="778"/>
            <ac:picMk id="4" creationId="{34633D1E-75D6-49DD-0333-3E018CB5987C}"/>
          </ac:picMkLst>
        </pc:picChg>
      </pc:sldChg>
      <pc:sldChg chg="addSp delSp modSp add mod">
        <pc:chgData name="Vočka Zbyněk" userId="8c016c76-8be0-4028-9258-0f03dcff1c8c" providerId="ADAL" clId="{CD8777E2-B821-5E51-9428-5138391FE29A}" dt="2025-10-29T20:09:20.306" v="2164" actId="1076"/>
        <pc:sldMkLst>
          <pc:docMk/>
          <pc:sldMk cId="2847243613" sldId="779"/>
        </pc:sldMkLst>
        <pc:spChg chg="mod">
          <ac:chgData name="Vočka Zbyněk" userId="8c016c76-8be0-4028-9258-0f03dcff1c8c" providerId="ADAL" clId="{CD8777E2-B821-5E51-9428-5138391FE29A}" dt="2025-10-29T20:09:00.225" v="2159" actId="20577"/>
          <ac:spMkLst>
            <pc:docMk/>
            <pc:sldMk cId="2847243613" sldId="779"/>
            <ac:spMk id="8" creationId="{40C263EC-320A-2C57-CDA6-F8D6E511E20F}"/>
          </ac:spMkLst>
        </pc:spChg>
        <pc:picChg chg="add mod">
          <ac:chgData name="Vočka Zbyněk" userId="8c016c76-8be0-4028-9258-0f03dcff1c8c" providerId="ADAL" clId="{CD8777E2-B821-5E51-9428-5138391FE29A}" dt="2025-10-29T20:09:20.306" v="2164" actId="1076"/>
          <ac:picMkLst>
            <pc:docMk/>
            <pc:sldMk cId="2847243613" sldId="779"/>
            <ac:picMk id="3" creationId="{51829691-3DE7-CF37-60FD-4EEF3F260EAA}"/>
          </ac:picMkLst>
        </pc:picChg>
        <pc:picChg chg="del">
          <ac:chgData name="Vočka Zbyněk" userId="8c016c76-8be0-4028-9258-0f03dcff1c8c" providerId="ADAL" clId="{CD8777E2-B821-5E51-9428-5138391FE29A}" dt="2025-10-29T20:08:08.091" v="2055" actId="478"/>
          <ac:picMkLst>
            <pc:docMk/>
            <pc:sldMk cId="2847243613" sldId="779"/>
            <ac:picMk id="4" creationId="{A2BF1CAB-66B9-38EC-2074-B091E4AF0D68}"/>
          </ac:picMkLst>
        </pc:picChg>
      </pc:sldChg>
      <pc:sldChg chg="addSp modSp add mod ord">
        <pc:chgData name="Vočka Zbyněk" userId="8c016c76-8be0-4028-9258-0f03dcff1c8c" providerId="ADAL" clId="{CD8777E2-B821-5E51-9428-5138391FE29A}" dt="2025-10-29T20:19:42.230" v="2371" actId="1076"/>
        <pc:sldMkLst>
          <pc:docMk/>
          <pc:sldMk cId="2917511933" sldId="780"/>
        </pc:sldMkLst>
        <pc:spChg chg="mod">
          <ac:chgData name="Vočka Zbyněk" userId="8c016c76-8be0-4028-9258-0f03dcff1c8c" providerId="ADAL" clId="{CD8777E2-B821-5E51-9428-5138391FE29A}" dt="2025-10-29T20:19:07.234" v="2367" actId="20577"/>
          <ac:spMkLst>
            <pc:docMk/>
            <pc:sldMk cId="2917511933" sldId="780"/>
            <ac:spMk id="3" creationId="{66DB0445-E578-1189-EB92-AE4810150106}"/>
          </ac:spMkLst>
        </pc:spChg>
        <pc:picChg chg="add mod">
          <ac:chgData name="Vočka Zbyněk" userId="8c016c76-8be0-4028-9258-0f03dcff1c8c" providerId="ADAL" clId="{CD8777E2-B821-5E51-9428-5138391FE29A}" dt="2025-10-29T20:15:50.502" v="2256" actId="14100"/>
          <ac:picMkLst>
            <pc:docMk/>
            <pc:sldMk cId="2917511933" sldId="780"/>
            <ac:picMk id="5" creationId="{77074C66-3023-26A3-D218-9B3DE4877A7B}"/>
          </ac:picMkLst>
        </pc:picChg>
        <pc:picChg chg="add mod">
          <ac:chgData name="Vočka Zbyněk" userId="8c016c76-8be0-4028-9258-0f03dcff1c8c" providerId="ADAL" clId="{CD8777E2-B821-5E51-9428-5138391FE29A}" dt="2025-10-29T20:18:09.929" v="2290" actId="14100"/>
          <ac:picMkLst>
            <pc:docMk/>
            <pc:sldMk cId="2917511933" sldId="780"/>
            <ac:picMk id="8" creationId="{C6EC6C4E-8D42-A1D4-6EDB-DDB5B17A49EA}"/>
          </ac:picMkLst>
        </pc:picChg>
        <pc:picChg chg="add mod">
          <ac:chgData name="Vočka Zbyněk" userId="8c016c76-8be0-4028-9258-0f03dcff1c8c" providerId="ADAL" clId="{CD8777E2-B821-5E51-9428-5138391FE29A}" dt="2025-10-29T20:19:42.230" v="2371" actId="1076"/>
          <ac:picMkLst>
            <pc:docMk/>
            <pc:sldMk cId="2917511933" sldId="780"/>
            <ac:picMk id="10" creationId="{70404E8A-A483-A712-5C41-217E4E91E8B1}"/>
          </ac:picMkLst>
        </pc:picChg>
      </pc:sldChg>
      <pc:sldChg chg="addSp delSp modSp add mod">
        <pc:chgData name="Vočka Zbyněk" userId="8c016c76-8be0-4028-9258-0f03dcff1c8c" providerId="ADAL" clId="{CD8777E2-B821-5E51-9428-5138391FE29A}" dt="2025-10-29T20:23:41.263" v="2600" actId="20577"/>
        <pc:sldMkLst>
          <pc:docMk/>
          <pc:sldMk cId="1777842965" sldId="781"/>
        </pc:sldMkLst>
        <pc:spChg chg="mod">
          <ac:chgData name="Vočka Zbyněk" userId="8c016c76-8be0-4028-9258-0f03dcff1c8c" providerId="ADAL" clId="{CD8777E2-B821-5E51-9428-5138391FE29A}" dt="2025-10-29T20:23:41.263" v="2600" actId="20577"/>
          <ac:spMkLst>
            <pc:docMk/>
            <pc:sldMk cId="1777842965" sldId="781"/>
            <ac:spMk id="8" creationId="{FC84A297-0998-1531-485E-7BE639F3583E}"/>
          </ac:spMkLst>
        </pc:spChg>
        <pc:picChg chg="del">
          <ac:chgData name="Vočka Zbyněk" userId="8c016c76-8be0-4028-9258-0f03dcff1c8c" providerId="ADAL" clId="{CD8777E2-B821-5E51-9428-5138391FE29A}" dt="2025-10-29T20:20:03.388" v="2373" actId="478"/>
          <ac:picMkLst>
            <pc:docMk/>
            <pc:sldMk cId="1777842965" sldId="781"/>
            <ac:picMk id="3" creationId="{6DF8EF30-1698-E45F-E308-74A55CC418A2}"/>
          </ac:picMkLst>
        </pc:picChg>
        <pc:picChg chg="add mod">
          <ac:chgData name="Vočka Zbyněk" userId="8c016c76-8be0-4028-9258-0f03dcff1c8c" providerId="ADAL" clId="{CD8777E2-B821-5E51-9428-5138391FE29A}" dt="2025-10-29T20:21:50.900" v="2527" actId="1076"/>
          <ac:picMkLst>
            <pc:docMk/>
            <pc:sldMk cId="1777842965" sldId="781"/>
            <ac:picMk id="4" creationId="{F6DBE914-2E14-5F56-FB20-5C3354F4AD67}"/>
          </ac:picMkLst>
        </pc:picChg>
        <pc:inkChg chg="add del">
          <ac:chgData name="Vočka Zbyněk" userId="8c016c76-8be0-4028-9258-0f03dcff1c8c" providerId="ADAL" clId="{CD8777E2-B821-5E51-9428-5138391FE29A}" dt="2025-10-29T20:22:17.365" v="2529" actId="9405"/>
          <ac:inkMkLst>
            <pc:docMk/>
            <pc:sldMk cId="1777842965" sldId="781"/>
            <ac:inkMk id="9" creationId="{B16F9F5E-160A-638A-0FFE-BFEA870130A9}"/>
          </ac:inkMkLst>
        </pc:inkChg>
        <pc:inkChg chg="add del">
          <ac:chgData name="Vočka Zbyněk" userId="8c016c76-8be0-4028-9258-0f03dcff1c8c" providerId="ADAL" clId="{CD8777E2-B821-5E51-9428-5138391FE29A}" dt="2025-10-29T20:22:30.208" v="2531" actId="9405"/>
          <ac:inkMkLst>
            <pc:docMk/>
            <pc:sldMk cId="1777842965" sldId="781"/>
            <ac:inkMk id="10" creationId="{9AA929E5-2396-98A3-E5A9-3F3FA94A522C}"/>
          </ac:inkMkLst>
        </pc:inkChg>
        <pc:inkChg chg="add">
          <ac:chgData name="Vočka Zbyněk" userId="8c016c76-8be0-4028-9258-0f03dcff1c8c" providerId="ADAL" clId="{CD8777E2-B821-5E51-9428-5138391FE29A}" dt="2025-10-29T20:22:50.135" v="2532" actId="9405"/>
          <ac:inkMkLst>
            <pc:docMk/>
            <pc:sldMk cId="1777842965" sldId="781"/>
            <ac:inkMk id="11" creationId="{14743991-77EA-26DB-5A51-6331FF45624A}"/>
          </ac:inkMkLst>
        </pc:inkChg>
        <pc:inkChg chg="add">
          <ac:chgData name="Vočka Zbyněk" userId="8c016c76-8be0-4028-9258-0f03dcff1c8c" providerId="ADAL" clId="{CD8777E2-B821-5E51-9428-5138391FE29A}" dt="2025-10-29T20:23:07.918" v="2533" actId="9405"/>
          <ac:inkMkLst>
            <pc:docMk/>
            <pc:sldMk cId="1777842965" sldId="781"/>
            <ac:inkMk id="12" creationId="{B9CCCACE-9509-34E2-A62B-9BFD33DB7188}"/>
          </ac:inkMkLst>
        </pc:inkChg>
      </pc:sldChg>
      <pc:sldChg chg="addSp delSp modSp add mod">
        <pc:chgData name="Vočka Zbyněk" userId="8c016c76-8be0-4028-9258-0f03dcff1c8c" providerId="ADAL" clId="{CD8777E2-B821-5E51-9428-5138391FE29A}" dt="2025-10-29T20:27:39.623" v="2886" actId="20577"/>
        <pc:sldMkLst>
          <pc:docMk/>
          <pc:sldMk cId="2195078836" sldId="782"/>
        </pc:sldMkLst>
        <pc:spChg chg="mod">
          <ac:chgData name="Vočka Zbyněk" userId="8c016c76-8be0-4028-9258-0f03dcff1c8c" providerId="ADAL" clId="{CD8777E2-B821-5E51-9428-5138391FE29A}" dt="2025-10-29T20:27:39.623" v="2886" actId="20577"/>
          <ac:spMkLst>
            <pc:docMk/>
            <pc:sldMk cId="2195078836" sldId="782"/>
            <ac:spMk id="8" creationId="{33FCB6F1-B05F-2B0D-A7BE-EFC6B7595FD1}"/>
          </ac:spMkLst>
        </pc:spChg>
        <pc:picChg chg="add mod">
          <ac:chgData name="Vočka Zbyněk" userId="8c016c76-8be0-4028-9258-0f03dcff1c8c" providerId="ADAL" clId="{CD8777E2-B821-5E51-9428-5138391FE29A}" dt="2025-10-29T20:27:14.146" v="2791" actId="1076"/>
          <ac:picMkLst>
            <pc:docMk/>
            <pc:sldMk cId="2195078836" sldId="782"/>
            <ac:picMk id="3" creationId="{3260F97D-4405-AB68-8AF1-317AA3F90267}"/>
          </ac:picMkLst>
        </pc:picChg>
        <pc:picChg chg="del">
          <ac:chgData name="Vočka Zbyněk" userId="8c016c76-8be0-4028-9258-0f03dcff1c8c" providerId="ADAL" clId="{CD8777E2-B821-5E51-9428-5138391FE29A}" dt="2025-10-29T20:24:52.722" v="2602" actId="478"/>
          <ac:picMkLst>
            <pc:docMk/>
            <pc:sldMk cId="2195078836" sldId="782"/>
            <ac:picMk id="4" creationId="{A31D4DC5-A23D-2379-A769-649145B8659A}"/>
          </ac:picMkLst>
        </pc:picChg>
        <pc:inkChg chg="del">
          <ac:chgData name="Vočka Zbyněk" userId="8c016c76-8be0-4028-9258-0f03dcff1c8c" providerId="ADAL" clId="{CD8777E2-B821-5E51-9428-5138391FE29A}" dt="2025-10-29T20:25:00.631" v="2605"/>
          <ac:inkMkLst>
            <pc:docMk/>
            <pc:sldMk cId="2195078836" sldId="782"/>
            <ac:inkMk id="11" creationId="{B9FAB28C-D8B8-9CA3-4689-18F5A1940572}"/>
          </ac:inkMkLst>
        </pc:inkChg>
        <pc:inkChg chg="del">
          <ac:chgData name="Vočka Zbyněk" userId="8c016c76-8be0-4028-9258-0f03dcff1c8c" providerId="ADAL" clId="{CD8777E2-B821-5E51-9428-5138391FE29A}" dt="2025-10-29T20:25:00.630" v="2604"/>
          <ac:inkMkLst>
            <pc:docMk/>
            <pc:sldMk cId="2195078836" sldId="782"/>
            <ac:inkMk id="12" creationId="{87B19E85-E6B2-DD65-4614-25643A3ADB94}"/>
          </ac:inkMkLst>
        </pc:ink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0-29T20:22:50.132"/>
    </inkml:context>
    <inkml:brush xml:id="br0">
      <inkml:brushProperty name="width" value="0.2" units="cm"/>
      <inkml:brushProperty name="height" value="0.4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1,'33'2,"2"0,-7-2,8 0,25 0,-10 0,19 0,-23 0,0 0,-9-1,-1 0,-1-1,4 2,2 0,12 1,-6 0,7-1,-10 0,1 2,4 0,2 1,-2-1,8 1,-9-3,9 2,-5-1,-4 0,-1-1,-1 0,3 0,3 0,5 0,0 0,-4 0,4 0,-7 0,13 1,3 0,9 0,7 1,-2-1,-4 1,-7-1,-12-1,-3 0,2 0,-7 0,1 0,-11 0,1-1,-3 0,5 1,-6 0,5 0,-8 0,1 0,-1 0,6 0,5 1,2-1,-2 1,2 0,1 2,10-1,1 1,6-1,-10 0,11 1,-12-2,11 1,-12 0,-2-1,-7-1,-1 0,-2-1,5 1,-4-2,1 1,-5-1,-1 1,4-1,0 1,9-1,10 2,2-3,5 2,-1 0,-3 1,1 0,-2-1,-2 0,-1 0,0 0,-5-1,-2 0,-1 1,-2 1,1-1,-4 0,-3-1,-1 2,1-1,2 0,-1 1,1 0,-6 0,3-1,0 1,2-1,3 1,-1 0,-2 0,-1 0,-1 0,3 0,0 0,1 0,-3 0,-2 0,10-2,-3 2,8-1,-8 0,4 1,-5 0,2-1,-2 1,-2-1,2 1,-5 0,3 0,-2 0,5 0,-5 0,1 1,0 0,-1 0,3 1,-4-1,-1 1,-6-1,-2 0,1-1,-2 0,0 1,4 0,-3-1,3 0,0 0,0 1,-5 0,1 0,-5-1,4 0,3 0,-3 1,-3-1,-9 1,-4-1,0 1,-1-1,-1 1,-3-1,-2 0,9 0,-2 0,3 1,-7-1,-1 1,-1-1,2 2,0-2,-1 1,1-1,0 0,1 0,3 0,-7 0,3 0,-5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0-29T20:23:07.914"/>
    </inkml:context>
    <inkml:brush xml:id="br0">
      <inkml:brushProperty name="width" value="0.2" units="cm"/>
      <inkml:brushProperty name="height" value="0.4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0 107,'38'4,"-4"0,-9-3,-1 1,18 1,-17-1,15 0,-18 0,0-1,3 0,-1 0,2-1,5 1,-1-1,-3 0,-3 0,-6 0,3 0,-1 0,2 0,2 1,0 0,2-1,1 1,-5-1,-2 0,-6 0,2 0,-5 0,2 0,-2 0,0 0,3 0,4 1,-2-1,0 1,-2-1,-2 1,2 0,-2-1,0 1,-1-1,2 0,1 1,1-1,2 2,1-2,-6 0,-1 0,0 0,-4 0,6 0,0 0,1 0,4 1,-2 0,-2-1,-2 0,-4 0,6 0,-4 0,5 0,-1 0,-2 0,5 0,-4 0,3 0,0 0,2 1,2 1,-2-2,2 1,-6 0,-2-1,-3 0,3 0,1 0,6 0,-3 0,2 1,-3-1,2 1,0-1,3 0,2 1,0 0,-2-1,-2 1,0 0,2-1,2 1,-1-1,1 0,-5 1,-1 0,-1 0,-2-1,4 1,-2-1,8 0,0 1,4-1,2 2,-2-2,0 2,-1-2,-1 2,-2-1,2 0,-6-1,1 0,-2 0,1 0,3 0,3 0,-1 0,3 0,0 0,-1 1,3-1,-1 2,1-1,-3 0,-2 0,-1 0,1 1,1-2,4 2,0 0,-3-1,0 0,-5-1,5 0,-1 0,8 1,1 0,-2 1,0-1,-4 1,3 0,0 0,3 0,-4-1,6 1,-3 0,13 1,-5-1,5 0,-4-1,-3 1,2 1,3 0,2 0,3 0,5 0,-2 0,8 0,-1 0,3 1,-5 0,-5 0,4-1,2 0,3 1,-4-1,-3 1,-6-3,8 1,4 1,-8-1,5 0,-11 0,7-1,-8 1,5-2,-9 2,5 0,5-1,7 1,4-1,4 2,-9-1,-3-1,-8 0,-5 0,4-1,1 1,5-1,2 0,-3 0,1 0,-4 0,-1 0,3 0,0 0,4 0,6 0,-2 0,9 0,-9 0,6 0,-8 0,3 0,0 0,6 0,-1 0,1 0,-14-1,4 0,-7 1,1-1,0 1,-3 0,7 0,3-2,5 2,4-3,-2 3,4-2,-4 2,12-1,-3 0,10-1,-1 0,5 0,2-1,5 1,-2-1,1-1,0 1,-3-1,10-1,-13 1,1-2,-11 2,-5 1,-2 0,4 1,-6-1,3-1,-2 1,-5 0,18-1,-4 0,12-2,-5 2,-4-3,-4 3,-3-2,-10 1,1-1,-13 3,8-2,-6 2,14-2,2 1,5 1,-5 2,-4-3,-4 1,-2-3,5-1,-5 0,4-1,-7 1,-6 2,2 1,-5-1,8 0,5-3,-3 2,4-2,-2 3,2 1,5-1,-5 1,-4 0,-10 0,7 2,-1 0,9 2,-3-2,-2 0,-4 0,-3 0,2 2,-5 0,4 0,-6 0,-3 0,-2-1,1 0,6 0,4 0,-2 0,-4-1,-2 0,-8 0,-2 0,-8 0,1 1,4-2,8 1,4 0,-6 2,0-1,-11 0,4 0,-1 1,6 0,-2-1,-2 0,0 1,-1 0,3 0,1 0,4 0,4 0,5 0,10 0,6 1,8 0,1 2,-6 0,-2 0,-1 0,0-1,3 0,-9 0,12-1,-3 2,21-1,-1 4,11-2,-5 2,5-4,-7 1,-2-3,-2 0,-8 0,11 0,-3 0,9 1,-13 1,-25 0,-25 0,-19-2,-8 1,9 5,-54 13,-35-15,-20-6,14 2,-6 0,3-2,13-1,2-2,6-1,-16-4,35 2,75 7,19-3,-32 1,-13-2,12 1,0 1,16-2,3 0,2 2,14 0,12 0,2 1,12 1,-8 1,6 2,5 0,-4 1,-7-2,-4 0,1-1,0-1,0 0,-13 0,-7 0,-10 0,-3-1,-6 2,1-1,5 1,7 0,14 2,10 2,7 1,4 0,-9-2,-4 0,-5 0,2-1,6 4,-9-5,-4 2,-18-1,-4-2,1 1,5 0,1 0,0 0,-4-1,4 0,6 0,3 0,-5 1,-4-1,-4 1,10 0,3 1,7 0,-12 0,-6-2,-9 1,5-1,2 0,-3 0,-8 0,-11 0,-4 0,8 0,0 1,10-1,1 1,-5-1,-4 0,-11 0,-4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1E40DC-3E09-D246-ACC8-8D44CF70B152}" type="datetimeFigureOut">
              <a:rPr lang="cs-CZ" smtClean="0"/>
              <a:t>03.11.2025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055B3-7155-F446-AC50-9C579597B3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532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75290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z. č. 270/2025 Sb. – změna ZSS s účinností od 1. 1. 2027</a:t>
            </a:r>
          </a:p>
          <a:p>
            <a:r>
              <a:rPr lang="cs-CZ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pokud jeho činnost spočívá v přímém a pravidelném kontaktu s dětmi, který ani nemá záznam v evidenci skutečností důležitých pro práci s dětmi vedené Ministerstvem spravedlnosti,</a:t>
            </a:r>
          </a:p>
          <a:p>
            <a:endParaRPr lang="cs-CZ" sz="1200" b="1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cs-CZ" sz="1200" b="0" i="1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 § 79 odstavec 3 zní:</a:t>
            </a:r>
          </a:p>
          <a:p>
            <a:pPr fontAlgn="base"/>
            <a:r>
              <a:rPr lang="cs-CZ" sz="1200" b="0" i="1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„(3)</a:t>
            </a:r>
          </a:p>
          <a:p>
            <a:pPr fontAlgn="base"/>
            <a:r>
              <a:rPr lang="cs-CZ" sz="1200" b="0" i="1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Bezúhonnost se prokazuje podle povahy činnosti výpisem z rejstříku trestů nebo výpisem z rejstříku trestů vydávaným pro práci s dětmi. Bezúhonnost se dále prokazuje doklady prokazujícími splnění podmínky bezúhonnosti vydanými státem, jehož je fyzická osoba státním příslušníkem, nejde-li o občana České republiky, a státem, v němž se fyzická osoba zdržovala v posledních 3 letech nepřetržitě déle než 3 měsíce nebo právnická osoba vykonávala činnost v posledních 3 letech alespoň po dobu 3 měsíců. Místo dokladu podle věty druhé může fyzická osoba za účelem prokázání bezúhonnosti předložit výpis z rejstříku trestů s přílohou obsahující informace, které jsou zapsané v evidenci trestů těchto států. Nevydává-li stát výpis z evidence trestů nebo rovnocenný doklad, předloží fyzická osoba čestné prohlášení o bezúhonnosti. Doklady, jimiž se prokazuje bezúhonnost, nesmí být starší 3 měsíců. Za účelem doložení bezúhonnosti si registrující orgán vyžádá podle zákona o rejstříku trestů a evidenci přestupků podle povahy činnosti výpis z rejstříku trestů nebo výpis z rejstříku trestů vydávaný pro práci s dětmi.“.</a:t>
            </a:r>
          </a:p>
          <a:p>
            <a:endParaRPr lang="cs-CZ" sz="1200" b="1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73858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0AA2E0-800D-45DC-6BC5-49BA1DF00A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684B3ECD-94D9-EA7D-D4B6-6F08A4D3537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58EF1735-04C2-1F97-F124-9A59F84942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1200" b="1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8EB52485-151E-C3C4-2B3E-35BEE81684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8577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579EC2-3DDD-F32C-0D68-0071BBEA45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79C83931-5FD8-06E0-48FD-DC9BC010F4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8EAF6E03-3541-B610-B1E6-A4FBE51B11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1200" b="1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A3079817-EB35-8641-2DE5-7444CB28FE2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51577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92F37F-F7B6-C207-A017-F090D9C8F1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CC814A16-7509-AF46-B09E-961ACB67B3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E2ADE253-0AA3-5295-8DAD-E45108BBD2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1200" b="1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E39BBF1E-AF30-2B57-E390-DDBFD63237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42368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C5DBCC-2CA2-A521-9A03-4B9E8522A6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CCFAF6D4-C902-74BB-0413-3823E3EBD8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F1EC4610-D753-0208-911E-44A0E157EEB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1200" b="1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F2D5384B-69FA-88D7-F0FB-6D6A1B70CF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47806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E6008C-843A-2171-70FD-A4D7F7D340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F7505DBC-6431-957D-1615-E920869708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DB5DF49A-CCB8-872D-F729-1CD3D1A116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1200" b="1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7B4041B-6173-499E-D46E-925CF5EBF4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86010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97E0C0-69B6-2725-75B8-3A174E5592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EF898524-3778-169A-DA64-0C4DC6065A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D5A20CBA-85E2-8285-42B3-CE6B07F2B7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1200" b="1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6512461C-F891-4D0A-3978-AE2CDF1115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64754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BF8872-4EF9-E221-4658-6B93150E82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72EF477B-9AB6-588D-B908-8FD7B1501B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5A258298-2E9B-88C9-5D16-1FB82F1094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1200" b="1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5D51C522-DB6D-9F5F-D876-FDA51391D6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29807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0689AC-F844-993D-12EB-A091402ACA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51C6797E-C4A2-149A-07D3-7E2F70CE7E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DE04E1BE-10A6-03E3-BFA9-E143AA8A42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1200" b="1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8DA17C1F-88D2-180A-E3B1-88CFD63F23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26751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22BDE8-133E-AD92-40F6-502CC20E5B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7890C4CA-8F11-E5DC-BFA5-3718FC958F4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878991E7-1A37-733F-A9CE-22967949E4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1200" b="1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D3B4126A-69DF-E0AF-3C61-436B183152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00539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572512-4332-FC5F-7EAC-35B9565D5E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10CA678B-17EA-A78D-66E2-2894372A28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64185FD8-317F-2AD3-0B93-655B8BF857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1200" b="1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7F1323C-5653-4671-14A5-DC4276F9CA3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72210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7619EC-98A9-6FD9-1575-FD2EC06E52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236827BC-877A-FFA6-8D88-94C0A485BDB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952B3EED-A40F-3BA5-E713-2AC374311C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1200" b="1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E7DABFD9-0CF2-DCA9-82BB-BC80688D369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97325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4A355E-3839-7F6A-9AF3-1FEC4095DF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410C0141-BB0D-4EC1-BCFA-E505DCDD15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6FB939D6-AD83-A89F-847A-C333A51FDE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1200" b="1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03E1F371-F285-9412-B4B3-46F64F716E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60874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898B44-28E9-6395-AE70-10B5486D92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B4CB91C4-B0B4-566C-0633-4437807023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D7676D96-FCF4-8438-DEB7-144773B83E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E4CEEDBF-391A-5770-5892-EF5F4BCD971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27992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635931-9B61-4473-0DF4-0C75F8CBE1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7229D668-DFF9-448A-9BA2-1D6F316046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E872A63C-0E04-BE98-E096-40C0B7EBB8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A80CBC16-19BD-70A1-B9FA-ED59A8B4F7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303932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DDABCD-C4C6-EBC6-A973-21C043DCF5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0E52802C-766A-E52F-BC8C-8D2B8D0052F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A700C692-1660-24F7-6B6E-01F6AAAD36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77E4CC9A-B642-3970-F50F-6D0F789DE8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095004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D8CB3F-0703-446A-4B5A-FF5C37571A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DF1E4798-BB1F-CB16-C715-5C75316C467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875D7419-135B-A919-F6F2-780E19517F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660FE31-65B7-9960-DB5B-CA4E8EFC150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242924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3CA1B1-6550-6BD1-52FC-15CFE97BB3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B156F966-361A-8C11-8538-05F122533A0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F7EF71CE-234F-CF01-B655-F46C90B1EF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70606FBB-16D7-A70B-8BD2-2C8D98D664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39294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D2FCD4-8F6A-6F2E-DA5D-966CFFAE30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BCA195F0-6935-6C9D-6796-E5FCA546E5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2048FED2-0F4A-67A2-567B-186D87DFB5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5C268E2-E01F-EFDB-4361-378C10B934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10100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A39D30-BF71-CE4D-1D54-386A546121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41D9E07D-7356-CAD4-C4A9-68DB2B9070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5B615FD9-2E7E-601E-3E39-A95563A624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F8564370-B895-0F89-E491-55B6A1F965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786604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EC311D-465E-D727-A823-EDBA97A215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6A9E1834-AFCD-7AEA-3BCB-EC82A9EFD0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D7F73187-2EEB-1028-F579-21FE016C5C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DC678F52-5365-027B-9F03-1E440CB3D46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28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515872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F2AFDB-B97D-91BB-C03A-3521A538A1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67619D97-341B-4481-FBC8-FE47AD28F2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7E3933E9-0750-73CA-EBC6-48BF37408E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D9BB2293-C91A-C6BB-2272-1F79B7BE223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29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231500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2415F1-1028-0CF4-2AB4-2DC2AEA710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ECC7AC70-32B8-52E4-C4F6-0904B232DE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D90FFBDA-6B01-B480-3544-CCD7443184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079E82D-A8D7-96B5-1449-D6B5C3D667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30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77177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6CD72A-A1DF-62E8-FDA9-782EEFFC52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D79AE021-AD32-59EF-2B1E-E43E32CB67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A45EAAC1-AD2D-71B5-DE01-348FF44EAF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6B498FC-5448-0EE0-B8AD-794B4F1478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31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720824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D28648-45DF-1E4A-EFF1-ABBF398E5E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30DE1FE9-C2D8-B6C1-9B4A-37F1C56084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B79DDAA9-2200-2DD9-0DBF-4615112266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05DEDC88-1143-832D-841C-B67D0256168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32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468862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93FE43-6130-A530-89D1-79216CD3AC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175CD61A-AE71-A670-DC2E-BA8C449355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373F9C4C-3DF0-9EB0-1855-EB70DB0E28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6DBE8E44-3254-10FC-1480-6376E6723F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33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1716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1563EF-B774-DDF9-D200-696CC63168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F2589F06-89E2-3DEC-703B-1FE0A92B7F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1C4935F1-4F23-E184-8D03-B7EA7CD6BC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C6E06B0-D3BC-1228-B956-751E34E422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34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299117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DFC9F7-0210-E7C9-EB99-D7DC6D2230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7CB8D219-89A6-70B0-3DE1-2C4D79F10E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9A2EA82B-2803-763F-A7A5-D60436A55C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9FA29B33-5A44-E8B9-5B74-9E9842B382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35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738348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967639-6B1C-F453-1879-0B7B740F65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7EB15CB5-BA8C-9EC7-1696-1E019DDA357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BF8698C0-BFB6-53E0-1577-B8DA5433B1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21825300-1A9D-DCE7-EBD9-4A86EC76E9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36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920902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04A73E-1CF1-6521-640B-B6FC881FBE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DA4DB2F3-7756-6FA3-83DB-FAAC6AF10D8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6686F1BC-FA49-06AF-D950-3ED9576553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E8818C63-6068-9813-8E99-9C2C4F27A4F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37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507610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E96DCC-93DA-B7C0-7BDF-8A519E9876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6FCFA2EC-3572-DEB2-D96C-0EFD82C11F8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1A358C44-A45B-A884-C358-ADF5B63C66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DC79AAD-F5E4-76A3-6738-55233AB5D61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38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213786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A2ECF4-55B6-88D2-E29F-1D1FE1FEB8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F6C22A38-742D-4AB3-CC0E-A5D403CC84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CE5BB69D-2E6A-5336-C2EB-3FF8205A68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4A62953-9B06-DD79-8972-C590C9AE8A6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39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497989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BE84BA-F8F5-2D6A-1202-F8650C361A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E8FF433C-55E6-D08D-E54E-D0788EE303A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7DF8053E-D625-8B44-2F00-ACEE5810A4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FE26D7E9-EE73-C156-47F2-3B0E613742F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0055B3-7155-F446-AC50-9C579597B327}" type="slidenum">
              <a:rPr lang="cs-CZ" smtClean="0"/>
              <a:t>50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59875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 userDrawn="1"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9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10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E3D64F53-6641-8946-85D8-2D5EA31A8E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4800" y="3636000"/>
            <a:ext cx="6750000" cy="1533600"/>
          </a:xfrm>
        </p:spPr>
        <p:txBody>
          <a:bodyPr anchor="b">
            <a:normAutofit/>
          </a:bodyPr>
          <a:lstStyle>
            <a:lvl1pPr algn="r">
              <a:defRPr sz="36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7204E7A-2188-624C-A10B-9B14021961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4800" y="5374800"/>
            <a:ext cx="6750000" cy="936000"/>
          </a:xfrm>
        </p:spPr>
        <p:txBody>
          <a:bodyPr/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</p:spTree>
    <p:extLst>
      <p:ext uri="{BB962C8B-B14F-4D97-AF65-F5344CB8AC3E}">
        <p14:creationId xmlns:p14="http://schemas.microsoft.com/office/powerpoint/2010/main" val="256646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0BC99E-F575-CD4F-BC8C-B6D0F1C7B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6636C4-A3EA-684D-BB48-3F868DD7D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  <a:lvl2pPr>
              <a:defRPr>
                <a:solidFill>
                  <a:srgbClr val="00549F"/>
                </a:solidFill>
              </a:defRPr>
            </a:lvl2pPr>
            <a:lvl3pPr>
              <a:defRPr>
                <a:solidFill>
                  <a:srgbClr val="00549F"/>
                </a:solidFill>
              </a:defRPr>
            </a:lvl3pPr>
            <a:lvl4pPr>
              <a:defRPr>
                <a:solidFill>
                  <a:srgbClr val="00549F"/>
                </a:solidFill>
              </a:defRPr>
            </a:lvl4pPr>
            <a:lvl5pPr>
              <a:defRPr>
                <a:solidFill>
                  <a:srgbClr val="00549F"/>
                </a:solidFill>
              </a:defRPr>
            </a:lvl5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7FA1B98-0F0A-804B-9EFB-6541F5139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E878FF5-0B17-9941-82F2-757249570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649C84-5642-254D-9462-884B59857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6661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A1488F-B8BD-6C4D-AB8D-B06252DD2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27B5E2E-DFC9-5A45-A199-DC7437FF0A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00549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65DA62-5DB1-1846-9E72-4AF265C87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395789-FFA9-6A48-956B-EF1DC9AF1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1AC4762-22A7-B142-A230-5302F205D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587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175D58-12AD-B84A-9ACC-A82DD980F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0FCBF-CF8C-0C45-8F30-B1531CB45A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90799"/>
            <a:ext cx="5181600" cy="4186163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2E56DF1-50BA-E140-92EC-104EAB7003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90799"/>
            <a:ext cx="5181600" cy="4186163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1A118F6-91BB-5B4E-9105-4A744995A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D99D79A-A34B-5E4E-BD52-7B47EF30A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BC3DBA3-F30E-054A-A599-FE6A6D323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5713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4D6D53-2781-654E-BC8D-8DCFAA2C6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306800"/>
            <a:ext cx="10515600" cy="684000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864ED1C-7B69-0348-A11D-AEEBDD71F3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90799"/>
            <a:ext cx="5157787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56A51F1-1974-AC48-A80F-20A9EEBA9C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00F50A2-1C4A-5948-BE8B-49F769660E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90799"/>
            <a:ext cx="5183188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F59BBBA-C966-8046-8253-6FA4A9736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431FEF3-E8E8-764A-8425-D76EC96F2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57760BE4-BEDE-EC45-829F-8B835D771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55BC128-C9BD-2744-A437-600544B17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207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2A329B-A10A-1844-81FE-4F1BA6E8E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EC71333-B3E7-D44C-923B-31A328BFD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D4F56B5-69F8-9842-89E0-8584572C2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2C60967-6179-1748-9882-4147B7FD1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091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AFF1581-7E1B-4C4C-9E2B-241D2E59A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62A342E-B1A3-1E42-96F5-03D898A2B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41026D2-DDB7-2C4B-B64A-F7847D569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8173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2A16DA-D7E8-5649-9C03-290A0510B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DB8DE4-6BC5-A348-A7D5-D9F5B9E402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43F7F5D-4343-F540-A8D8-A55E9F556E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6B22C0C-88B0-3D4C-ABC1-BFCC0119A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7D2AC44-F960-D746-856F-0488AAABF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6E894C3-3974-3841-973A-EBDD4A18B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4094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143B6F-9D61-124F-9986-7DE8D91D7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184FF4E-EDAE-4D40-BA8C-F6093CC30A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0206F0B-6F67-3746-8B9F-FB42DE5A4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26AF41B-EB73-B049-ACCD-3FA0E9B4C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453D8BE-FDF7-5243-8A49-BBC8AEBE1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83D8E34-C96A-0649-A500-4C7413579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4234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01DDCC-3029-9F4E-95D9-4BDAF75A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5EB361E-08D2-DE42-9AD2-2722B2FC9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E58958E-BAF2-4043-9B6A-5788E57E1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0C7D488-F6DF-344A-AE4B-C17C5131F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1984AC4-89DC-3048-BE97-584ACDBF8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705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9C61156-2D2A-6349-AB80-D946D1067A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F63548B-0631-3842-ADED-8A09B1C320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C3FE42E-7771-CC48-BD71-BDE25A9F0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C9DAF4E-587E-474E-9EC6-282F2EBC1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6F5A078-CFCC-1D48-A208-343756D5F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729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sv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1443AAB-CF41-0148-BC90-304F7189D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1188D97-627F-714B-A0B0-855A906B5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268000"/>
            <a:ext cx="10515600" cy="3862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5F214B-FF17-2E4F-97E8-98C001A5C2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549F"/>
                </a:solidFill>
              </a:defRPr>
            </a:lvl1pPr>
          </a:lstStyle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88D8351-1CFF-8748-B796-579D5EEDD7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549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66384A0-3575-644F-943F-3D8B6A8E5F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 userDrawn="1"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3737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549F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549F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549F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549F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4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ortal.nukib.gov.cz/kalkulacka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odok.gov.cz/portal/veklep/material/KORNDMRHVCNE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2.xml"/><Relationship Id="rId5" Type="http://schemas.openxmlformats.org/officeDocument/2006/relationships/image" Target="../media/image17.png"/><Relationship Id="rId4" Type="http://schemas.openxmlformats.org/officeDocument/2006/relationships/customXml" Target="../ink/ink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tok.cz/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hyperlink" Target="https://www.mpsv.cz/cms/documents/e94945fd-44f7-beed-57db-fc66f54d9f84/Metodick&#253;%20v&#253;klad%20MPSV%20ke%20St&#237;&#382;nostem%20na%20poskytov&#225;n&#237;%20soci&#225;ln&#237;ch%20slu&#382;eb.pdf" TargetMode="Externa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hyperlink" Target="https://www.mpsv.cz/cms/documents/8089fe5f-2e7b-6f23-9e3d-ec13d65494d6/Metodick&#253;%20v&#253;klad%20Ministerstva%20pr&#225;ce%20a%20soci&#225;ln&#237;ch%20v&#283;c&#237;%20-%20Standard%20&#269;.%2015%20-%20Zvy&#353;ov&#225;n&#237;%20kvality%20soci&#225;ln&#237;%20slu&#382;by.pdf" TargetMode="Externa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0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8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C2A064BA-43CA-F941-BCEA-9499EDA1D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45781" y="4271692"/>
            <a:ext cx="8244133" cy="1533451"/>
          </a:xfrm>
        </p:spPr>
        <p:txBody>
          <a:bodyPr anchor="b">
            <a:normAutofit fontScale="90000"/>
          </a:bodyPr>
          <a:lstStyle/>
          <a:p>
            <a:pPr algn="ctr"/>
            <a:r>
              <a:rPr lang="cs-CZ" dirty="0">
                <a:ea typeface="Inter" panose="02000503000000020004" pitchFamily="2" charset="0"/>
                <a:cs typeface="Arial"/>
              </a:rPr>
              <a:t>Setkání poskytovatelů sociálních služeb Olomouckého kraje</a:t>
            </a:r>
            <a:br>
              <a:rPr lang="cs-CZ" dirty="0">
                <a:ea typeface="Inter" panose="02000503000000020004" pitchFamily="2" charset="0"/>
                <a:cs typeface="Arial"/>
              </a:rPr>
            </a:br>
            <a:br>
              <a:rPr lang="cs-CZ" dirty="0">
                <a:ea typeface="Inter" panose="02000503000000020004" pitchFamily="2" charset="0"/>
                <a:cs typeface="Arial"/>
              </a:rPr>
            </a:br>
            <a:br>
              <a:rPr lang="cs-CZ" dirty="0">
                <a:ea typeface="Inter" panose="02000503000000020004" pitchFamily="2" charset="0"/>
                <a:cs typeface="Arial"/>
              </a:rPr>
            </a:br>
            <a:r>
              <a:rPr lang="cs-CZ" sz="2700" dirty="0">
                <a:ea typeface="Inter" panose="02000503000000020004" pitchFamily="2" charset="0"/>
                <a:cs typeface="Arial"/>
              </a:rPr>
              <a:t>30. 10. 2025</a:t>
            </a:r>
            <a:br>
              <a:rPr lang="cs-CZ" sz="3600" dirty="0">
                <a:ea typeface="Inter" panose="02000503000000020004" pitchFamily="2" charset="0"/>
                <a:cs typeface="Arial" panose="020B0604020202020204" pitchFamily="34" charset="0"/>
              </a:rPr>
            </a:br>
            <a:endParaRPr lang="cs-CZ" sz="3600" dirty="0">
              <a:solidFill>
                <a:srgbClr val="00549F"/>
              </a:solidFill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30E3B1F-FFD6-DA4C-BD66-F1C7A0B2CB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17668" y="5805143"/>
            <a:ext cx="6751435" cy="935027"/>
          </a:xfrm>
        </p:spPr>
        <p:txBody>
          <a:bodyPr>
            <a:normAutofit/>
          </a:bodyPr>
          <a:lstStyle/>
          <a:p>
            <a:pPr algn="ctr"/>
            <a:r>
              <a:rPr lang="cs-CZ" sz="2800" dirty="0">
                <a:ea typeface="Inter" panose="02000503000000020004" pitchFamily="2" charset="0"/>
                <a:cs typeface="Arial" panose="020B0604020202020204" pitchFamily="34" charset="0"/>
              </a:rPr>
              <a:t>Zbyněk Vočka</a:t>
            </a:r>
            <a:endParaRPr lang="cs-CZ" sz="2800" dirty="0">
              <a:solidFill>
                <a:srgbClr val="00549F"/>
              </a:solidFill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3212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>
            <a:extLst>
              <a:ext uri="{FF2B5EF4-FFF2-40B4-BE49-F238E27FC236}">
                <a16:creationId xmlns:a16="http://schemas.microsoft.com/office/drawing/2014/main" id="{04D3B6E7-70BD-1BB7-ACF1-EBBDF4821A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45637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dirty="0"/>
              <a:t>Program setkání</a:t>
            </a:r>
          </a:p>
        </p:txBody>
      </p:sp>
      <p:pic>
        <p:nvPicPr>
          <p:cNvPr id="10" name="Zástupný obsah 9" descr="Obsah obrázku text, snímek obrazovky, Písmo, číslo&#10;&#10;Obsah generovaný pomocí AI může být nesprávný.">
            <a:extLst>
              <a:ext uri="{FF2B5EF4-FFF2-40B4-BE49-F238E27FC236}">
                <a16:creationId xmlns:a16="http://schemas.microsoft.com/office/drawing/2014/main" id="{E720DA6C-E9A1-3B83-EBE0-7ECEF7CAB1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96233" y="1805931"/>
            <a:ext cx="7923756" cy="4343235"/>
          </a:xfrm>
        </p:spPr>
      </p:pic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85A40D6-E5D8-06AC-0FF6-4082DB70D1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57B5130-F522-B5AC-079F-E33ECF01B2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78800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19161C-1871-F00E-E9D1-86BF44324E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>
            <a:extLst>
              <a:ext uri="{FF2B5EF4-FFF2-40B4-BE49-F238E27FC236}">
                <a16:creationId xmlns:a16="http://schemas.microsoft.com/office/drawing/2014/main" id="{8EC216CD-7FB6-9545-562A-718A7EA4DE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45637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dirty="0"/>
              <a:t>Program setkání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FFA9820-9876-5D29-FD08-29F77C0F9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2C07A98-1DE8-8EF4-DB0D-9DA6C6022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3</a:t>
            </a:fld>
            <a:endParaRPr lang="cs-CZ"/>
          </a:p>
        </p:txBody>
      </p:sp>
      <p:pic>
        <p:nvPicPr>
          <p:cNvPr id="8" name="Zástupný obsah 7" descr="Obsah obrázku text, snímek obrazovky, Písmo, řada/pruh&#10;&#10;Obsah generovaný pomocí AI může být nesprávný.">
            <a:extLst>
              <a:ext uri="{FF2B5EF4-FFF2-40B4-BE49-F238E27FC236}">
                <a16:creationId xmlns:a16="http://schemas.microsoft.com/office/drawing/2014/main" id="{9F405DF9-B46F-CF9F-7E77-A6323FCA6A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2199035"/>
            <a:ext cx="10919015" cy="3513328"/>
          </a:xfrm>
        </p:spPr>
      </p:pic>
    </p:spTree>
    <p:extLst>
      <p:ext uri="{BB962C8B-B14F-4D97-AF65-F5344CB8AC3E}">
        <p14:creationId xmlns:p14="http://schemas.microsoft.com/office/powerpoint/2010/main" val="1519942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5D271E-8233-8D2B-7353-B5078AFCD8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>
            <a:extLst>
              <a:ext uri="{FF2B5EF4-FFF2-40B4-BE49-F238E27FC236}">
                <a16:creationId xmlns:a16="http://schemas.microsoft.com/office/drawing/2014/main" id="{756D007B-EDD0-771F-016C-9CDAE617F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45637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dirty="0"/>
              <a:t>Program setkání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6DA84CB-77A9-2A03-CC48-61AB6EA17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4C6ED31-2D08-2EB0-11EC-1769E3749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4</a:t>
            </a:fld>
            <a:endParaRPr lang="cs-CZ"/>
          </a:p>
        </p:txBody>
      </p:sp>
      <p:pic>
        <p:nvPicPr>
          <p:cNvPr id="9" name="Zástupný obsah 8" descr="Obsah obrázku text, snímek obrazovky, Písmo, řada/pruh&#10;&#10;Obsah generovaný pomocí AI může být nesprávný.">
            <a:extLst>
              <a:ext uri="{FF2B5EF4-FFF2-40B4-BE49-F238E27FC236}">
                <a16:creationId xmlns:a16="http://schemas.microsoft.com/office/drawing/2014/main" id="{3B163419-25AD-8D3B-79A0-A7CD5516F3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2177676"/>
            <a:ext cx="10813043" cy="3093571"/>
          </a:xfrm>
        </p:spPr>
      </p:pic>
    </p:spTree>
    <p:extLst>
      <p:ext uri="{BB962C8B-B14F-4D97-AF65-F5344CB8AC3E}">
        <p14:creationId xmlns:p14="http://schemas.microsoft.com/office/powerpoint/2010/main" val="1873913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321F0704-CA1F-604B-6D51-8F85DD9223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1719262"/>
          </a:xfrm>
        </p:spPr>
        <p:txBody>
          <a:bodyPr/>
          <a:lstStyle/>
          <a:p>
            <a:pPr algn="ctr"/>
            <a:r>
              <a:rPr lang="cs-CZ" dirty="0"/>
              <a:t>Aktuální informace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B5A00D7-AFB5-D8B4-D324-D272A9B532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49DF1D1-E160-47E0-3F43-794E25537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312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>
            <a:extLst>
              <a:ext uri="{FF2B5EF4-FFF2-40B4-BE49-F238E27FC236}">
                <a16:creationId xmlns:a16="http://schemas.microsoft.com/office/drawing/2014/main" id="{CCDAEEF7-846B-FC1A-DE7F-3A1126215E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81250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dirty="0"/>
              <a:t>Aktuální informace</a:t>
            </a:r>
          </a:p>
        </p:txBody>
      </p:sp>
      <p:sp>
        <p:nvSpPr>
          <p:cNvPr id="8" name="Zástupný obsah 7">
            <a:extLst>
              <a:ext uri="{FF2B5EF4-FFF2-40B4-BE49-F238E27FC236}">
                <a16:creationId xmlns:a16="http://schemas.microsoft.com/office/drawing/2014/main" id="{27182A8F-95BE-6CE9-5244-11DF992653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90800"/>
            <a:ext cx="10515600" cy="4140000"/>
          </a:xfrm>
        </p:spPr>
        <p:txBody>
          <a:bodyPr>
            <a:normAutofit fontScale="92500" lnSpcReduction="10000"/>
          </a:bodyPr>
          <a:lstStyle/>
          <a:p>
            <a:r>
              <a:rPr lang="cs-CZ" sz="2400" dirty="0"/>
              <a:t>právní úprava poskytování sociálních služeb za poslední měsíce prošla řadou změn</a:t>
            </a:r>
          </a:p>
          <a:p>
            <a:pPr lvl="1"/>
            <a:r>
              <a:rPr lang="cs-CZ" sz="2000" dirty="0"/>
              <a:t>z. č. 38/2025 Sb., kterým se mění zákon č. 108/2006 Sb., o sociálních službách, ve znění pozdějších předpisů, a další související zákony</a:t>
            </a:r>
          </a:p>
          <a:p>
            <a:pPr lvl="1"/>
            <a:r>
              <a:rPr lang="cs-CZ" sz="2000" dirty="0"/>
              <a:t>z. č. 77/2025 Sb., kterým se mění zákon č. 349/1999 Sb., o Veřejném ochránci práv, ve znění pozdějších předpisů, a další související zákony</a:t>
            </a:r>
          </a:p>
          <a:p>
            <a:pPr lvl="1"/>
            <a:r>
              <a:rPr lang="cs-CZ" sz="2000" dirty="0"/>
              <a:t>z. č. 120/2025 Sb., kterým se mění zákon č. 262/2006 Sb., zákoník práce, ve znění pozdějších předpisů, a některé další zákony</a:t>
            </a:r>
          </a:p>
          <a:p>
            <a:pPr lvl="1"/>
            <a:r>
              <a:rPr lang="cs-CZ" sz="2000" dirty="0"/>
              <a:t>z. č. 152/2025 Sb., kterým se mění některé zákony v souvislosti s přijetím zákona o dávce státní sociální pomoci</a:t>
            </a:r>
          </a:p>
          <a:p>
            <a:pPr lvl="1"/>
            <a:r>
              <a:rPr lang="cs-CZ" sz="2000" dirty="0"/>
              <a:t>z. č. 176/2025 Sb., kterým se mění některé zákony v souvislosti s přijetím zákona o podpoře bydlení</a:t>
            </a:r>
          </a:p>
          <a:p>
            <a:pPr lvl="1"/>
            <a:r>
              <a:rPr lang="cs-CZ" sz="2000" dirty="0"/>
              <a:t>z. č. 218/2025 Sb., kterým se mění některé zákony v oblasti správy daní a působnosti Celní správy České republiky, zákon č. 16/1993 Sb., o dani silniční, ve znění pozdějších předpisů, a zákon č. 69/2010 Sb., o vlastnictví letiště Praha-Ruzyně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6CBA91A-0DC4-8807-6936-37E7A6CF2E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F77FC9A-B465-2C8D-D85B-878EB9A4B9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33419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CFD7B0-D26A-D255-1970-D59A1E3E32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>
            <a:extLst>
              <a:ext uri="{FF2B5EF4-FFF2-40B4-BE49-F238E27FC236}">
                <a16:creationId xmlns:a16="http://schemas.microsoft.com/office/drawing/2014/main" id="{A644BB03-B93F-DC78-C31C-D89BDC3B1D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81250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dirty="0"/>
              <a:t>Aktuální informace</a:t>
            </a:r>
          </a:p>
        </p:txBody>
      </p:sp>
      <p:sp>
        <p:nvSpPr>
          <p:cNvPr id="8" name="Zástupný obsah 7">
            <a:extLst>
              <a:ext uri="{FF2B5EF4-FFF2-40B4-BE49-F238E27FC236}">
                <a16:creationId xmlns:a16="http://schemas.microsoft.com/office/drawing/2014/main" id="{340EC98F-17E3-9467-484D-F0A365A383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90800"/>
            <a:ext cx="10515600" cy="4140000"/>
          </a:xfrm>
        </p:spPr>
        <p:txBody>
          <a:bodyPr>
            <a:normAutofit lnSpcReduction="10000"/>
          </a:bodyPr>
          <a:lstStyle/>
          <a:p>
            <a:r>
              <a:rPr lang="cs-CZ" sz="2400" dirty="0"/>
              <a:t>právní úprava poskytování sociálních služeb za poslední měsíce prošla řadou změn</a:t>
            </a:r>
          </a:p>
          <a:p>
            <a:pPr lvl="1"/>
            <a:r>
              <a:rPr lang="cs-CZ" sz="2000" dirty="0"/>
              <a:t>z. č. 270/2025 Sb., kterým se mění zákon č. 40/2009 Sb., trestní zákoník, ve znění pozdějších předpisů, zákon č. 141/1961 Sb., o trestním řízení soudním (trestní řád), ve znění pozdějších předpisů, a další související zákony</a:t>
            </a:r>
          </a:p>
          <a:p>
            <a:pPr lvl="1"/>
            <a:r>
              <a:rPr lang="cs-CZ" sz="2000" dirty="0"/>
              <a:t>z. č. 290/2025 Sb., kterým se mění zákon č. 372/2011 Sb., o zdravotních službách a podmínkách jejich poskytování (zákon o zdravotních službách), ve znění pozdějších předpisů, a některé související zákony</a:t>
            </a:r>
          </a:p>
          <a:p>
            <a:pPr lvl="1"/>
            <a:r>
              <a:rPr lang="cs-CZ" sz="2000" dirty="0"/>
              <a:t>z. č. 300/2025 Sb., kterým se mění zákon č. 108/2006 Sb., o sociálních službách, ve znění pozdějších předpisů, zákon č. 329/2011 Sb., o poskytování dávek osobám se zdravotním postižením a o změně souvisejících zákonů, ve znění pozdějších předpisů, a další související zákony</a:t>
            </a:r>
          </a:p>
          <a:p>
            <a:pPr lvl="1"/>
            <a:r>
              <a:rPr lang="cs-CZ" sz="2000" dirty="0"/>
              <a:t>z. č. 360/2025 Sb., kterým se mění některé zákony v souvislosti s přijetím zákona o jednotném měsíčním hlášení zaměstnavatele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81E7734-5B48-40F3-90C5-87BC44EFE1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2B7A842-2EF6-3E47-1A65-08D943973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98791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6F96BD-56E3-5EE0-4E03-262BE9F893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>
            <a:extLst>
              <a:ext uri="{FF2B5EF4-FFF2-40B4-BE49-F238E27FC236}">
                <a16:creationId xmlns:a16="http://schemas.microsoft.com/office/drawing/2014/main" id="{E958C0DE-5387-E5CB-80BA-14EF053024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81250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dirty="0"/>
              <a:t>Aktuální informace</a:t>
            </a:r>
          </a:p>
        </p:txBody>
      </p:sp>
      <p:sp>
        <p:nvSpPr>
          <p:cNvPr id="8" name="Zástupný obsah 7">
            <a:extLst>
              <a:ext uri="{FF2B5EF4-FFF2-40B4-BE49-F238E27FC236}">
                <a16:creationId xmlns:a16="http://schemas.microsoft.com/office/drawing/2014/main" id="{A5EF8C3E-3969-1111-2F4D-47D8C26E0F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90800"/>
            <a:ext cx="10515600" cy="4140000"/>
          </a:xfrm>
        </p:spPr>
        <p:txBody>
          <a:bodyPr>
            <a:normAutofit lnSpcReduction="10000"/>
          </a:bodyPr>
          <a:lstStyle/>
          <a:p>
            <a:r>
              <a:rPr lang="cs-CZ" sz="2400" dirty="0"/>
              <a:t>právní úprava poskytování sociálních služeb za poslední měsíce prošla řadou změn</a:t>
            </a:r>
          </a:p>
          <a:p>
            <a:pPr lvl="1"/>
            <a:r>
              <a:rPr lang="cs-CZ" sz="2000" dirty="0"/>
              <a:t>z. č. 270/2025 Sb., kterým se mění zákon č. 40/2009 Sb., trestní zákoník, ve znění pozdějších předpisů, zákon č. 141/1961 Sb., o trestním řízení soudním (trestní řád), ve znění pozdějších předpisů, a další související zákony</a:t>
            </a:r>
          </a:p>
          <a:p>
            <a:pPr lvl="1"/>
            <a:r>
              <a:rPr lang="cs-CZ" sz="2000" dirty="0"/>
              <a:t>z. č. 290/2025 Sb., kterým se mění zákon č. 372/2011 Sb., o zdravotních službách a podmínkách jejich poskytování (zákon o zdravotních službách), ve znění pozdějších předpisů, a některé související zákony</a:t>
            </a:r>
          </a:p>
          <a:p>
            <a:pPr lvl="1"/>
            <a:r>
              <a:rPr lang="cs-CZ" sz="2000" dirty="0"/>
              <a:t>z. č. 300/2025 Sb., kterým se mění zákon č. 108/2006 Sb., o sociálních službách, ve znění pozdějších předpisů, zákon č. 329/2011 Sb., o poskytování dávek osobám se zdravotním postižením a o změně souvisejících zákonů, ve znění pozdějších předpisů, a další související zákony</a:t>
            </a:r>
          </a:p>
          <a:p>
            <a:pPr lvl="1"/>
            <a:r>
              <a:rPr lang="cs-CZ" sz="2000" dirty="0"/>
              <a:t>z. č. 360/2025 Sb., kterým se mění některé zákony v souvislosti s přijetím zákona o jednotném měsíčním hlášení zaměstnavatele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24F30D9-5520-0B80-0169-1ED9CB5D82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795136F-8325-6CAB-95FE-57E5B2C7F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39083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46B7CF-E887-0C88-1A31-CAFC02480C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>
            <a:extLst>
              <a:ext uri="{FF2B5EF4-FFF2-40B4-BE49-F238E27FC236}">
                <a16:creationId xmlns:a16="http://schemas.microsoft.com/office/drawing/2014/main" id="{666A7730-0F8B-6B56-DEF8-E1DBA1C87C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81250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dirty="0"/>
              <a:t>Aktuální informace</a:t>
            </a:r>
          </a:p>
        </p:txBody>
      </p:sp>
      <p:sp>
        <p:nvSpPr>
          <p:cNvPr id="8" name="Zástupný obsah 7">
            <a:extLst>
              <a:ext uri="{FF2B5EF4-FFF2-40B4-BE49-F238E27FC236}">
                <a16:creationId xmlns:a16="http://schemas.microsoft.com/office/drawing/2014/main" id="{2482B1B7-80FE-16AD-AD83-4B2296EFC2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90800"/>
            <a:ext cx="10515600" cy="4140000"/>
          </a:xfrm>
        </p:spPr>
        <p:txBody>
          <a:bodyPr>
            <a:normAutofit/>
          </a:bodyPr>
          <a:lstStyle/>
          <a:p>
            <a:r>
              <a:rPr lang="cs-CZ" sz="2400" dirty="0"/>
              <a:t>z. č. </a:t>
            </a:r>
            <a:r>
              <a:rPr lang="cs-CZ" sz="240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264</a:t>
            </a:r>
            <a:r>
              <a:rPr lang="cs-CZ" sz="2400"/>
              <a:t>/2025 </a:t>
            </a:r>
            <a:r>
              <a:rPr lang="cs-CZ" sz="2400" dirty="0"/>
              <a:t>Sb., o kybernetické bezpečnosti</a:t>
            </a:r>
          </a:p>
          <a:p>
            <a:pPr lvl="1"/>
            <a:r>
              <a:rPr lang="cs-CZ" sz="2000" dirty="0"/>
              <a:t>nabývá účinnosti dnem 1. 11. 2025</a:t>
            </a:r>
          </a:p>
          <a:p>
            <a:pPr lvl="1"/>
            <a:r>
              <a:rPr lang="cs-CZ" sz="2000" dirty="0" err="1"/>
              <a:t>vyhl</a:t>
            </a:r>
            <a:r>
              <a:rPr lang="cs-CZ" sz="2000" dirty="0"/>
              <a:t>. č. 408/2025 Sb., o regulovaných službách – příloha – režimy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DE8A865-FF3B-FBCC-2F1C-C4E92070AF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2490CA3-5C78-6485-0E21-6940C4B371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9</a:t>
            </a:fld>
            <a:endParaRPr lang="cs-CZ"/>
          </a:p>
        </p:txBody>
      </p:sp>
      <p:pic>
        <p:nvPicPr>
          <p:cNvPr id="3" name="Obrázek 2" descr="Obsah obrázku text, snímek obrazovky, Písmo, číslo&#10;&#10;Obsah generovaný pomocí AI může být nesprávný.">
            <a:extLst>
              <a:ext uri="{FF2B5EF4-FFF2-40B4-BE49-F238E27FC236}">
                <a16:creationId xmlns:a16="http://schemas.microsoft.com/office/drawing/2014/main" id="{EF19B1CB-1A41-2EE8-6201-7B5CD4D7F2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8675" y="3108897"/>
            <a:ext cx="5454650" cy="3134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1323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B773C6-B47E-25E9-BD0B-A859A61389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>
            <a:extLst>
              <a:ext uri="{FF2B5EF4-FFF2-40B4-BE49-F238E27FC236}">
                <a16:creationId xmlns:a16="http://schemas.microsoft.com/office/drawing/2014/main" id="{DBF37C18-524E-0EF3-70FA-719AAE20BE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81250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dirty="0"/>
              <a:t>Aktuální informace</a:t>
            </a:r>
          </a:p>
        </p:txBody>
      </p:sp>
      <p:sp>
        <p:nvSpPr>
          <p:cNvPr id="8" name="Zástupný obsah 7">
            <a:extLst>
              <a:ext uri="{FF2B5EF4-FFF2-40B4-BE49-F238E27FC236}">
                <a16:creationId xmlns:a16="http://schemas.microsoft.com/office/drawing/2014/main" id="{EF90067F-829A-AF79-B81F-4FC491ADEF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90800"/>
            <a:ext cx="10515600" cy="4140000"/>
          </a:xfrm>
        </p:spPr>
        <p:txBody>
          <a:bodyPr>
            <a:normAutofit/>
          </a:bodyPr>
          <a:lstStyle/>
          <a:p>
            <a:r>
              <a:rPr lang="cs-CZ" sz="2400" dirty="0"/>
              <a:t>velikost podniku – kalkulačka NÚKIB - </a:t>
            </a:r>
            <a:r>
              <a:rPr lang="cs-CZ" sz="1200" dirty="0">
                <a:hlinkClick r:id="rId3"/>
              </a:rPr>
              <a:t>https://portal.nukib.gov.cz/kalkulacka</a:t>
            </a:r>
            <a:r>
              <a:rPr lang="cs-CZ" sz="1200" dirty="0"/>
              <a:t> </a:t>
            </a:r>
          </a:p>
          <a:p>
            <a:endParaRPr lang="cs-CZ" sz="2400" dirty="0"/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85722F-445E-F6A3-0CBE-849033CFC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F8337BC-2A42-B964-E9B2-B7B9C6E1D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10</a:t>
            </a:fld>
            <a:endParaRPr lang="cs-CZ"/>
          </a:p>
        </p:txBody>
      </p:sp>
      <p:pic>
        <p:nvPicPr>
          <p:cNvPr id="4" name="Obrázek 3" descr="Obsah obrázku text, snímek obrazovky, Písmo, číslo&#10;&#10;Obsah generovaný pomocí AI může být nesprávný.">
            <a:extLst>
              <a:ext uri="{FF2B5EF4-FFF2-40B4-BE49-F238E27FC236}">
                <a16:creationId xmlns:a16="http://schemas.microsoft.com/office/drawing/2014/main" id="{97B1B3C7-ADC9-E1AC-4273-7D1A5A1415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1193" y="2451245"/>
            <a:ext cx="6645511" cy="3790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0213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D04E73-A8E7-86CC-52CC-A688F4282E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>
            <a:extLst>
              <a:ext uri="{FF2B5EF4-FFF2-40B4-BE49-F238E27FC236}">
                <a16:creationId xmlns:a16="http://schemas.microsoft.com/office/drawing/2014/main" id="{66F7D46E-9844-B9DB-7F82-8CD5F59BA2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81250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dirty="0"/>
              <a:t>Aktuální informace</a:t>
            </a:r>
          </a:p>
        </p:txBody>
      </p:sp>
      <p:sp>
        <p:nvSpPr>
          <p:cNvPr id="8" name="Zástupný obsah 7">
            <a:extLst>
              <a:ext uri="{FF2B5EF4-FFF2-40B4-BE49-F238E27FC236}">
                <a16:creationId xmlns:a16="http://schemas.microsoft.com/office/drawing/2014/main" id="{1B0FD5EF-CD05-1CCE-9A85-51632B4E8F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90800"/>
            <a:ext cx="10515600" cy="4365550"/>
          </a:xfrm>
        </p:spPr>
        <p:txBody>
          <a:bodyPr>
            <a:normAutofit/>
          </a:bodyPr>
          <a:lstStyle/>
          <a:p>
            <a:pPr lvl="1"/>
            <a:r>
              <a:rPr lang="cs-CZ" sz="2000" dirty="0" err="1"/>
              <a:t>vyhl</a:t>
            </a:r>
            <a:r>
              <a:rPr lang="cs-CZ" sz="2000" dirty="0"/>
              <a:t>. č. 409/2025 Sb.,  o bezpečnostních opatřeních poskytovatele regulované služby v režimu vyšších povinností</a:t>
            </a:r>
          </a:p>
          <a:p>
            <a:pPr lvl="1"/>
            <a:r>
              <a:rPr lang="cs-CZ" sz="2000" dirty="0" err="1"/>
              <a:t>vyhl</a:t>
            </a:r>
            <a:r>
              <a:rPr lang="cs-CZ" sz="2000" dirty="0"/>
              <a:t>. č. 410/2025 Sb., o bezpečnostních opatřeních poskytovatele regulované služby v režimu nižších povinností</a:t>
            </a:r>
          </a:p>
          <a:p>
            <a:r>
              <a:rPr lang="cs-CZ" sz="2400" dirty="0"/>
              <a:t>poskytovatelé sociálních služeb</a:t>
            </a:r>
          </a:p>
          <a:p>
            <a:endParaRPr lang="cs-CZ" sz="2400" dirty="0"/>
          </a:p>
          <a:p>
            <a:endParaRPr lang="cs-CZ" sz="2400" dirty="0"/>
          </a:p>
          <a:p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pPr lvl="1"/>
            <a:r>
              <a:rPr lang="cs-CZ" sz="2000" dirty="0"/>
              <a:t>splnění podmínek - zahájení poskytování zdravotní služby s oprávněním</a:t>
            </a:r>
          </a:p>
          <a:p>
            <a:pPr lvl="1"/>
            <a:r>
              <a:rPr lang="cs-CZ" sz="2000" dirty="0"/>
              <a:t>poskytovatel, který již nyní poskytuje zdravotní služby – 925, 926 – od 1. 11. 2025</a:t>
            </a:r>
          </a:p>
          <a:p>
            <a:pPr lvl="1"/>
            <a:endParaRPr lang="cs-CZ" sz="2000" dirty="0"/>
          </a:p>
          <a:p>
            <a:pPr lvl="1"/>
            <a:endParaRPr lang="cs-CZ" sz="2000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BB74676-92A2-EDDB-BCBC-E736A6CB41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9FA992B-CE96-EA66-B766-429D550903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11</a:t>
            </a:fld>
            <a:endParaRPr lang="cs-CZ"/>
          </a:p>
        </p:txBody>
      </p:sp>
      <p:pic>
        <p:nvPicPr>
          <p:cNvPr id="4" name="Obrázek 3" descr="Obsah obrázku text, Písmo, snímek obrazovky&#10;&#10;Obsah generovaný pomocí AI může být nesprávný.">
            <a:extLst>
              <a:ext uri="{FF2B5EF4-FFF2-40B4-BE49-F238E27FC236}">
                <a16:creationId xmlns:a16="http://schemas.microsoft.com/office/drawing/2014/main" id="{A072F367-7B3B-5FD9-BAC3-FCC27AA6F5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800" y="3790287"/>
            <a:ext cx="7772400" cy="1480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9738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176F2D-2919-5FCA-44C8-8A132CABC4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>
            <a:extLst>
              <a:ext uri="{FF2B5EF4-FFF2-40B4-BE49-F238E27FC236}">
                <a16:creationId xmlns:a16="http://schemas.microsoft.com/office/drawing/2014/main" id="{AA5FEC8D-695F-B00A-92FB-1DCAAE9F7D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81250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dirty="0"/>
              <a:t>Aktuální informace</a:t>
            </a:r>
          </a:p>
        </p:txBody>
      </p:sp>
      <p:sp>
        <p:nvSpPr>
          <p:cNvPr id="8" name="Zástupný obsah 7">
            <a:extLst>
              <a:ext uri="{FF2B5EF4-FFF2-40B4-BE49-F238E27FC236}">
                <a16:creationId xmlns:a16="http://schemas.microsoft.com/office/drawing/2014/main" id="{781CA07F-15A4-D8BE-8CA4-9A8947797B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90800"/>
            <a:ext cx="10515600" cy="4365550"/>
          </a:xfrm>
        </p:spPr>
        <p:txBody>
          <a:bodyPr>
            <a:normAutofit/>
          </a:bodyPr>
          <a:lstStyle/>
          <a:p>
            <a:r>
              <a:rPr lang="cs-CZ" sz="2400" dirty="0"/>
              <a:t>financování sociálních služeb v roce 2026</a:t>
            </a:r>
          </a:p>
          <a:p>
            <a:pPr lvl="1"/>
            <a:r>
              <a:rPr lang="cs-CZ" sz="2000" dirty="0"/>
              <a:t>je zřejmé, že nastane rozpočtové provizorium</a:t>
            </a:r>
          </a:p>
          <a:p>
            <a:pPr lvl="1"/>
            <a:r>
              <a:rPr lang="cs-CZ" sz="2000" dirty="0"/>
              <a:t>avizovaný objem finančních prostředků pro Podprogram č. 1: </a:t>
            </a:r>
            <a:r>
              <a:rPr lang="cs-CZ" sz="2000" b="1" dirty="0"/>
              <a:t>2 042 890 461 Kč</a:t>
            </a:r>
            <a:r>
              <a:rPr lang="cs-CZ" sz="2000" dirty="0"/>
              <a:t> </a:t>
            </a:r>
          </a:p>
          <a:p>
            <a:pPr lvl="2"/>
            <a:r>
              <a:rPr lang="cs-CZ" sz="1600" dirty="0"/>
              <a:t>tj. meziroční nárůst výše dotace pouhých </a:t>
            </a:r>
            <a:r>
              <a:rPr lang="cs-CZ" sz="1600" b="1" dirty="0"/>
              <a:t>11 686 478 Kč</a:t>
            </a:r>
            <a:r>
              <a:rPr lang="cs-CZ" sz="1600" dirty="0"/>
              <a:t> </a:t>
            </a:r>
          </a:p>
          <a:p>
            <a:pPr lvl="2"/>
            <a:r>
              <a:rPr lang="cs-CZ" sz="1600" dirty="0"/>
              <a:t>dopad aktualizace sítě dle modelace cca 99 mil. Kč</a:t>
            </a:r>
          </a:p>
          <a:p>
            <a:pPr lvl="1"/>
            <a:r>
              <a:rPr lang="cs-CZ" sz="2000" dirty="0"/>
              <a:t>do Podprogramu č. 2 nárokováno 90 mil. Kč (oproti schváleným 55 mil. Kč na rok 2025)</a:t>
            </a:r>
          </a:p>
          <a:p>
            <a:r>
              <a:rPr lang="cs-CZ" sz="2400" dirty="0"/>
              <a:t>návrh novely </a:t>
            </a:r>
            <a:r>
              <a:rPr lang="cs-CZ" sz="2400" dirty="0" err="1"/>
              <a:t>vyhl</a:t>
            </a:r>
            <a:r>
              <a:rPr lang="cs-CZ" sz="2400" dirty="0"/>
              <a:t>. č. 505/2006 Sb.</a:t>
            </a:r>
          </a:p>
          <a:p>
            <a:pPr lvl="1"/>
            <a:r>
              <a:rPr lang="cs-CZ" sz="2000" dirty="0"/>
              <a:t>aktuálně v mezirezortním připomínkovém řízení</a:t>
            </a:r>
          </a:p>
          <a:p>
            <a:pPr lvl="1"/>
            <a:r>
              <a:rPr lang="cs-CZ" sz="2000" dirty="0"/>
              <a:t>návrh dostupný na </a:t>
            </a:r>
            <a:r>
              <a:rPr lang="cs-CZ" sz="2000" dirty="0">
                <a:hlinkClick r:id="rId3"/>
              </a:rPr>
              <a:t>https://odok.gov.cz/portal/veklep/material/KORNDMRHVCNE/</a:t>
            </a:r>
            <a:r>
              <a:rPr lang="cs-CZ" sz="2000" dirty="0"/>
              <a:t> </a:t>
            </a:r>
          </a:p>
          <a:p>
            <a:pPr lvl="1"/>
            <a:r>
              <a:rPr lang="cs-CZ" sz="2000" dirty="0"/>
              <a:t>změny výše úhrad, popis realizace sociální služby</a:t>
            </a:r>
          </a:p>
          <a:p>
            <a:pPr lvl="1"/>
            <a:endParaRPr lang="cs-CZ" sz="2000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2C196C9-5D78-F850-72A0-BB4400FF9D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38F5E24-3835-1C47-995D-2CA3B7F51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379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0322AF-3927-E125-4075-47537B446F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>
            <a:extLst>
              <a:ext uri="{FF2B5EF4-FFF2-40B4-BE49-F238E27FC236}">
                <a16:creationId xmlns:a16="http://schemas.microsoft.com/office/drawing/2014/main" id="{4FF0356A-46F6-B6F5-D558-E34331511B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81250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dirty="0"/>
              <a:t>Aktuální informace</a:t>
            </a:r>
          </a:p>
        </p:txBody>
      </p:sp>
      <p:sp>
        <p:nvSpPr>
          <p:cNvPr id="8" name="Zástupný obsah 7">
            <a:extLst>
              <a:ext uri="{FF2B5EF4-FFF2-40B4-BE49-F238E27FC236}">
                <a16:creationId xmlns:a16="http://schemas.microsoft.com/office/drawing/2014/main" id="{34D1E599-894C-E998-DB52-48CF2D5FC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90800"/>
            <a:ext cx="10515600" cy="4365550"/>
          </a:xfrm>
        </p:spPr>
        <p:txBody>
          <a:bodyPr>
            <a:normAutofit/>
          </a:bodyPr>
          <a:lstStyle/>
          <a:p>
            <a:r>
              <a:rPr lang="cs-CZ" sz="2400" dirty="0"/>
              <a:t>návrh novely </a:t>
            </a:r>
            <a:r>
              <a:rPr lang="cs-CZ" sz="2400" dirty="0" err="1"/>
              <a:t>vyhl</a:t>
            </a:r>
            <a:r>
              <a:rPr lang="cs-CZ" sz="2400" dirty="0"/>
              <a:t>. č. 505/2006 Sb.</a:t>
            </a:r>
          </a:p>
          <a:p>
            <a:pPr lvl="1"/>
            <a:r>
              <a:rPr lang="cs-CZ" sz="2000" dirty="0"/>
              <a:t>změny výše úhrad</a:t>
            </a:r>
          </a:p>
          <a:p>
            <a:pPr lvl="2"/>
            <a:r>
              <a:rPr lang="cs-CZ" sz="1600" dirty="0"/>
              <a:t>pečovatelská služba</a:t>
            </a:r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1"/>
            <a:endParaRPr lang="cs-CZ" sz="2000" dirty="0"/>
          </a:p>
          <a:p>
            <a:pPr lvl="1"/>
            <a:endParaRPr lang="cs-CZ" sz="2000" dirty="0"/>
          </a:p>
          <a:p>
            <a:pPr lvl="1"/>
            <a:endParaRPr lang="cs-CZ" sz="2000" dirty="0"/>
          </a:p>
          <a:p>
            <a:pPr marL="457200" lvl="1" indent="0">
              <a:buNone/>
            </a:pPr>
            <a:endParaRPr lang="cs-CZ" sz="2000" dirty="0"/>
          </a:p>
          <a:p>
            <a:pPr lvl="1"/>
            <a:endParaRPr lang="cs-CZ" sz="2000" dirty="0"/>
          </a:p>
          <a:p>
            <a:pPr lvl="1"/>
            <a:endParaRPr lang="cs-CZ" sz="2000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996F2CD-DE2A-D0B3-681C-A0F97DD54E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3FC51AA-073D-91B9-0F13-91BD77CA7F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13</a:t>
            </a:fld>
            <a:endParaRPr lang="cs-CZ"/>
          </a:p>
        </p:txBody>
      </p:sp>
      <p:pic>
        <p:nvPicPr>
          <p:cNvPr id="3" name="Obrázek 2" descr="Obsah obrázku text, snímek obrazovky, Písmo, algebra&#10;&#10;Obsah generovaný pomocí AI může být nesprávný.">
            <a:extLst>
              <a:ext uri="{FF2B5EF4-FFF2-40B4-BE49-F238E27FC236}">
                <a16:creationId xmlns:a16="http://schemas.microsoft.com/office/drawing/2014/main" id="{EF8EBDDD-4B5A-392A-8C33-319FE4B8AD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6596" y="3253019"/>
            <a:ext cx="7039911" cy="2287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8327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EC8E18-C7C1-3177-76B5-5CF6134138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>
            <a:extLst>
              <a:ext uri="{FF2B5EF4-FFF2-40B4-BE49-F238E27FC236}">
                <a16:creationId xmlns:a16="http://schemas.microsoft.com/office/drawing/2014/main" id="{D07C79BD-3B58-B659-2069-81DFC7922B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81250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dirty="0"/>
              <a:t>Aktuální informace</a:t>
            </a:r>
          </a:p>
        </p:txBody>
      </p:sp>
      <p:sp>
        <p:nvSpPr>
          <p:cNvPr id="8" name="Zástupný obsah 7">
            <a:extLst>
              <a:ext uri="{FF2B5EF4-FFF2-40B4-BE49-F238E27FC236}">
                <a16:creationId xmlns:a16="http://schemas.microsoft.com/office/drawing/2014/main" id="{D3385EA7-2212-5023-4E79-548D9470F9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90800"/>
            <a:ext cx="10515600" cy="4365550"/>
          </a:xfrm>
        </p:spPr>
        <p:txBody>
          <a:bodyPr>
            <a:normAutofit/>
          </a:bodyPr>
          <a:lstStyle/>
          <a:p>
            <a:r>
              <a:rPr lang="cs-CZ" sz="2400" dirty="0"/>
              <a:t>návrh novely </a:t>
            </a:r>
            <a:r>
              <a:rPr lang="cs-CZ" sz="2400" dirty="0" err="1"/>
              <a:t>vyhl</a:t>
            </a:r>
            <a:r>
              <a:rPr lang="cs-CZ" sz="2400" dirty="0"/>
              <a:t>. č. 505/2006 Sb.</a:t>
            </a:r>
          </a:p>
          <a:p>
            <a:pPr lvl="1"/>
            <a:r>
              <a:rPr lang="cs-CZ" sz="2000" dirty="0"/>
              <a:t>změny výše úhrad</a:t>
            </a:r>
          </a:p>
          <a:p>
            <a:pPr lvl="2"/>
            <a:r>
              <a:rPr lang="cs-CZ" sz="1600" dirty="0"/>
              <a:t>odlehčovací služba</a:t>
            </a:r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1"/>
            <a:endParaRPr lang="cs-CZ" sz="2000" dirty="0"/>
          </a:p>
          <a:p>
            <a:pPr lvl="1"/>
            <a:endParaRPr lang="cs-CZ" sz="2000" dirty="0"/>
          </a:p>
          <a:p>
            <a:pPr lvl="1"/>
            <a:endParaRPr lang="cs-CZ" sz="2000" dirty="0"/>
          </a:p>
          <a:p>
            <a:pPr marL="457200" lvl="1" indent="0">
              <a:buNone/>
            </a:pPr>
            <a:endParaRPr lang="cs-CZ" sz="2000" dirty="0"/>
          </a:p>
          <a:p>
            <a:pPr lvl="1"/>
            <a:endParaRPr lang="cs-CZ" sz="2000" dirty="0"/>
          </a:p>
          <a:p>
            <a:pPr lvl="1"/>
            <a:endParaRPr lang="cs-CZ" sz="2000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6C46C37-603E-2E57-0C6C-1456DB4441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BF0F119-5690-3660-C53E-99B6C86E1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14</a:t>
            </a:fld>
            <a:endParaRPr lang="cs-CZ"/>
          </a:p>
        </p:txBody>
      </p:sp>
      <p:pic>
        <p:nvPicPr>
          <p:cNvPr id="4" name="Obrázek 3" descr="Obsah obrázku text, snímek obrazovky, Písmo&#10;&#10;Obsah generovaný pomocí AI může být nesprávný.">
            <a:extLst>
              <a:ext uri="{FF2B5EF4-FFF2-40B4-BE49-F238E27FC236}">
                <a16:creationId xmlns:a16="http://schemas.microsoft.com/office/drawing/2014/main" id="{E04E5B2C-6939-084A-C2B7-E27B0146FB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2027" y="3073748"/>
            <a:ext cx="6915245" cy="3005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1337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FC015A-8242-8868-42AF-DE6A8168A1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>
            <a:extLst>
              <a:ext uri="{FF2B5EF4-FFF2-40B4-BE49-F238E27FC236}">
                <a16:creationId xmlns:a16="http://schemas.microsoft.com/office/drawing/2014/main" id="{93B59173-E6B3-D75A-F491-B9E7662562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81250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dirty="0"/>
              <a:t>Aktuální informace</a:t>
            </a:r>
          </a:p>
        </p:txBody>
      </p:sp>
      <p:sp>
        <p:nvSpPr>
          <p:cNvPr id="8" name="Zástupný obsah 7">
            <a:extLst>
              <a:ext uri="{FF2B5EF4-FFF2-40B4-BE49-F238E27FC236}">
                <a16:creationId xmlns:a16="http://schemas.microsoft.com/office/drawing/2014/main" id="{09FF0F7C-BE56-8A37-A091-EFFF2C239A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90800"/>
            <a:ext cx="10515600" cy="4365550"/>
          </a:xfrm>
        </p:spPr>
        <p:txBody>
          <a:bodyPr>
            <a:normAutofit/>
          </a:bodyPr>
          <a:lstStyle/>
          <a:p>
            <a:r>
              <a:rPr lang="cs-CZ" sz="2400" dirty="0"/>
              <a:t>návrh novely </a:t>
            </a:r>
            <a:r>
              <a:rPr lang="cs-CZ" sz="2400" dirty="0" err="1"/>
              <a:t>vyhl</a:t>
            </a:r>
            <a:r>
              <a:rPr lang="cs-CZ" sz="2400" dirty="0"/>
              <a:t>. č. 505/2006 Sb.</a:t>
            </a:r>
          </a:p>
          <a:p>
            <a:pPr lvl="1"/>
            <a:r>
              <a:rPr lang="cs-CZ" sz="2000" dirty="0"/>
              <a:t>změny výše úhrad</a:t>
            </a:r>
          </a:p>
          <a:p>
            <a:pPr lvl="2"/>
            <a:r>
              <a:rPr lang="cs-CZ" sz="1600" dirty="0"/>
              <a:t>domovy pro seniory ad.</a:t>
            </a:r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1"/>
            <a:endParaRPr lang="cs-CZ" sz="2000" dirty="0"/>
          </a:p>
          <a:p>
            <a:pPr lvl="1"/>
            <a:endParaRPr lang="cs-CZ" sz="2000" dirty="0"/>
          </a:p>
          <a:p>
            <a:pPr lvl="1"/>
            <a:endParaRPr lang="cs-CZ" sz="2000" dirty="0"/>
          </a:p>
          <a:p>
            <a:pPr marL="457200" lvl="1" indent="0">
              <a:buNone/>
            </a:pPr>
            <a:endParaRPr lang="cs-CZ" sz="2000" dirty="0"/>
          </a:p>
          <a:p>
            <a:pPr lvl="1"/>
            <a:endParaRPr lang="cs-CZ" sz="2000" dirty="0"/>
          </a:p>
          <a:p>
            <a:pPr lvl="1"/>
            <a:endParaRPr lang="cs-CZ" sz="2000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0B2230A-8E9F-97BB-0EED-8B8380E96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28A9B58-2400-C582-5810-07FE0F8FE2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15</a:t>
            </a:fld>
            <a:endParaRPr lang="cs-CZ"/>
          </a:p>
        </p:txBody>
      </p:sp>
      <p:pic>
        <p:nvPicPr>
          <p:cNvPr id="3" name="Obrázek 2" descr="Obsah obrázku text, snímek obrazovky, Písmo&#10;&#10;Obsah generovaný pomocí AI může být nesprávný.">
            <a:extLst>
              <a:ext uri="{FF2B5EF4-FFF2-40B4-BE49-F238E27FC236}">
                <a16:creationId xmlns:a16="http://schemas.microsoft.com/office/drawing/2014/main" id="{690358D8-E1FC-D41A-F3F0-79D63B0EA8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9035" y="3232339"/>
            <a:ext cx="8615150" cy="257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4395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2F596C-C99B-28A8-6B1A-182FEA4D2D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>
            <a:extLst>
              <a:ext uri="{FF2B5EF4-FFF2-40B4-BE49-F238E27FC236}">
                <a16:creationId xmlns:a16="http://schemas.microsoft.com/office/drawing/2014/main" id="{0ADEA368-C970-F2F2-109F-03CC82DE3F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81250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dirty="0"/>
              <a:t>Aktuální informace</a:t>
            </a:r>
          </a:p>
        </p:txBody>
      </p:sp>
      <p:sp>
        <p:nvSpPr>
          <p:cNvPr id="8" name="Zástupný obsah 7">
            <a:extLst>
              <a:ext uri="{FF2B5EF4-FFF2-40B4-BE49-F238E27FC236}">
                <a16:creationId xmlns:a16="http://schemas.microsoft.com/office/drawing/2014/main" id="{375D1ED7-8CC8-98C7-0557-873053F108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90800"/>
            <a:ext cx="10515600" cy="4365550"/>
          </a:xfrm>
        </p:spPr>
        <p:txBody>
          <a:bodyPr>
            <a:normAutofit/>
          </a:bodyPr>
          <a:lstStyle/>
          <a:p>
            <a:r>
              <a:rPr lang="cs-CZ" sz="2400" dirty="0"/>
              <a:t>návrh novely </a:t>
            </a:r>
            <a:r>
              <a:rPr lang="cs-CZ" sz="2400" dirty="0" err="1"/>
              <a:t>vyhl</a:t>
            </a:r>
            <a:r>
              <a:rPr lang="cs-CZ" sz="2400" dirty="0"/>
              <a:t>. č. 505/2006 Sb.</a:t>
            </a:r>
          </a:p>
          <a:p>
            <a:pPr lvl="1"/>
            <a:r>
              <a:rPr lang="cs-CZ" sz="2000" dirty="0"/>
              <a:t>změny výše úhrad</a:t>
            </a:r>
          </a:p>
          <a:p>
            <a:pPr lvl="2"/>
            <a:r>
              <a:rPr lang="cs-CZ" sz="1600" dirty="0"/>
              <a:t>azylové domy ad.</a:t>
            </a:r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1"/>
            <a:endParaRPr lang="cs-CZ" sz="2000" dirty="0"/>
          </a:p>
          <a:p>
            <a:pPr lvl="1"/>
            <a:endParaRPr lang="cs-CZ" sz="2000" dirty="0"/>
          </a:p>
          <a:p>
            <a:pPr lvl="1"/>
            <a:endParaRPr lang="cs-CZ" sz="2000" dirty="0"/>
          </a:p>
          <a:p>
            <a:pPr marL="457200" lvl="1" indent="0">
              <a:buNone/>
            </a:pPr>
            <a:endParaRPr lang="cs-CZ" sz="2000" dirty="0"/>
          </a:p>
          <a:p>
            <a:pPr lvl="1"/>
            <a:endParaRPr lang="cs-CZ" sz="2000" dirty="0"/>
          </a:p>
          <a:p>
            <a:pPr lvl="1"/>
            <a:endParaRPr lang="cs-CZ" sz="2000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4EA3C9F-9F8D-FCD0-0BB8-142B346EF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D6A91CE-C2D5-28B3-4F74-98906CB53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16</a:t>
            </a:fld>
            <a:endParaRPr lang="cs-CZ"/>
          </a:p>
        </p:txBody>
      </p:sp>
      <p:pic>
        <p:nvPicPr>
          <p:cNvPr id="4" name="Obrázek 3" descr="Obsah obrázku text, Písmo, snímek obrazovky, algebra&#10;&#10;Obsah generovaný pomocí AI může být nesprávný.">
            <a:extLst>
              <a:ext uri="{FF2B5EF4-FFF2-40B4-BE49-F238E27FC236}">
                <a16:creationId xmlns:a16="http://schemas.microsoft.com/office/drawing/2014/main" id="{34633D1E-75D6-49DD-0333-3E018CB598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0358" y="3111259"/>
            <a:ext cx="8000622" cy="2074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777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94547F-9F8D-CB35-153D-35DC632A85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>
            <a:extLst>
              <a:ext uri="{FF2B5EF4-FFF2-40B4-BE49-F238E27FC236}">
                <a16:creationId xmlns:a16="http://schemas.microsoft.com/office/drawing/2014/main" id="{69D0CC20-8FF0-9274-6ECF-C862BD7FCB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81250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dirty="0"/>
              <a:t>Aktuální informace</a:t>
            </a:r>
          </a:p>
        </p:txBody>
      </p:sp>
      <p:sp>
        <p:nvSpPr>
          <p:cNvPr id="8" name="Zástupný obsah 7">
            <a:extLst>
              <a:ext uri="{FF2B5EF4-FFF2-40B4-BE49-F238E27FC236}">
                <a16:creationId xmlns:a16="http://schemas.microsoft.com/office/drawing/2014/main" id="{40C263EC-320A-2C57-CDA6-F8D6E511E2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65250"/>
            <a:ext cx="10515600" cy="4591100"/>
          </a:xfrm>
        </p:spPr>
        <p:txBody>
          <a:bodyPr>
            <a:normAutofit/>
          </a:bodyPr>
          <a:lstStyle/>
          <a:p>
            <a:r>
              <a:rPr lang="cs-CZ" sz="2400" dirty="0"/>
              <a:t>návrh novely </a:t>
            </a:r>
            <a:r>
              <a:rPr lang="cs-CZ" sz="2400" dirty="0" err="1"/>
              <a:t>vyhl</a:t>
            </a:r>
            <a:r>
              <a:rPr lang="cs-CZ" sz="2400" dirty="0"/>
              <a:t>. č. 505/2006 Sb.</a:t>
            </a:r>
          </a:p>
          <a:p>
            <a:pPr lvl="1"/>
            <a:r>
              <a:rPr lang="cs-CZ" sz="1600" dirty="0"/>
              <a:t>náležitosti a rozsah popisu realizace poskytování sociální služby</a:t>
            </a:r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1"/>
            <a:endParaRPr lang="cs-CZ" sz="2000" dirty="0"/>
          </a:p>
          <a:p>
            <a:pPr lvl="1"/>
            <a:endParaRPr lang="cs-CZ" sz="2000" dirty="0"/>
          </a:p>
          <a:p>
            <a:pPr lvl="1"/>
            <a:endParaRPr lang="cs-CZ" sz="2000" dirty="0"/>
          </a:p>
          <a:p>
            <a:pPr marL="457200" lvl="1" indent="0">
              <a:buNone/>
            </a:pPr>
            <a:endParaRPr lang="cs-CZ" sz="2000" dirty="0"/>
          </a:p>
          <a:p>
            <a:pPr lvl="1"/>
            <a:endParaRPr lang="cs-CZ" sz="2000" dirty="0"/>
          </a:p>
          <a:p>
            <a:pPr lvl="1"/>
            <a:endParaRPr lang="cs-CZ" sz="2000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4A5B6CD-BCF6-E7E6-240C-EFDD84123C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AC24473-4D72-8482-3302-54EE928D7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17</a:t>
            </a:fld>
            <a:endParaRPr lang="cs-CZ"/>
          </a:p>
        </p:txBody>
      </p:sp>
      <p:pic>
        <p:nvPicPr>
          <p:cNvPr id="3" name="Obrázek 2" descr="Obsah obrázku text, Písmo, snímek obrazovky, dokument&#10;&#10;Obsah generovaný pomocí AI může být nesprávný.">
            <a:extLst>
              <a:ext uri="{FF2B5EF4-FFF2-40B4-BE49-F238E27FC236}">
                <a16:creationId xmlns:a16="http://schemas.microsoft.com/office/drawing/2014/main" id="{51829691-3DE7-CF37-60FD-4EEF3F260E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0088" y="2449250"/>
            <a:ext cx="7124037" cy="3833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2436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7232D8-D4EE-CD4B-71F8-8AE1B59556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>
            <a:extLst>
              <a:ext uri="{FF2B5EF4-FFF2-40B4-BE49-F238E27FC236}">
                <a16:creationId xmlns:a16="http://schemas.microsoft.com/office/drawing/2014/main" id="{552D931B-0059-B9C2-901D-F5E7995378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81250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dirty="0"/>
              <a:t>Aktuální informace</a:t>
            </a:r>
          </a:p>
        </p:txBody>
      </p:sp>
      <p:sp>
        <p:nvSpPr>
          <p:cNvPr id="8" name="Zástupný obsah 7">
            <a:extLst>
              <a:ext uri="{FF2B5EF4-FFF2-40B4-BE49-F238E27FC236}">
                <a16:creationId xmlns:a16="http://schemas.microsoft.com/office/drawing/2014/main" id="{FC84A297-0998-1531-485E-7BE639F358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65250"/>
            <a:ext cx="10515600" cy="4591100"/>
          </a:xfrm>
        </p:spPr>
        <p:txBody>
          <a:bodyPr>
            <a:normAutofit/>
          </a:bodyPr>
          <a:lstStyle/>
          <a:p>
            <a:r>
              <a:rPr lang="cs-CZ" sz="2400" dirty="0"/>
              <a:t>střednědobé plánování rozvoje sociálních služeb</a:t>
            </a:r>
          </a:p>
          <a:p>
            <a:pPr marL="457200" lvl="1" indent="0">
              <a:buNone/>
            </a:pPr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1"/>
            <a:endParaRPr lang="cs-CZ" sz="2000" dirty="0"/>
          </a:p>
          <a:p>
            <a:pPr lvl="1"/>
            <a:endParaRPr lang="cs-CZ" sz="2000" dirty="0"/>
          </a:p>
          <a:p>
            <a:pPr lvl="1"/>
            <a:r>
              <a:rPr lang="cs-CZ" sz="2000" dirty="0"/>
              <a:t>posílení role OÚORP – zjišťování potřeb osob</a:t>
            </a:r>
          </a:p>
          <a:p>
            <a:pPr marL="457200" lvl="1" indent="0">
              <a:buNone/>
            </a:pPr>
            <a:endParaRPr lang="cs-CZ" sz="2000" dirty="0"/>
          </a:p>
          <a:p>
            <a:pPr lvl="1"/>
            <a:endParaRPr lang="cs-CZ" sz="2000" dirty="0"/>
          </a:p>
          <a:p>
            <a:pPr lvl="1"/>
            <a:endParaRPr lang="cs-CZ" sz="2000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B2F92E4-C994-60E2-ED44-9CDAF51AB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038408D-A224-18A8-D80A-711828A0D8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18</a:t>
            </a:fld>
            <a:endParaRPr lang="cs-CZ"/>
          </a:p>
        </p:txBody>
      </p:sp>
      <p:pic>
        <p:nvPicPr>
          <p:cNvPr id="4" name="Obrázek 3" descr="Obsah obrázku text, Písmo, dokument, bílé&#10;&#10;Obsah generovaný pomocí AI může být nesprávný.">
            <a:extLst>
              <a:ext uri="{FF2B5EF4-FFF2-40B4-BE49-F238E27FC236}">
                <a16:creationId xmlns:a16="http://schemas.microsoft.com/office/drawing/2014/main" id="{F6DBE914-2E14-5F56-FB20-5C3354F4AD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8542" y="2608807"/>
            <a:ext cx="9677779" cy="2098497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1" name="Rukopis 10">
                <a:extLst>
                  <a:ext uri="{FF2B5EF4-FFF2-40B4-BE49-F238E27FC236}">
                    <a16:creationId xmlns:a16="http://schemas.microsoft.com/office/drawing/2014/main" id="{14743991-77EA-26DB-5A51-6331FF45624A}"/>
                  </a:ext>
                </a:extLst>
              </p14:cNvPr>
              <p14:cNvContentPartPr/>
              <p14:nvPr/>
            </p14:nvContentPartPr>
            <p14:xfrm>
              <a:off x="2053612" y="3066141"/>
              <a:ext cx="2788560" cy="18360"/>
            </p14:xfrm>
          </p:contentPart>
        </mc:Choice>
        <mc:Fallback xmlns="">
          <p:pic>
            <p:nvPicPr>
              <p:cNvPr id="11" name="Rukopis 10">
                <a:extLst>
                  <a:ext uri="{FF2B5EF4-FFF2-40B4-BE49-F238E27FC236}">
                    <a16:creationId xmlns:a16="http://schemas.microsoft.com/office/drawing/2014/main" id="{14743991-77EA-26DB-5A51-6331FF45624A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017612" y="2994501"/>
                <a:ext cx="2860200" cy="16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2" name="Rukopis 11">
                <a:extLst>
                  <a:ext uri="{FF2B5EF4-FFF2-40B4-BE49-F238E27FC236}">
                    <a16:creationId xmlns:a16="http://schemas.microsoft.com/office/drawing/2014/main" id="{B9CCCACE-9509-34E2-A62B-9BFD33DB7188}"/>
                  </a:ext>
                </a:extLst>
              </p14:cNvPr>
              <p14:cNvContentPartPr/>
              <p14:nvPr/>
            </p14:nvContentPartPr>
            <p14:xfrm>
              <a:off x="3224692" y="3515061"/>
              <a:ext cx="6051960" cy="106920"/>
            </p14:xfrm>
          </p:contentPart>
        </mc:Choice>
        <mc:Fallback xmlns="">
          <p:pic>
            <p:nvPicPr>
              <p:cNvPr id="12" name="Rukopis 11">
                <a:extLst>
                  <a:ext uri="{FF2B5EF4-FFF2-40B4-BE49-F238E27FC236}">
                    <a16:creationId xmlns:a16="http://schemas.microsoft.com/office/drawing/2014/main" id="{B9CCCACE-9509-34E2-A62B-9BFD33DB718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188692" y="3443421"/>
                <a:ext cx="6123600" cy="2505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7778429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E133F2-41CB-4734-B299-6014BE4F54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>
            <a:extLst>
              <a:ext uri="{FF2B5EF4-FFF2-40B4-BE49-F238E27FC236}">
                <a16:creationId xmlns:a16="http://schemas.microsoft.com/office/drawing/2014/main" id="{5DD4AFE5-4A30-A373-D7FE-BF4CBD709F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81250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dirty="0"/>
              <a:t>Aktuální informace</a:t>
            </a:r>
          </a:p>
        </p:txBody>
      </p:sp>
      <p:sp>
        <p:nvSpPr>
          <p:cNvPr id="8" name="Zástupný obsah 7">
            <a:extLst>
              <a:ext uri="{FF2B5EF4-FFF2-40B4-BE49-F238E27FC236}">
                <a16:creationId xmlns:a16="http://schemas.microsoft.com/office/drawing/2014/main" id="{33FCB6F1-B05F-2B0D-A7BE-EFC6B7595F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65250"/>
            <a:ext cx="10515600" cy="4591100"/>
          </a:xfrm>
        </p:spPr>
        <p:txBody>
          <a:bodyPr>
            <a:normAutofit/>
          </a:bodyPr>
          <a:lstStyle/>
          <a:p>
            <a:r>
              <a:rPr lang="cs-CZ" sz="2400" dirty="0"/>
              <a:t>poskytovatelé služeb souvisejících s duševním zdravím</a:t>
            </a:r>
          </a:p>
          <a:p>
            <a:pPr lvl="1"/>
            <a:r>
              <a:rPr lang="cs-CZ" sz="2000" dirty="0"/>
              <a:t>webová stránka </a:t>
            </a:r>
            <a:r>
              <a:rPr lang="cs-CZ" sz="2000" dirty="0">
                <a:hlinkClick r:id="rId3"/>
              </a:rPr>
              <a:t>www.notok.cz</a:t>
            </a:r>
            <a:r>
              <a:rPr lang="cs-CZ" sz="2000" dirty="0"/>
              <a:t> </a:t>
            </a:r>
          </a:p>
          <a:p>
            <a:pPr lvl="2"/>
            <a:r>
              <a:rPr lang="cs-CZ" sz="1600" dirty="0"/>
              <a:t>rozcestník pro mladé lidi 12 – 26 let</a:t>
            </a:r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r>
              <a:rPr lang="cs-CZ" sz="1600" dirty="0"/>
              <a:t>příprava využití aplikace Záchranka – </a:t>
            </a:r>
            <a:r>
              <a:rPr lang="cs-CZ" sz="1600"/>
              <a:t>modul psychosociální pomoc – od ledna 2026</a:t>
            </a:r>
            <a:endParaRPr lang="cs-CZ" sz="1600" dirty="0"/>
          </a:p>
          <a:p>
            <a:pPr marL="914400" lvl="2" indent="0">
              <a:buNone/>
            </a:pPr>
            <a:endParaRPr lang="cs-CZ" sz="1600" dirty="0"/>
          </a:p>
          <a:p>
            <a:pPr marL="457200" lvl="1" indent="0">
              <a:buNone/>
            </a:pPr>
            <a:endParaRPr lang="cs-CZ" sz="1600" dirty="0"/>
          </a:p>
          <a:p>
            <a:pPr lvl="1"/>
            <a:endParaRPr lang="cs-CZ" sz="2000" dirty="0"/>
          </a:p>
          <a:p>
            <a:pPr lvl="1"/>
            <a:endParaRPr lang="cs-CZ" sz="2000" dirty="0"/>
          </a:p>
          <a:p>
            <a:pPr marL="457200" lvl="1" indent="0">
              <a:buNone/>
            </a:pPr>
            <a:endParaRPr lang="cs-CZ" sz="2000" dirty="0"/>
          </a:p>
          <a:p>
            <a:pPr lvl="1"/>
            <a:endParaRPr lang="cs-CZ" sz="2000" dirty="0"/>
          </a:p>
          <a:p>
            <a:pPr lvl="1"/>
            <a:endParaRPr lang="cs-CZ" sz="2000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A773B7-3F5F-10BC-C754-892FE426E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3EAE543-18F7-E7B1-BF0E-F04BDE602D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19</a:t>
            </a:fld>
            <a:endParaRPr lang="cs-CZ"/>
          </a:p>
        </p:txBody>
      </p:sp>
      <p:pic>
        <p:nvPicPr>
          <p:cNvPr id="3" name="Obrázek 2" descr="Obsah obrázku text, snímek obrazovky, oblečení&#10;&#10;Obsah generovaný pomocí AI může být nesprávný.">
            <a:extLst>
              <a:ext uri="{FF2B5EF4-FFF2-40B4-BE49-F238E27FC236}">
                <a16:creationId xmlns:a16="http://schemas.microsoft.com/office/drawing/2014/main" id="{3260F97D-4405-AB68-8AF1-317AA3F902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6466" y="2766050"/>
            <a:ext cx="5131558" cy="2589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0788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A254AA-3C9F-630C-2E43-F6F15154B5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AAAA7A55-98A0-AD2C-014B-16FA7B83D1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Důležité novinky v zákoně o sociálních službách</a:t>
            </a:r>
          </a:p>
        </p:txBody>
      </p:sp>
      <p:sp>
        <p:nvSpPr>
          <p:cNvPr id="9" name="Zástupný text 8">
            <a:extLst>
              <a:ext uri="{FF2B5EF4-FFF2-40B4-BE49-F238E27FC236}">
                <a16:creationId xmlns:a16="http://schemas.microsoft.com/office/drawing/2014/main" id="{E7C75857-FA89-E1E0-EEEF-493675A5B3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AC13BB6-3F63-E48A-A1FA-8E7D34EF3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6D8EB58-0D8E-A6CD-1A47-389DAB529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01991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71205E-1CBA-C7D2-7E19-8DF828CB5F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EAEAACF-2937-5513-F41D-BE52EE973A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</p:spPr>
        <p:txBody>
          <a:bodyPr anchor="ctr">
            <a:normAutofit/>
          </a:bodyPr>
          <a:lstStyle/>
          <a:p>
            <a:r>
              <a:rPr lang="cs-CZ" sz="4100"/>
              <a:t>Novinky v zákoně o sociálních službách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3C70BB8-A468-4733-AC07-520C4263C5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1990799"/>
            <a:ext cx="10515600" cy="41861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cs-CZ" sz="2000" dirty="0"/>
              <a:t>od 1. 9. 2025</a:t>
            </a:r>
          </a:p>
          <a:p>
            <a:pPr lvl="1"/>
            <a:r>
              <a:rPr lang="cs-CZ" sz="1600" dirty="0"/>
              <a:t>zákonem č. 300/2025 Sb.</a:t>
            </a:r>
          </a:p>
          <a:p>
            <a:pPr lvl="1"/>
            <a:r>
              <a:rPr lang="cs-CZ" sz="1600" dirty="0" err="1"/>
              <a:t>PnP</a:t>
            </a:r>
            <a:r>
              <a:rPr lang="cs-CZ" sz="1600" dirty="0"/>
              <a:t> u osob v terminálním stavu</a:t>
            </a:r>
          </a:p>
          <a:p>
            <a:pPr lvl="1"/>
            <a:r>
              <a:rPr lang="cs-CZ" sz="1600" dirty="0"/>
              <a:t>nový § 8a</a:t>
            </a:r>
          </a:p>
          <a:p>
            <a:pPr lvl="1"/>
            <a:endParaRPr lang="cs-CZ" sz="1600" dirty="0"/>
          </a:p>
        </p:txBody>
      </p:sp>
      <p:sp>
        <p:nvSpPr>
          <p:cNvPr id="14" name="Footer Placeholder 5">
            <a:extLst>
              <a:ext uri="{FF2B5EF4-FFF2-40B4-BE49-F238E27FC236}">
                <a16:creationId xmlns:a16="http://schemas.microsoft.com/office/drawing/2014/main" id="{E5DEEADB-F07B-DC7C-9442-9AA5380CE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43274D1-C2DF-B9C5-92B1-6C1BDCCE6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756C1FA-8DED-774F-A9BF-965BD70CC5BD}" type="slidenum">
              <a:rPr lang="cs-CZ" smtClean="0"/>
              <a:pPr>
                <a:spcAft>
                  <a:spcPts val="600"/>
                </a:spcAft>
              </a:pPr>
              <a:t>21</a:t>
            </a:fld>
            <a:endParaRPr lang="cs-CZ"/>
          </a:p>
        </p:txBody>
      </p:sp>
      <p:pic>
        <p:nvPicPr>
          <p:cNvPr id="5" name="Obrázek 4" descr="Obsah obrázku text, Písmo, snímek obrazovky&#10;&#10;Obsah generovaný pomocí AI může být nesprávný.">
            <a:extLst>
              <a:ext uri="{FF2B5EF4-FFF2-40B4-BE49-F238E27FC236}">
                <a16:creationId xmlns:a16="http://schemas.microsoft.com/office/drawing/2014/main" id="{04271513-E3E5-D0CB-9700-4ED40E9150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9002" y="3217990"/>
            <a:ext cx="9411270" cy="2096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3367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C6C281-8438-2B58-80C4-A85AD2D815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EC85E6D-9AEA-A10A-1E9A-62C0B71E6C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</p:spPr>
        <p:txBody>
          <a:bodyPr anchor="ctr">
            <a:normAutofit/>
          </a:bodyPr>
          <a:lstStyle/>
          <a:p>
            <a:r>
              <a:rPr lang="cs-CZ" sz="4100"/>
              <a:t>Novinky v zákoně o sociálních službách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A8EF455-252B-0275-FC35-9EADB15481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1990799"/>
            <a:ext cx="10515600" cy="41861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cs-CZ" sz="2000" dirty="0"/>
              <a:t>od 1. 9. 2025</a:t>
            </a:r>
          </a:p>
          <a:p>
            <a:pPr lvl="1"/>
            <a:r>
              <a:rPr lang="cs-CZ" sz="1600" dirty="0"/>
              <a:t>zákonem č. 300/2025 Sb., </a:t>
            </a:r>
          </a:p>
          <a:p>
            <a:pPr lvl="1"/>
            <a:r>
              <a:rPr lang="cs-CZ" sz="1600" dirty="0" err="1"/>
              <a:t>PnP</a:t>
            </a:r>
            <a:r>
              <a:rPr lang="cs-CZ" sz="1600" dirty="0"/>
              <a:t> u osob v terminálním stavu</a:t>
            </a:r>
          </a:p>
          <a:p>
            <a:pPr lvl="1"/>
            <a:endParaRPr lang="cs-CZ" sz="1600" dirty="0"/>
          </a:p>
        </p:txBody>
      </p:sp>
      <p:sp>
        <p:nvSpPr>
          <p:cNvPr id="14" name="Footer Placeholder 5">
            <a:extLst>
              <a:ext uri="{FF2B5EF4-FFF2-40B4-BE49-F238E27FC236}">
                <a16:creationId xmlns:a16="http://schemas.microsoft.com/office/drawing/2014/main" id="{49AB9DE3-3E0D-AA1E-CDD7-B610E93070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DC205AD-4F93-A693-B28D-DFC4C9017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756C1FA-8DED-774F-A9BF-965BD70CC5BD}" type="slidenum">
              <a:rPr lang="cs-CZ" smtClean="0"/>
              <a:pPr>
                <a:spcAft>
                  <a:spcPts val="600"/>
                </a:spcAft>
              </a:pPr>
              <a:t>22</a:t>
            </a:fld>
            <a:endParaRPr lang="cs-CZ"/>
          </a:p>
        </p:txBody>
      </p:sp>
      <p:pic>
        <p:nvPicPr>
          <p:cNvPr id="7" name="Obrázek 6" descr="Obsah obrázku text, snímek obrazovky, Písmo, dokument&#10;&#10;Obsah generovaný pomocí AI může být nesprávný.">
            <a:extLst>
              <a:ext uri="{FF2B5EF4-FFF2-40B4-BE49-F238E27FC236}">
                <a16:creationId xmlns:a16="http://schemas.microsoft.com/office/drawing/2014/main" id="{D9A33279-0098-786B-DCFC-3005489546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7443" y="1990797"/>
            <a:ext cx="6865552" cy="4232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2112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5259FD-135F-CC02-BF96-3ED7B09695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092BBFC-C328-FEA6-439E-59519D82E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</p:spPr>
        <p:txBody>
          <a:bodyPr anchor="ctr">
            <a:normAutofit/>
          </a:bodyPr>
          <a:lstStyle/>
          <a:p>
            <a:r>
              <a:rPr lang="cs-CZ" sz="4100"/>
              <a:t>Novinky v zákoně o sociálních službách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9A340FC-BBB9-E39B-726C-2485217BA4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1990799"/>
            <a:ext cx="10515600" cy="41861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cs-CZ" sz="2000" dirty="0"/>
              <a:t>od 1. 9. 2025</a:t>
            </a:r>
          </a:p>
          <a:p>
            <a:pPr lvl="1"/>
            <a:r>
              <a:rPr lang="cs-CZ" sz="1600" dirty="0"/>
              <a:t>zákonem č. 300/2025 Sb., </a:t>
            </a:r>
          </a:p>
          <a:p>
            <a:pPr lvl="1"/>
            <a:r>
              <a:rPr lang="cs-CZ" sz="1600" dirty="0" err="1"/>
              <a:t>PnP</a:t>
            </a:r>
            <a:r>
              <a:rPr lang="cs-CZ" sz="1600" dirty="0"/>
              <a:t> u osob v terminálním stavu</a:t>
            </a:r>
          </a:p>
          <a:p>
            <a:pPr lvl="1"/>
            <a:endParaRPr lang="cs-CZ" sz="1600" dirty="0"/>
          </a:p>
        </p:txBody>
      </p:sp>
      <p:sp>
        <p:nvSpPr>
          <p:cNvPr id="14" name="Footer Placeholder 5">
            <a:extLst>
              <a:ext uri="{FF2B5EF4-FFF2-40B4-BE49-F238E27FC236}">
                <a16:creationId xmlns:a16="http://schemas.microsoft.com/office/drawing/2014/main" id="{F1709E5F-B545-0163-7A22-ABDA7CA44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EF9AC60-4805-CF14-A52E-B0DEF974D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756C1FA-8DED-774F-A9BF-965BD70CC5BD}" type="slidenum">
              <a:rPr lang="cs-CZ" smtClean="0"/>
              <a:pPr>
                <a:spcAft>
                  <a:spcPts val="600"/>
                </a:spcAft>
              </a:pPr>
              <a:t>23</a:t>
            </a:fld>
            <a:endParaRPr lang="cs-CZ"/>
          </a:p>
        </p:txBody>
      </p:sp>
      <p:pic>
        <p:nvPicPr>
          <p:cNvPr id="5" name="Obrázek 4" descr="Obsah obrázku text, snímek obrazovky, Písmo, dokument&#10;&#10;Obsah generovaný pomocí AI může být nesprávný.">
            <a:extLst>
              <a:ext uri="{FF2B5EF4-FFF2-40B4-BE49-F238E27FC236}">
                <a16:creationId xmlns:a16="http://schemas.microsoft.com/office/drawing/2014/main" id="{90546028-6CB6-1CEB-CA8C-0533AFB653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5721" y="2991911"/>
            <a:ext cx="6856083" cy="311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94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187680-AC79-9140-21BD-A3DD8B3BE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866DEF0-C5E6-3728-28F6-86A97C216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</p:spPr>
        <p:txBody>
          <a:bodyPr anchor="ctr">
            <a:normAutofit/>
          </a:bodyPr>
          <a:lstStyle/>
          <a:p>
            <a:r>
              <a:rPr lang="cs-CZ" sz="4100"/>
              <a:t>Novinky v zákoně o sociálních službách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4C9E9A1-3F4B-2658-2021-DE78A9B8BB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1990799"/>
            <a:ext cx="10515600" cy="41861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cs-CZ" sz="2000" dirty="0"/>
              <a:t>od 1. 1. 2026</a:t>
            </a:r>
          </a:p>
          <a:p>
            <a:pPr lvl="1"/>
            <a:r>
              <a:rPr lang="cs-CZ" sz="1600" dirty="0"/>
              <a:t>zákonem č. 176/2025 Sb.</a:t>
            </a:r>
          </a:p>
          <a:p>
            <a:pPr lvl="1"/>
            <a:r>
              <a:rPr lang="cs-CZ" sz="1600" dirty="0"/>
              <a:t>další rozšíření výkonu činností sociálního pracovníka</a:t>
            </a:r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r>
              <a:rPr lang="cs-CZ" sz="1600" dirty="0"/>
              <a:t>rozšíření forem dalšího vzdělávání SP/PSS</a:t>
            </a:r>
          </a:p>
          <a:p>
            <a:pPr marL="457200" lvl="1" indent="0">
              <a:buNone/>
            </a:pPr>
            <a:endParaRPr lang="cs-CZ" sz="1600" dirty="0"/>
          </a:p>
        </p:txBody>
      </p:sp>
      <p:sp>
        <p:nvSpPr>
          <p:cNvPr id="14" name="Footer Placeholder 5">
            <a:extLst>
              <a:ext uri="{FF2B5EF4-FFF2-40B4-BE49-F238E27FC236}">
                <a16:creationId xmlns:a16="http://schemas.microsoft.com/office/drawing/2014/main" id="{C0B728C3-61D0-343A-D4D9-E1BFE5D67B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923B091-9C1B-3353-22A1-C6AA8F0390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756C1FA-8DED-774F-A9BF-965BD70CC5BD}" type="slidenum">
              <a:rPr lang="cs-CZ" smtClean="0"/>
              <a:pPr>
                <a:spcAft>
                  <a:spcPts val="600"/>
                </a:spcAft>
              </a:pPr>
              <a:t>24</a:t>
            </a:fld>
            <a:endParaRPr lang="cs-CZ"/>
          </a:p>
        </p:txBody>
      </p:sp>
      <p:pic>
        <p:nvPicPr>
          <p:cNvPr id="7" name="Obrázek 6" descr="Obsah obrázku text, Písmo, snímek obrazovky&#10;&#10;Obsah generovaný pomocí AI může být nesprávný.">
            <a:extLst>
              <a:ext uri="{FF2B5EF4-FFF2-40B4-BE49-F238E27FC236}">
                <a16:creationId xmlns:a16="http://schemas.microsoft.com/office/drawing/2014/main" id="{6FE8511F-5085-94B5-E7D3-D2352C94CD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2032" y="2958074"/>
            <a:ext cx="9567553" cy="1218509"/>
          </a:xfrm>
          <a:prstGeom prst="rect">
            <a:avLst/>
          </a:prstGeom>
        </p:spPr>
      </p:pic>
      <p:pic>
        <p:nvPicPr>
          <p:cNvPr id="9" name="Obrázek 8" descr="Obsah obrázku text, Písmo, snímek obrazovky&#10;&#10;Obsah generovaný pomocí AI může být nesprávný.">
            <a:extLst>
              <a:ext uri="{FF2B5EF4-FFF2-40B4-BE49-F238E27FC236}">
                <a16:creationId xmlns:a16="http://schemas.microsoft.com/office/drawing/2014/main" id="{2D98B7FB-8F30-982C-46BD-649CD77DED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2031" y="4586798"/>
            <a:ext cx="8323825" cy="1590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7034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6CF87B-2A23-7D03-871A-985E7FD3A5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33330DE-79EC-44B1-7673-2AEB996334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</p:spPr>
        <p:txBody>
          <a:bodyPr anchor="ctr">
            <a:normAutofit/>
          </a:bodyPr>
          <a:lstStyle/>
          <a:p>
            <a:r>
              <a:rPr lang="cs-CZ" sz="4100"/>
              <a:t>Novinky v zákoně o sociálních službách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FD52A6F-AA3F-9CB6-3B17-34BA446B37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1990799"/>
            <a:ext cx="10515600" cy="41861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cs-CZ" sz="2000" dirty="0"/>
              <a:t>od 1. 1. 2026</a:t>
            </a:r>
          </a:p>
          <a:p>
            <a:pPr lvl="1"/>
            <a:r>
              <a:rPr lang="cs-CZ" sz="1600" dirty="0"/>
              <a:t>zákonem č. 38/2025 Sb.</a:t>
            </a:r>
          </a:p>
          <a:p>
            <a:pPr lvl="1"/>
            <a:r>
              <a:rPr lang="cs-CZ" sz="1600" dirty="0"/>
              <a:t>nová povinnost (připomenutí)</a:t>
            </a:r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r>
              <a:rPr lang="cs-CZ" sz="1600" dirty="0"/>
              <a:t>nový přestupek</a:t>
            </a:r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r>
              <a:rPr lang="cs-CZ" sz="1600" dirty="0"/>
              <a:t>pracovní skupina MPSV by měla do konce roku definovat obsah povinnosti a připravit výklad a doporučený postup</a:t>
            </a:r>
          </a:p>
          <a:p>
            <a:pPr lvl="1"/>
            <a:endParaRPr lang="cs-CZ" sz="1600" dirty="0"/>
          </a:p>
          <a:p>
            <a:pPr marL="457200" lvl="1" indent="0">
              <a:buNone/>
            </a:pPr>
            <a:endParaRPr lang="cs-CZ" sz="1600" dirty="0"/>
          </a:p>
        </p:txBody>
      </p:sp>
      <p:sp>
        <p:nvSpPr>
          <p:cNvPr id="14" name="Footer Placeholder 5">
            <a:extLst>
              <a:ext uri="{FF2B5EF4-FFF2-40B4-BE49-F238E27FC236}">
                <a16:creationId xmlns:a16="http://schemas.microsoft.com/office/drawing/2014/main" id="{11C4A13F-D37B-CC3D-4F7D-AB33DA5BDF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E622CAE-2024-233B-CE42-6CD73DBE2D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756C1FA-8DED-774F-A9BF-965BD70CC5BD}" type="slidenum">
              <a:rPr lang="cs-CZ" smtClean="0"/>
              <a:pPr>
                <a:spcAft>
                  <a:spcPts val="600"/>
                </a:spcAft>
              </a:pPr>
              <a:t>25</a:t>
            </a:fld>
            <a:endParaRPr lang="cs-CZ"/>
          </a:p>
        </p:txBody>
      </p:sp>
      <p:pic>
        <p:nvPicPr>
          <p:cNvPr id="5" name="Obrázek 4" descr="Obsah obrázku text, Písmo&#10;&#10;Obsah generovaný pomocí AI může být nesprávný.">
            <a:extLst>
              <a:ext uri="{FF2B5EF4-FFF2-40B4-BE49-F238E27FC236}">
                <a16:creationId xmlns:a16="http://schemas.microsoft.com/office/drawing/2014/main" id="{8BAE5484-F631-4184-D9AB-6E2FC0F128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5542" y="2886358"/>
            <a:ext cx="9420915" cy="1271255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8F12CEA5-B0BB-DA3B-3DF5-751D83999A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3371" y="4750652"/>
            <a:ext cx="8499107" cy="661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81887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52446F-2A14-58F3-8157-3775C4D669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C98CB2E-B6EF-9B6B-E058-027EFEB79A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</p:spPr>
        <p:txBody>
          <a:bodyPr anchor="ctr">
            <a:normAutofit/>
          </a:bodyPr>
          <a:lstStyle/>
          <a:p>
            <a:r>
              <a:rPr lang="cs-CZ" sz="4100"/>
              <a:t>Novinky v zákoně o sociálních službách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13CD7B8-EFB2-4054-5C7D-3A3D26325E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1990799"/>
            <a:ext cx="10515600" cy="41861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cs-CZ" sz="2000" dirty="0"/>
              <a:t>od 1. 1. 2026</a:t>
            </a:r>
          </a:p>
          <a:p>
            <a:pPr lvl="1"/>
            <a:r>
              <a:rPr lang="cs-CZ" sz="1600" dirty="0"/>
              <a:t>zákonem č. 38/2025 Sb.</a:t>
            </a:r>
          </a:p>
          <a:p>
            <a:pPr lvl="1"/>
            <a:r>
              <a:rPr lang="cs-CZ" sz="1600" dirty="0"/>
              <a:t>úprava pokut</a:t>
            </a:r>
          </a:p>
          <a:p>
            <a:pPr marL="457200" lvl="1" indent="0">
              <a:buNone/>
            </a:pPr>
            <a:endParaRPr lang="cs-CZ" sz="1600" dirty="0"/>
          </a:p>
          <a:p>
            <a:pPr marL="457200" lvl="1" indent="0">
              <a:buNone/>
            </a:pPr>
            <a:endParaRPr lang="cs-CZ" sz="1600" dirty="0"/>
          </a:p>
          <a:p>
            <a:pPr marL="457200" lvl="1" indent="0">
              <a:buNone/>
            </a:pPr>
            <a:endParaRPr lang="cs-CZ" sz="1600" dirty="0"/>
          </a:p>
          <a:p>
            <a:pPr marL="457200" lvl="1" indent="0">
              <a:buNone/>
            </a:pPr>
            <a:endParaRPr lang="cs-CZ" sz="1600" dirty="0"/>
          </a:p>
          <a:p>
            <a:pPr marL="457200" lvl="1" indent="0">
              <a:buNone/>
            </a:pPr>
            <a:endParaRPr lang="cs-CZ" sz="1600" dirty="0"/>
          </a:p>
          <a:p>
            <a:pPr marL="457200" lvl="1" indent="0">
              <a:buNone/>
            </a:pPr>
            <a:endParaRPr lang="cs-CZ" sz="1600" dirty="0"/>
          </a:p>
          <a:p>
            <a:pPr marL="457200" lvl="1" indent="0">
              <a:buNone/>
            </a:pPr>
            <a:endParaRPr lang="cs-CZ" sz="1600" dirty="0"/>
          </a:p>
          <a:p>
            <a:pPr marL="457200" lvl="1" indent="0">
              <a:buNone/>
            </a:pPr>
            <a:r>
              <a:rPr lang="cs-CZ" sz="1600" dirty="0"/>
              <a:t>chyba v zákoně – úprava</a:t>
            </a:r>
          </a:p>
          <a:p>
            <a:pPr marL="457200" lvl="1" indent="0">
              <a:buNone/>
            </a:pPr>
            <a:r>
              <a:rPr lang="cs-CZ" sz="1600" dirty="0"/>
              <a:t>od 2. 1. 2026</a:t>
            </a:r>
            <a:endParaRPr lang="cs-CZ" sz="12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marL="457200" lvl="1" indent="0">
              <a:buNone/>
            </a:pPr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marL="457200" lvl="1" indent="0">
              <a:buNone/>
            </a:pPr>
            <a:endParaRPr lang="cs-CZ" sz="1600" dirty="0"/>
          </a:p>
        </p:txBody>
      </p:sp>
      <p:sp>
        <p:nvSpPr>
          <p:cNvPr id="14" name="Footer Placeholder 5">
            <a:extLst>
              <a:ext uri="{FF2B5EF4-FFF2-40B4-BE49-F238E27FC236}">
                <a16:creationId xmlns:a16="http://schemas.microsoft.com/office/drawing/2014/main" id="{20778079-FF31-E337-49E5-4B83405DF2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680AE6C-A288-DBFC-10BA-000E37386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756C1FA-8DED-774F-A9BF-965BD70CC5BD}" type="slidenum">
              <a:rPr lang="cs-CZ" smtClean="0"/>
              <a:pPr>
                <a:spcAft>
                  <a:spcPts val="600"/>
                </a:spcAft>
              </a:pPr>
              <a:t>26</a:t>
            </a:fld>
            <a:endParaRPr lang="cs-CZ"/>
          </a:p>
        </p:txBody>
      </p:sp>
      <p:pic>
        <p:nvPicPr>
          <p:cNvPr id="7" name="Obrázek 6" descr="Obsah obrázku text, snímek obrazovky, Písmo&#10;&#10;Obsah generovaný pomocí AI může být nesprávný.">
            <a:extLst>
              <a:ext uri="{FF2B5EF4-FFF2-40B4-BE49-F238E27FC236}">
                <a16:creationId xmlns:a16="http://schemas.microsoft.com/office/drawing/2014/main" id="{09D74278-A657-2DAA-B9F9-02225D2714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0834" y="2626114"/>
            <a:ext cx="6760118" cy="3550848"/>
          </a:xfrm>
          <a:prstGeom prst="rect">
            <a:avLst/>
          </a:prstGeom>
        </p:spPr>
      </p:pic>
      <p:sp>
        <p:nvSpPr>
          <p:cNvPr id="9" name="Šipka vpravo 8">
            <a:extLst>
              <a:ext uri="{FF2B5EF4-FFF2-40B4-BE49-F238E27FC236}">
                <a16:creationId xmlns:a16="http://schemas.microsoft.com/office/drawing/2014/main" id="{68E94A4B-1736-231F-68A4-9E6DD556F95A}"/>
              </a:ext>
            </a:extLst>
          </p:cNvPr>
          <p:cNvSpPr/>
          <p:nvPr/>
        </p:nvSpPr>
        <p:spPr>
          <a:xfrm rot="1035633">
            <a:off x="2957047" y="5407589"/>
            <a:ext cx="962856" cy="28722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20097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955633-4E36-C11D-9E39-365C81AEA7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AEB58B-249C-8131-D270-37272C53C3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</p:spPr>
        <p:txBody>
          <a:bodyPr anchor="ctr">
            <a:normAutofit/>
          </a:bodyPr>
          <a:lstStyle/>
          <a:p>
            <a:r>
              <a:rPr lang="cs-CZ" sz="4100"/>
              <a:t>Novinky v zákoně o sociálních službách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9DAF13B-B0A7-8D93-179F-8634C93E09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1990799"/>
            <a:ext cx="10515600" cy="41861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cs-CZ" sz="2000" dirty="0"/>
              <a:t>od 2. 1. 2026</a:t>
            </a:r>
          </a:p>
          <a:p>
            <a:pPr lvl="1"/>
            <a:r>
              <a:rPr lang="cs-CZ" sz="1600" dirty="0"/>
              <a:t>zákonem č. 152/2025 Sb. </a:t>
            </a:r>
          </a:p>
          <a:p>
            <a:pPr lvl="1"/>
            <a:r>
              <a:rPr lang="cs-CZ" sz="1600" dirty="0"/>
              <a:t>oprava chyb v zákoně týkajících se přestupků</a:t>
            </a:r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marL="457200" lvl="1" indent="0">
              <a:buNone/>
            </a:pPr>
            <a:endParaRPr lang="cs-CZ" sz="1600" dirty="0"/>
          </a:p>
        </p:txBody>
      </p:sp>
      <p:sp>
        <p:nvSpPr>
          <p:cNvPr id="14" name="Footer Placeholder 5">
            <a:extLst>
              <a:ext uri="{FF2B5EF4-FFF2-40B4-BE49-F238E27FC236}">
                <a16:creationId xmlns:a16="http://schemas.microsoft.com/office/drawing/2014/main" id="{C2D59FC4-77DA-5809-B021-78AFEA2363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3529F7B-364E-A2BB-410F-15BBC1CC6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756C1FA-8DED-774F-A9BF-965BD70CC5BD}" type="slidenum">
              <a:rPr lang="cs-CZ" smtClean="0"/>
              <a:pPr>
                <a:spcAft>
                  <a:spcPts val="600"/>
                </a:spcAft>
              </a:pPr>
              <a:t>27</a:t>
            </a:fld>
            <a:endParaRPr lang="cs-CZ"/>
          </a:p>
        </p:txBody>
      </p:sp>
      <p:pic>
        <p:nvPicPr>
          <p:cNvPr id="7" name="Obrázek 6" descr="Obsah obrázku text, snímek obrazovky, Písmo, číslo&#10;&#10;Obsah generovaný pomocí AI může být nesprávný.">
            <a:extLst>
              <a:ext uri="{FF2B5EF4-FFF2-40B4-BE49-F238E27FC236}">
                <a16:creationId xmlns:a16="http://schemas.microsoft.com/office/drawing/2014/main" id="{23903B09-FF3E-1152-6A98-C80BCE5192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1308" y="2929238"/>
            <a:ext cx="8375307" cy="3202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800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D9E23C-2D81-5748-FFD6-46426BED0C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BF891EB-53B8-76BA-5266-C0EF0B1DA2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</p:spPr>
        <p:txBody>
          <a:bodyPr anchor="ctr">
            <a:normAutofit/>
          </a:bodyPr>
          <a:lstStyle/>
          <a:p>
            <a:r>
              <a:rPr lang="cs-CZ" sz="4100"/>
              <a:t>Novinky v zákoně o sociálních službách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886C2DF-FA56-D711-56E7-BE13A31A0D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1990799"/>
            <a:ext cx="10515600" cy="41861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cs-CZ" sz="2000" dirty="0"/>
              <a:t>od 2. 1. 2026</a:t>
            </a:r>
          </a:p>
          <a:p>
            <a:pPr lvl="1"/>
            <a:r>
              <a:rPr lang="cs-CZ" sz="1600" dirty="0"/>
              <a:t>zákonem č. 152/2025 Sb. </a:t>
            </a:r>
          </a:p>
          <a:p>
            <a:pPr lvl="1"/>
            <a:r>
              <a:rPr lang="cs-CZ" sz="1600" dirty="0"/>
              <a:t>oprava chyb v zákoně týkajících se pokut</a:t>
            </a:r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marL="457200" lvl="1" indent="0">
              <a:buNone/>
            </a:pPr>
            <a:endParaRPr lang="cs-CZ" sz="1600" dirty="0"/>
          </a:p>
        </p:txBody>
      </p:sp>
      <p:sp>
        <p:nvSpPr>
          <p:cNvPr id="14" name="Footer Placeholder 5">
            <a:extLst>
              <a:ext uri="{FF2B5EF4-FFF2-40B4-BE49-F238E27FC236}">
                <a16:creationId xmlns:a16="http://schemas.microsoft.com/office/drawing/2014/main" id="{5EBEFF18-7198-C418-8A60-3171904750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4516C45-439F-4A44-FB22-9D1354EA4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756C1FA-8DED-774F-A9BF-965BD70CC5BD}" type="slidenum">
              <a:rPr lang="cs-CZ" smtClean="0"/>
              <a:pPr>
                <a:spcAft>
                  <a:spcPts val="600"/>
                </a:spcAft>
              </a:pPr>
              <a:t>28</a:t>
            </a:fld>
            <a:endParaRPr lang="cs-CZ"/>
          </a:p>
        </p:txBody>
      </p:sp>
      <p:pic>
        <p:nvPicPr>
          <p:cNvPr id="5" name="Obrázek 4" descr="Obsah obrázku text, snímek obrazovky, Písmo&#10;&#10;Obsah generovaný pomocí AI může být nesprávný.">
            <a:extLst>
              <a:ext uri="{FF2B5EF4-FFF2-40B4-BE49-F238E27FC236}">
                <a16:creationId xmlns:a16="http://schemas.microsoft.com/office/drawing/2014/main" id="{26ECEBB6-AF0D-4DDF-64B6-EC8E98FA35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2375" y="2963905"/>
            <a:ext cx="6651025" cy="3191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1970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15A73C-72E9-50CA-5744-EFDC44CF64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352098B-F4C8-4577-2D60-F8622478D1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</p:spPr>
        <p:txBody>
          <a:bodyPr anchor="ctr">
            <a:normAutofit/>
          </a:bodyPr>
          <a:lstStyle/>
          <a:p>
            <a:r>
              <a:rPr lang="cs-CZ" sz="4100"/>
              <a:t>Novinky v zákoně o sociálních službách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8F82E91-7CC1-3D40-8E1D-13BADC91AC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1990799"/>
            <a:ext cx="10515600" cy="41861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cs-CZ" sz="2000" dirty="0"/>
              <a:t>od 1. 1. 2026</a:t>
            </a:r>
            <a:endParaRPr lang="cs-CZ" sz="1600" dirty="0"/>
          </a:p>
          <a:p>
            <a:pPr lvl="1"/>
            <a:r>
              <a:rPr lang="cs-CZ" sz="1600" dirty="0"/>
              <a:t>zákonem č. 164/2024 Sb.</a:t>
            </a:r>
          </a:p>
          <a:p>
            <a:pPr lvl="1"/>
            <a:r>
              <a:rPr lang="cs-CZ" sz="1600" dirty="0"/>
              <a:t>nová pravomoc MPSV</a:t>
            </a:r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2"/>
            <a:r>
              <a:rPr lang="cs-CZ" sz="1600" dirty="0"/>
              <a:t>MPSV na síti B pracuje</a:t>
            </a:r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marL="457200" lvl="1" indent="0">
              <a:buNone/>
            </a:pPr>
            <a:endParaRPr lang="cs-CZ" sz="1600" dirty="0"/>
          </a:p>
        </p:txBody>
      </p:sp>
      <p:sp>
        <p:nvSpPr>
          <p:cNvPr id="14" name="Footer Placeholder 5">
            <a:extLst>
              <a:ext uri="{FF2B5EF4-FFF2-40B4-BE49-F238E27FC236}">
                <a16:creationId xmlns:a16="http://schemas.microsoft.com/office/drawing/2014/main" id="{F2A5A431-C37F-EAFE-17AD-E28CB31C8C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ADAE3FD-779E-0A52-C339-B1CE81F9C9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756C1FA-8DED-774F-A9BF-965BD70CC5BD}" type="slidenum">
              <a:rPr lang="cs-CZ" smtClean="0"/>
              <a:pPr>
                <a:spcAft>
                  <a:spcPts val="600"/>
                </a:spcAft>
              </a:pPr>
              <a:t>29</a:t>
            </a:fld>
            <a:endParaRPr lang="cs-CZ"/>
          </a:p>
        </p:txBody>
      </p:sp>
      <p:pic>
        <p:nvPicPr>
          <p:cNvPr id="10" name="Obrázek 9" descr="Obsah obrázku text, Písmo, snímek obrazovky&#10;&#10;Obsah generovaný pomocí AI může být nesprávný.">
            <a:extLst>
              <a:ext uri="{FF2B5EF4-FFF2-40B4-BE49-F238E27FC236}">
                <a16:creationId xmlns:a16="http://schemas.microsoft.com/office/drawing/2014/main" id="{467CDD10-193D-93D7-1575-3155A0E21A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1902" y="2937546"/>
            <a:ext cx="8972551" cy="2420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5543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8408D6-B208-28C8-99E3-AFA2195D60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0A23EB0-DBE0-1CA8-9927-2682BC5879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</p:spPr>
        <p:txBody>
          <a:bodyPr anchor="ctr">
            <a:normAutofit/>
          </a:bodyPr>
          <a:lstStyle/>
          <a:p>
            <a:r>
              <a:rPr lang="cs-CZ" sz="4100"/>
              <a:t>Novinky v zákoně o sociálních službách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255F3F6-9D69-1FAD-9BA2-DA7144406A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1990799"/>
            <a:ext cx="10515600" cy="41861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cs-CZ" sz="2000" dirty="0"/>
              <a:t>od 1. 1. 2026</a:t>
            </a:r>
            <a:endParaRPr lang="cs-CZ" sz="1600" dirty="0"/>
          </a:p>
          <a:p>
            <a:pPr lvl="1"/>
            <a:r>
              <a:rPr lang="cs-CZ" sz="1600" dirty="0"/>
              <a:t>zákonem č. 300/2025 Sb.</a:t>
            </a:r>
          </a:p>
          <a:p>
            <a:pPr lvl="2"/>
            <a:r>
              <a:rPr lang="cs-CZ" sz="1600" dirty="0"/>
              <a:t>vypuštění vymezení některých pojmů z § 3</a:t>
            </a:r>
          </a:p>
          <a:p>
            <a:pPr marL="914400" lvl="2" indent="0">
              <a:buNone/>
            </a:pPr>
            <a:r>
              <a:rPr lang="cs-CZ" sz="1600" dirty="0"/>
              <a:t> </a:t>
            </a:r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marL="457200" lvl="1" indent="0">
              <a:buNone/>
            </a:pPr>
            <a:endParaRPr lang="cs-CZ" sz="1600" dirty="0"/>
          </a:p>
        </p:txBody>
      </p:sp>
      <p:sp>
        <p:nvSpPr>
          <p:cNvPr id="14" name="Footer Placeholder 5">
            <a:extLst>
              <a:ext uri="{FF2B5EF4-FFF2-40B4-BE49-F238E27FC236}">
                <a16:creationId xmlns:a16="http://schemas.microsoft.com/office/drawing/2014/main" id="{2B16AAD7-3417-4998-73E5-D2CDF26775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C92B67E-77BE-EB5C-0216-E2FE19C961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756C1FA-8DED-774F-A9BF-965BD70CC5BD}" type="slidenum">
              <a:rPr lang="cs-CZ" smtClean="0"/>
              <a:pPr>
                <a:spcAft>
                  <a:spcPts val="600"/>
                </a:spcAft>
              </a:pPr>
              <a:t>30</a:t>
            </a:fld>
            <a:endParaRPr lang="cs-CZ"/>
          </a:p>
        </p:txBody>
      </p:sp>
      <p:pic>
        <p:nvPicPr>
          <p:cNvPr id="7" name="Obrázek 6" descr="Obsah obrázku text, snímek obrazovky, Písmo, dokument&#10;&#10;Obsah generovaný pomocí AI může být nesprávný.">
            <a:extLst>
              <a:ext uri="{FF2B5EF4-FFF2-40B4-BE49-F238E27FC236}">
                <a16:creationId xmlns:a16="http://schemas.microsoft.com/office/drawing/2014/main" id="{14657715-C24C-EBC9-DC24-E6F86F60AB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4156" y="1975140"/>
            <a:ext cx="5642628" cy="4249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03356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28ABAC-7E47-AF7A-0C8C-6FA1542AD0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51F88C9-FFF3-BC7B-D824-3D7056C757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</p:spPr>
        <p:txBody>
          <a:bodyPr anchor="ctr">
            <a:normAutofit/>
          </a:bodyPr>
          <a:lstStyle/>
          <a:p>
            <a:r>
              <a:rPr lang="cs-CZ" sz="4100"/>
              <a:t>Novinky v zákoně o sociálních službách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60ACAE2-5999-23B3-6549-89F36383AA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1990799"/>
            <a:ext cx="10515600" cy="41861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cs-CZ" sz="2000" dirty="0"/>
              <a:t>od 1. 1. 2026</a:t>
            </a:r>
            <a:endParaRPr lang="cs-CZ" sz="1600" dirty="0"/>
          </a:p>
          <a:p>
            <a:pPr lvl="1"/>
            <a:r>
              <a:rPr lang="cs-CZ" sz="1600" dirty="0"/>
              <a:t>zákonem č. 300/2025 Sb.</a:t>
            </a:r>
          </a:p>
          <a:p>
            <a:pPr lvl="2"/>
            <a:endParaRPr lang="cs-CZ" sz="1600" dirty="0"/>
          </a:p>
          <a:p>
            <a:pPr marL="914400" lvl="2" indent="0">
              <a:buNone/>
            </a:pPr>
            <a:r>
              <a:rPr lang="cs-CZ" sz="1600" dirty="0"/>
              <a:t> </a:t>
            </a:r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marL="457200" lvl="1" indent="0">
              <a:buNone/>
            </a:pPr>
            <a:endParaRPr lang="cs-CZ" sz="1600" dirty="0"/>
          </a:p>
        </p:txBody>
      </p:sp>
      <p:sp>
        <p:nvSpPr>
          <p:cNvPr id="14" name="Footer Placeholder 5">
            <a:extLst>
              <a:ext uri="{FF2B5EF4-FFF2-40B4-BE49-F238E27FC236}">
                <a16:creationId xmlns:a16="http://schemas.microsoft.com/office/drawing/2014/main" id="{3C424947-721D-FFE2-5022-4B172D061A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3CA0832-5056-573B-501A-E0653EA15B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756C1FA-8DED-774F-A9BF-965BD70CC5BD}" type="slidenum">
              <a:rPr lang="cs-CZ" smtClean="0"/>
              <a:pPr>
                <a:spcAft>
                  <a:spcPts val="600"/>
                </a:spcAft>
              </a:pPr>
              <a:t>31</a:t>
            </a:fld>
            <a:endParaRPr lang="cs-CZ"/>
          </a:p>
        </p:txBody>
      </p:sp>
      <p:pic>
        <p:nvPicPr>
          <p:cNvPr id="7" name="Obrázek 6" descr="Obsah obrázku text, snímek obrazovky, Písmo, algebra&#10;&#10;Obsah generovaný pomocí AI může být nesprávný.">
            <a:extLst>
              <a:ext uri="{FF2B5EF4-FFF2-40B4-BE49-F238E27FC236}">
                <a16:creationId xmlns:a16="http://schemas.microsoft.com/office/drawing/2014/main" id="{F2C293E6-B711-3B30-58BD-875E63349F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4618" y="2736328"/>
            <a:ext cx="8729249" cy="3446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80683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5AAC10-D4DE-8BF1-BE2A-C04FCC751A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0ED306-C8D5-0199-F422-CD47398AF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</p:spPr>
        <p:txBody>
          <a:bodyPr anchor="ctr">
            <a:normAutofit/>
          </a:bodyPr>
          <a:lstStyle/>
          <a:p>
            <a:r>
              <a:rPr lang="cs-CZ" sz="4100"/>
              <a:t>Novinky v zákoně o sociálních službách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0F8ABBB-6850-8DA8-FC64-A71D3B195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1990799"/>
            <a:ext cx="10515600" cy="41861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cs-CZ" sz="2000" dirty="0"/>
              <a:t>od 1. 1. 2026</a:t>
            </a:r>
            <a:endParaRPr lang="cs-CZ" sz="1600" dirty="0"/>
          </a:p>
          <a:p>
            <a:pPr lvl="1"/>
            <a:r>
              <a:rPr lang="cs-CZ" sz="1600" dirty="0"/>
              <a:t>zákonem č. 300/2025 Sb.</a:t>
            </a:r>
          </a:p>
          <a:p>
            <a:pPr lvl="1"/>
            <a:r>
              <a:rPr lang="cs-CZ" sz="1600" dirty="0"/>
              <a:t>registrace</a:t>
            </a:r>
          </a:p>
          <a:p>
            <a:pPr lvl="1"/>
            <a:endParaRPr lang="cs-CZ" sz="1600" dirty="0"/>
          </a:p>
          <a:p>
            <a:pPr lvl="2"/>
            <a:endParaRPr lang="cs-CZ" sz="1600" dirty="0"/>
          </a:p>
          <a:p>
            <a:pPr marL="914400" lvl="2" indent="0">
              <a:buNone/>
            </a:pPr>
            <a:r>
              <a:rPr lang="cs-CZ" sz="1600" dirty="0"/>
              <a:t> </a:t>
            </a:r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marL="457200" lvl="1" indent="0">
              <a:buNone/>
            </a:pPr>
            <a:endParaRPr lang="cs-CZ" sz="1600" dirty="0"/>
          </a:p>
        </p:txBody>
      </p:sp>
      <p:sp>
        <p:nvSpPr>
          <p:cNvPr id="14" name="Footer Placeholder 5">
            <a:extLst>
              <a:ext uri="{FF2B5EF4-FFF2-40B4-BE49-F238E27FC236}">
                <a16:creationId xmlns:a16="http://schemas.microsoft.com/office/drawing/2014/main" id="{FA496B15-2E82-065D-5A3F-9206EFEF39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E4B8ACA-7279-CF85-B811-24F508D557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756C1FA-8DED-774F-A9BF-965BD70CC5BD}" type="slidenum">
              <a:rPr lang="cs-CZ" smtClean="0"/>
              <a:pPr>
                <a:spcAft>
                  <a:spcPts val="600"/>
                </a:spcAft>
              </a:pPr>
              <a:t>32</a:t>
            </a:fld>
            <a:endParaRPr lang="cs-CZ"/>
          </a:p>
        </p:txBody>
      </p:sp>
      <p:pic>
        <p:nvPicPr>
          <p:cNvPr id="5" name="Obrázek 4" descr="Obsah obrázku text, Písmo, snímek obrazovky&#10;&#10;Obsah generovaný pomocí AI může být nesprávný.">
            <a:extLst>
              <a:ext uri="{FF2B5EF4-FFF2-40B4-BE49-F238E27FC236}">
                <a16:creationId xmlns:a16="http://schemas.microsoft.com/office/drawing/2014/main" id="{932D68AF-7EB2-C1EE-BACE-1FC7B9F790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0247" y="3110019"/>
            <a:ext cx="10015035" cy="2138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45715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1F45F7-97BB-317D-EFBD-E4D488FDF7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AD12375-3F11-96F5-E4A3-696A4C819A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</p:spPr>
        <p:txBody>
          <a:bodyPr anchor="ctr">
            <a:normAutofit/>
          </a:bodyPr>
          <a:lstStyle/>
          <a:p>
            <a:r>
              <a:rPr lang="cs-CZ" sz="4100"/>
              <a:t>Novinky v zákoně o sociálních službách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D26B7D4-AB7C-94C5-C40B-2789A1687D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1990799"/>
            <a:ext cx="10515600" cy="41861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cs-CZ" sz="2000" dirty="0"/>
              <a:t>od 1. 1. 2026</a:t>
            </a:r>
            <a:endParaRPr lang="cs-CZ" sz="1600" dirty="0"/>
          </a:p>
          <a:p>
            <a:pPr lvl="1"/>
            <a:r>
              <a:rPr lang="cs-CZ" sz="1600" dirty="0"/>
              <a:t>zákonem č. 300/2025 Sb.</a:t>
            </a:r>
          </a:p>
          <a:p>
            <a:pPr lvl="1"/>
            <a:r>
              <a:rPr lang="cs-CZ" sz="1600" dirty="0"/>
              <a:t>asistent sociální péče</a:t>
            </a:r>
          </a:p>
          <a:p>
            <a:pPr marL="457200" lvl="1" indent="0">
              <a:buNone/>
            </a:pPr>
            <a:endParaRPr lang="cs-CZ" sz="1600" dirty="0"/>
          </a:p>
          <a:p>
            <a:pPr lvl="1"/>
            <a:endParaRPr lang="cs-CZ" sz="1600" dirty="0"/>
          </a:p>
          <a:p>
            <a:pPr lvl="2"/>
            <a:endParaRPr lang="cs-CZ" sz="1600" dirty="0"/>
          </a:p>
          <a:p>
            <a:pPr marL="914400" lvl="2" indent="0">
              <a:buNone/>
            </a:pPr>
            <a:r>
              <a:rPr lang="cs-CZ" sz="1600" dirty="0"/>
              <a:t> </a:t>
            </a:r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r>
              <a:rPr lang="cs-CZ" sz="1600" dirty="0"/>
              <a:t>další změny související se střednědobým plánováním sociálních služeb obcí a krajů</a:t>
            </a:r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marL="457200" lvl="1" indent="0">
              <a:buNone/>
            </a:pPr>
            <a:endParaRPr lang="cs-CZ" sz="1600" dirty="0"/>
          </a:p>
        </p:txBody>
      </p:sp>
      <p:sp>
        <p:nvSpPr>
          <p:cNvPr id="14" name="Footer Placeholder 5">
            <a:extLst>
              <a:ext uri="{FF2B5EF4-FFF2-40B4-BE49-F238E27FC236}">
                <a16:creationId xmlns:a16="http://schemas.microsoft.com/office/drawing/2014/main" id="{77A68E89-ACF2-47A6-C12D-AE64B5EF8B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D12ADA3-F3AD-50AF-130D-F31B3F1C37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756C1FA-8DED-774F-A9BF-965BD70CC5BD}" type="slidenum">
              <a:rPr lang="cs-CZ" smtClean="0"/>
              <a:pPr>
                <a:spcAft>
                  <a:spcPts val="600"/>
                </a:spcAft>
              </a:pPr>
              <a:t>33</a:t>
            </a:fld>
            <a:endParaRPr lang="cs-CZ"/>
          </a:p>
        </p:txBody>
      </p:sp>
      <p:pic>
        <p:nvPicPr>
          <p:cNvPr id="7" name="Obrázek 6" descr="Obsah obrázku text, Písmo, snímek obrazovky&#10;&#10;Obsah generovaný pomocí AI může být nesprávný.">
            <a:extLst>
              <a:ext uri="{FF2B5EF4-FFF2-40B4-BE49-F238E27FC236}">
                <a16:creationId xmlns:a16="http://schemas.microsoft.com/office/drawing/2014/main" id="{928E7669-4E25-1E82-7FCF-2CF01F51DD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9603" y="2893187"/>
            <a:ext cx="9709852" cy="2189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40635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46A505-FCDB-83DB-E6C3-C28E56A234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9B59A09-25A5-CE88-D36E-4DC4AD02F6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</p:spPr>
        <p:txBody>
          <a:bodyPr anchor="ctr">
            <a:normAutofit/>
          </a:bodyPr>
          <a:lstStyle/>
          <a:p>
            <a:r>
              <a:rPr lang="cs-CZ" sz="4100"/>
              <a:t>Novinky v zákoně o sociálních službách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6DB0445-E578-1189-EB92-AE48101501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1990799"/>
            <a:ext cx="10515600" cy="41861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cs-CZ" sz="2000" dirty="0"/>
              <a:t>od 1. 1. 2026</a:t>
            </a:r>
            <a:endParaRPr lang="cs-CZ" sz="1600" dirty="0"/>
          </a:p>
          <a:p>
            <a:pPr lvl="1"/>
            <a:r>
              <a:rPr lang="cs-CZ" sz="1600" dirty="0"/>
              <a:t>zákonem č. 300/2025 Sb.</a:t>
            </a:r>
          </a:p>
          <a:p>
            <a:pPr lvl="1"/>
            <a:r>
              <a:rPr lang="cs-CZ" sz="1600" dirty="0"/>
              <a:t>změna délky lhůty pro absolvování kvalifikačního kurzu PSS z 18 na 12 měsíců</a:t>
            </a:r>
          </a:p>
          <a:p>
            <a:pPr marL="914400" lvl="2" indent="0">
              <a:buNone/>
            </a:pPr>
            <a:endParaRPr lang="cs-CZ" sz="1600" dirty="0"/>
          </a:p>
          <a:p>
            <a:pPr marL="457200" lvl="1" indent="0">
              <a:buNone/>
            </a:pPr>
            <a:endParaRPr lang="cs-CZ" sz="1600" dirty="0"/>
          </a:p>
          <a:p>
            <a:pPr lvl="1"/>
            <a:endParaRPr lang="cs-CZ" sz="1600" dirty="0"/>
          </a:p>
          <a:p>
            <a:pPr lvl="2"/>
            <a:r>
              <a:rPr lang="cs-CZ" sz="1200" dirty="0"/>
              <a:t>přechodné ustanovení</a:t>
            </a:r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marL="457200" lvl="1" indent="0">
              <a:buNone/>
            </a:pPr>
            <a:endParaRPr lang="cs-CZ" sz="1600" dirty="0"/>
          </a:p>
          <a:p>
            <a:pPr lvl="1"/>
            <a:r>
              <a:rPr lang="cs-CZ" sz="1600" dirty="0"/>
              <a:t>rozšíření stupně vzdělání u dalšího odborného pracovníka o vyšší odborné</a:t>
            </a:r>
          </a:p>
        </p:txBody>
      </p:sp>
      <p:sp>
        <p:nvSpPr>
          <p:cNvPr id="14" name="Footer Placeholder 5">
            <a:extLst>
              <a:ext uri="{FF2B5EF4-FFF2-40B4-BE49-F238E27FC236}">
                <a16:creationId xmlns:a16="http://schemas.microsoft.com/office/drawing/2014/main" id="{29A98717-9CAE-80E0-DF2D-2FBAD14F7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25B12BD-CB81-2EED-F721-F9842DA7CF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756C1FA-8DED-774F-A9BF-965BD70CC5BD}" type="slidenum">
              <a:rPr lang="cs-CZ" smtClean="0"/>
              <a:pPr>
                <a:spcAft>
                  <a:spcPts val="600"/>
                </a:spcAft>
              </a:pPr>
              <a:t>34</a:t>
            </a:fld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77074C66-3023-26A3-D218-9B3DE4877A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8426" y="3112414"/>
            <a:ext cx="8396345" cy="683999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C6EC6C4E-8D42-A1D4-6EDB-DDB5B17A49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0397" y="4083880"/>
            <a:ext cx="9054855" cy="683999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70404E8A-A483-A712-5C41-217E4E91E8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9709" y="5312895"/>
            <a:ext cx="9402991" cy="576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51193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660BED-1152-DFB7-1AAC-EB84BDE7DB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7DA91C5-5271-9900-2239-F6EF323CB0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</p:spPr>
        <p:txBody>
          <a:bodyPr anchor="ctr">
            <a:normAutofit/>
          </a:bodyPr>
          <a:lstStyle/>
          <a:p>
            <a:r>
              <a:rPr lang="cs-CZ" sz="4100"/>
              <a:t>Novinky v zákoně o sociálních službách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09813BF-B011-CFAA-D660-9FA5CF7BC7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1990799"/>
            <a:ext cx="10515600" cy="4186163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r>
              <a:rPr lang="cs-CZ" sz="2000" dirty="0"/>
              <a:t>od 1. 1. 2026</a:t>
            </a:r>
            <a:endParaRPr lang="cs-CZ" sz="1600" dirty="0"/>
          </a:p>
          <a:p>
            <a:pPr lvl="1"/>
            <a:r>
              <a:rPr lang="cs-CZ" sz="1600" dirty="0"/>
              <a:t>zákonem č. 360/2025 Sb., kterým se mění některé zákony v souvislosti s přijetím zákona o jednotném měsíčním hlášení zaměstnavatele</a:t>
            </a:r>
          </a:p>
          <a:p>
            <a:pPr lvl="1"/>
            <a:r>
              <a:rPr lang="cs-CZ" sz="1600" dirty="0"/>
              <a:t>zvýšení </a:t>
            </a:r>
            <a:r>
              <a:rPr lang="cs-CZ" sz="1600" dirty="0" err="1"/>
              <a:t>PnP</a:t>
            </a:r>
            <a:r>
              <a:rPr lang="cs-CZ" sz="1600" dirty="0"/>
              <a:t> v I. a II. stupni</a:t>
            </a:r>
          </a:p>
          <a:p>
            <a:pPr marL="914400" lvl="2" indent="0">
              <a:buNone/>
            </a:pPr>
            <a:r>
              <a:rPr lang="cs-CZ" sz="1200" dirty="0"/>
              <a:t>(1) Výše příspěvku pro osoby do 18 let věku činí za kalendářní měsíc</a:t>
            </a:r>
          </a:p>
          <a:p>
            <a:pPr marL="1371600" lvl="3" indent="0">
              <a:buNone/>
            </a:pPr>
            <a:r>
              <a:rPr lang="cs-CZ" sz="1200" dirty="0"/>
              <a:t>a) </a:t>
            </a:r>
            <a:r>
              <a:rPr lang="cs-CZ" sz="1200" strike="sngStrike" dirty="0">
                <a:solidFill>
                  <a:srgbClr val="FF0000"/>
                </a:solidFill>
              </a:rPr>
              <a:t>3 300 </a:t>
            </a:r>
            <a:r>
              <a:rPr lang="cs-CZ" sz="1200" dirty="0">
                <a:solidFill>
                  <a:srgbClr val="FF0000"/>
                </a:solidFill>
              </a:rPr>
              <a:t> 4 900 </a:t>
            </a:r>
            <a:r>
              <a:rPr lang="cs-CZ" sz="1200" dirty="0"/>
              <a:t>Kč, jde-li o stupeň I (lehká závislost),</a:t>
            </a:r>
          </a:p>
          <a:p>
            <a:pPr marL="1371600" lvl="3" indent="0">
              <a:buNone/>
            </a:pPr>
            <a:r>
              <a:rPr lang="cs-CZ" sz="1200" dirty="0"/>
              <a:t>b) </a:t>
            </a:r>
            <a:r>
              <a:rPr lang="cs-CZ" sz="1200" strike="sngStrike" dirty="0">
                <a:solidFill>
                  <a:srgbClr val="FF0000"/>
                </a:solidFill>
              </a:rPr>
              <a:t>7 400 </a:t>
            </a:r>
            <a:r>
              <a:rPr lang="cs-CZ" sz="1200" dirty="0">
                <a:solidFill>
                  <a:srgbClr val="FF0000"/>
                </a:solidFill>
              </a:rPr>
              <a:t> 8 200 </a:t>
            </a:r>
            <a:r>
              <a:rPr lang="cs-CZ" sz="1200" dirty="0"/>
              <a:t>Kč, jde-li o stupeň II (středně těžká závislost),</a:t>
            </a:r>
          </a:p>
          <a:p>
            <a:pPr marL="1371600" lvl="3" indent="0">
              <a:buNone/>
            </a:pPr>
            <a:r>
              <a:rPr lang="cs-CZ" sz="1200" dirty="0"/>
              <a:t>c) 16 100 Kč, jde-li o stupeň III (těžká závislost),</a:t>
            </a:r>
          </a:p>
          <a:p>
            <a:pPr marL="1371600" lvl="3" indent="0">
              <a:buNone/>
            </a:pPr>
            <a:r>
              <a:rPr lang="cs-CZ" sz="1200" dirty="0"/>
              <a:t>d) v případě, že jde o stupeň IV (úplná závislost), </a:t>
            </a:r>
          </a:p>
          <a:p>
            <a:pPr marL="1828800" lvl="4" indent="0">
              <a:buNone/>
            </a:pPr>
            <a:r>
              <a:rPr lang="cs-CZ" sz="1200" dirty="0"/>
              <a:t>1. 23 000 Kč, pokud osobě poskytuje pomoc poskytovatel pobytových sociálních služeb podle § 48, 50 až 52, nebo</a:t>
            </a:r>
          </a:p>
          <a:p>
            <a:pPr marL="1828800" lvl="4" indent="0">
              <a:buNone/>
            </a:pPr>
            <a:r>
              <a:rPr lang="cs-CZ" sz="1200" dirty="0"/>
              <a:t>2. 27 000 Kč v ostatních případech.</a:t>
            </a:r>
          </a:p>
          <a:p>
            <a:pPr marL="914400" lvl="2" indent="0">
              <a:buNone/>
            </a:pPr>
            <a:r>
              <a:rPr lang="cs-CZ" sz="1200" dirty="0"/>
              <a:t>(2) Výše příspěvku pro osoby starší 18 let činí za kalendářní měsíc</a:t>
            </a:r>
          </a:p>
          <a:p>
            <a:pPr marL="1371600" lvl="3" indent="0">
              <a:buNone/>
            </a:pPr>
            <a:r>
              <a:rPr lang="cs-CZ" sz="1200" dirty="0"/>
              <a:t>a) </a:t>
            </a:r>
            <a:r>
              <a:rPr lang="cs-CZ" sz="1200" strike="sngStrike" dirty="0">
                <a:solidFill>
                  <a:srgbClr val="FF0000"/>
                </a:solidFill>
              </a:rPr>
              <a:t>880</a:t>
            </a:r>
            <a:r>
              <a:rPr lang="cs-CZ" sz="1200" dirty="0"/>
              <a:t> </a:t>
            </a:r>
            <a:r>
              <a:rPr lang="cs-CZ" sz="1200" dirty="0">
                <a:solidFill>
                  <a:srgbClr val="FF0000"/>
                </a:solidFill>
              </a:rPr>
              <a:t>1 300</a:t>
            </a:r>
            <a:r>
              <a:rPr lang="cs-CZ" sz="1200" dirty="0"/>
              <a:t> Kč, jde-li o stupeň I (lehká závislost),</a:t>
            </a:r>
          </a:p>
          <a:p>
            <a:pPr marL="1371600" lvl="3" indent="0">
              <a:buNone/>
            </a:pPr>
            <a:r>
              <a:rPr lang="cs-CZ" sz="1200" dirty="0"/>
              <a:t>b) </a:t>
            </a:r>
            <a:r>
              <a:rPr lang="cs-CZ" sz="1200" strike="sngStrike" dirty="0">
                <a:solidFill>
                  <a:srgbClr val="FF0000"/>
                </a:solidFill>
              </a:rPr>
              <a:t>4 900 </a:t>
            </a:r>
            <a:r>
              <a:rPr lang="cs-CZ" sz="1200" dirty="0">
                <a:solidFill>
                  <a:srgbClr val="FF0000"/>
                </a:solidFill>
              </a:rPr>
              <a:t> 5 400 </a:t>
            </a:r>
            <a:r>
              <a:rPr lang="cs-CZ" sz="1200" dirty="0"/>
              <a:t>Kč, jde-li o stupeň II (středně těžká závislost),</a:t>
            </a:r>
          </a:p>
          <a:p>
            <a:pPr marL="1371600" lvl="3" indent="0">
              <a:buNone/>
            </a:pPr>
            <a:r>
              <a:rPr lang="cs-CZ" sz="1200" dirty="0"/>
              <a:t>c) 14 800 Kč, jde-li o stupeň III (těžká závislost),</a:t>
            </a:r>
          </a:p>
          <a:p>
            <a:pPr marL="1371600" lvl="3" indent="0">
              <a:buNone/>
            </a:pPr>
            <a:r>
              <a:rPr lang="cs-CZ" sz="1200" dirty="0"/>
              <a:t>d) v případě, že jde o stupeň IV (úplná závislost), </a:t>
            </a:r>
          </a:p>
          <a:p>
            <a:pPr marL="1828800" lvl="4" indent="0">
              <a:buNone/>
            </a:pPr>
            <a:r>
              <a:rPr lang="cs-CZ" sz="1200" dirty="0"/>
              <a:t>1. 23 000 Kč, pokud osobě poskytuje pomoc poskytovatel pobytových sociálních služeb podle § 48 až 52, nebo</a:t>
            </a:r>
          </a:p>
          <a:p>
            <a:pPr marL="1828800" lvl="4" indent="0">
              <a:buNone/>
            </a:pPr>
            <a:r>
              <a:rPr lang="cs-CZ" sz="1200" dirty="0"/>
              <a:t>2. 27 000 Kč v ostatních případech.</a:t>
            </a:r>
          </a:p>
          <a:p>
            <a:pPr marL="457200" lvl="1" indent="0">
              <a:buNone/>
            </a:pPr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marL="457200" lvl="1" indent="0">
              <a:buNone/>
            </a:pPr>
            <a:endParaRPr lang="cs-CZ" sz="1600" dirty="0"/>
          </a:p>
        </p:txBody>
      </p:sp>
      <p:sp>
        <p:nvSpPr>
          <p:cNvPr id="14" name="Footer Placeholder 5">
            <a:extLst>
              <a:ext uri="{FF2B5EF4-FFF2-40B4-BE49-F238E27FC236}">
                <a16:creationId xmlns:a16="http://schemas.microsoft.com/office/drawing/2014/main" id="{A90A9178-C23D-890A-7805-B0C37C6D5F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9AA14CD-D0CE-1F56-EF7F-29DF3FCF07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756C1FA-8DED-774F-A9BF-965BD70CC5BD}" type="slidenum">
              <a:rPr lang="cs-CZ" smtClean="0"/>
              <a:pPr>
                <a:spcAft>
                  <a:spcPts val="600"/>
                </a:spcAft>
              </a:pPr>
              <a:t>35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378337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4F247F-E719-635F-DB39-C1196C6FE8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A841158-A45C-612A-11FD-2A85966A60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</p:spPr>
        <p:txBody>
          <a:bodyPr anchor="ctr">
            <a:normAutofit/>
          </a:bodyPr>
          <a:lstStyle/>
          <a:p>
            <a:r>
              <a:rPr lang="cs-CZ" sz="4100"/>
              <a:t>Novinky v zákoně o sociálních službách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8067646-D9BC-256E-0673-95CAE02370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1990799"/>
            <a:ext cx="10515600" cy="41861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cs-CZ" sz="2000" dirty="0"/>
              <a:t>od 1. 1. 2026</a:t>
            </a:r>
            <a:endParaRPr lang="cs-CZ" sz="1600" dirty="0"/>
          </a:p>
          <a:p>
            <a:pPr lvl="1"/>
            <a:r>
              <a:rPr lang="cs-CZ" sz="1600" dirty="0"/>
              <a:t>zákonem č. 360/2025 Sb., kterým se mění některé zákony v souvislosti s přijetím zákona o jednotném měsíčním hlášení zaměstnavatele</a:t>
            </a:r>
          </a:p>
          <a:p>
            <a:pPr lvl="1"/>
            <a:r>
              <a:rPr lang="cs-CZ" sz="1600" dirty="0"/>
              <a:t>úprava registru poskytovatelů sociálních služeb</a:t>
            </a:r>
          </a:p>
          <a:p>
            <a:pPr marL="457200" lvl="1" indent="0">
              <a:buNone/>
            </a:pPr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marL="457200" lvl="1" indent="0">
              <a:buNone/>
            </a:pPr>
            <a:endParaRPr lang="cs-CZ" sz="1600" dirty="0"/>
          </a:p>
        </p:txBody>
      </p:sp>
      <p:sp>
        <p:nvSpPr>
          <p:cNvPr id="14" name="Footer Placeholder 5">
            <a:extLst>
              <a:ext uri="{FF2B5EF4-FFF2-40B4-BE49-F238E27FC236}">
                <a16:creationId xmlns:a16="http://schemas.microsoft.com/office/drawing/2014/main" id="{F7CDA9F6-F741-C820-86D6-D9A6444A8D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6267BBD-2855-B6E0-8F6A-A1D9E44C6F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756C1FA-8DED-774F-A9BF-965BD70CC5BD}" type="slidenum">
              <a:rPr lang="cs-CZ" smtClean="0"/>
              <a:pPr>
                <a:spcAft>
                  <a:spcPts val="600"/>
                </a:spcAft>
              </a:pPr>
              <a:t>36</a:t>
            </a:fld>
            <a:endParaRPr lang="cs-CZ"/>
          </a:p>
        </p:txBody>
      </p:sp>
      <p:pic>
        <p:nvPicPr>
          <p:cNvPr id="5" name="Obrázek 4" descr="Obsah obrázku text, Písmo, snímek obrazovky, dokument&#10;&#10;Obsah generovaný pomocí AI může být nesprávný.">
            <a:extLst>
              <a:ext uri="{FF2B5EF4-FFF2-40B4-BE49-F238E27FC236}">
                <a16:creationId xmlns:a16="http://schemas.microsoft.com/office/drawing/2014/main" id="{8C3294FF-FDF8-9149-A544-7F6259507F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2811" y="3127510"/>
            <a:ext cx="6275929" cy="3128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1114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825FB8-80A5-C4B5-4D93-0C68143BFE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151A3A5-7FFB-4FC9-02BF-481F57E08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</p:spPr>
        <p:txBody>
          <a:bodyPr anchor="ctr">
            <a:normAutofit/>
          </a:bodyPr>
          <a:lstStyle/>
          <a:p>
            <a:r>
              <a:rPr lang="cs-CZ" sz="4100"/>
              <a:t>Novinky v zákoně o sociálních službách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3514DA9-7266-C3E1-4FC0-47FEDF5B15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1990799"/>
            <a:ext cx="10515600" cy="41861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cs-CZ" sz="2000" dirty="0"/>
              <a:t>od 1. 1. 2026</a:t>
            </a:r>
            <a:endParaRPr lang="cs-CZ" sz="1600" dirty="0"/>
          </a:p>
          <a:p>
            <a:pPr lvl="1"/>
            <a:r>
              <a:rPr lang="cs-CZ" sz="1600" dirty="0"/>
              <a:t>zákonem č. 360/2025 Sb., kterým se mění některé zákony v souvislosti s přijetím zákona o jednotném měsíčním hlášení zaměstnavatele</a:t>
            </a:r>
          </a:p>
          <a:p>
            <a:pPr lvl="1"/>
            <a:r>
              <a:rPr lang="cs-CZ" sz="1600" dirty="0"/>
              <a:t>zákon o sociálních služeb - § 87</a:t>
            </a:r>
          </a:p>
          <a:p>
            <a:pPr marL="457200" lvl="1" indent="0">
              <a:buNone/>
            </a:pPr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marL="457200" lvl="1" indent="0">
              <a:buNone/>
            </a:pPr>
            <a:endParaRPr lang="cs-CZ" sz="1600" dirty="0"/>
          </a:p>
        </p:txBody>
      </p:sp>
      <p:sp>
        <p:nvSpPr>
          <p:cNvPr id="14" name="Footer Placeholder 5">
            <a:extLst>
              <a:ext uri="{FF2B5EF4-FFF2-40B4-BE49-F238E27FC236}">
                <a16:creationId xmlns:a16="http://schemas.microsoft.com/office/drawing/2014/main" id="{0533196B-63ED-FD2B-0140-2139216B1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53AE2CB-FEE5-0088-B638-D52169F7F8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756C1FA-8DED-774F-A9BF-965BD70CC5BD}" type="slidenum">
              <a:rPr lang="cs-CZ" smtClean="0"/>
              <a:pPr>
                <a:spcAft>
                  <a:spcPts val="600"/>
                </a:spcAft>
              </a:pPr>
              <a:t>37</a:t>
            </a:fld>
            <a:endParaRPr lang="cs-CZ"/>
          </a:p>
        </p:txBody>
      </p:sp>
      <p:pic>
        <p:nvPicPr>
          <p:cNvPr id="7" name="Obrázek 6" descr="Obsah obrázku text, Písmo, snímek obrazovky, bílé&#10;&#10;Obsah generovaný pomocí AI může být nesprávný.">
            <a:extLst>
              <a:ext uri="{FF2B5EF4-FFF2-40B4-BE49-F238E27FC236}">
                <a16:creationId xmlns:a16="http://schemas.microsoft.com/office/drawing/2014/main" id="{611CE185-CDBE-12FF-E22E-F429811A39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2786" y="3122548"/>
            <a:ext cx="7429000" cy="3144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25150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9861CF-9D2F-35E1-C98A-68C594F2EC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A149C69-AB28-A6B4-74B6-6A5E9AC143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</p:spPr>
        <p:txBody>
          <a:bodyPr anchor="ctr">
            <a:normAutofit/>
          </a:bodyPr>
          <a:lstStyle/>
          <a:p>
            <a:r>
              <a:rPr lang="cs-CZ" sz="4100"/>
              <a:t>Novinky v zákoně o sociálních službách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CD146B4-E654-3555-2CE5-18D7B75239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1990799"/>
            <a:ext cx="10515600" cy="41861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cs-CZ" sz="2000" dirty="0"/>
              <a:t>od 1. 1. 2026</a:t>
            </a:r>
            <a:endParaRPr lang="cs-CZ" sz="1600" dirty="0"/>
          </a:p>
          <a:p>
            <a:pPr lvl="1"/>
            <a:r>
              <a:rPr lang="cs-CZ" sz="1600" dirty="0"/>
              <a:t>zákonem č. 360/2025 Sb., kterým se mění některé zákony v souvislosti s přijetím zákona o jednotném měsíčním hlášení zaměstnavatele</a:t>
            </a:r>
          </a:p>
          <a:p>
            <a:pPr lvl="1"/>
            <a:r>
              <a:rPr lang="cs-CZ" sz="1600" dirty="0"/>
              <a:t>úprava registrace</a:t>
            </a:r>
          </a:p>
          <a:p>
            <a:pPr lvl="2"/>
            <a:r>
              <a:rPr lang="cs-CZ" sz="1600" dirty="0"/>
              <a:t>§ 79 odst. 1</a:t>
            </a:r>
          </a:p>
          <a:p>
            <a:pPr marL="914400" lvl="2" indent="0">
              <a:buNone/>
            </a:pPr>
            <a:r>
              <a:rPr lang="cs-CZ" sz="1600" dirty="0"/>
              <a:t>(1) Podmínkou registrace je</a:t>
            </a:r>
          </a:p>
          <a:p>
            <a:pPr marL="1257300" lvl="2" indent="-342900">
              <a:buAutoNum type="alphaLcParenR"/>
            </a:pPr>
            <a:r>
              <a:rPr lang="cs-CZ" sz="1600" dirty="0"/>
              <a:t>podání písemné žádosti o registraci, která obsahuje náležitosti uvedené v odstavci 5</a:t>
            </a:r>
            <a:r>
              <a:rPr lang="cs-CZ" sz="1600" dirty="0">
                <a:solidFill>
                  <a:srgbClr val="FF0000"/>
                </a:solidFill>
              </a:rPr>
              <a:t>; žádost se podává prostřednictvím elektronického systému, který zajišťuje ministerstvo</a:t>
            </a:r>
            <a:r>
              <a:rPr lang="cs-CZ" sz="1600" dirty="0"/>
              <a:t>,</a:t>
            </a:r>
          </a:p>
          <a:p>
            <a:pPr lvl="2"/>
            <a:r>
              <a:rPr lang="cs-CZ" sz="1600" dirty="0"/>
              <a:t>§ 79 odst. 1 písm. f) – úprava chyby</a:t>
            </a:r>
          </a:p>
          <a:p>
            <a:pPr marL="914400" lvl="2" indent="0">
              <a:buNone/>
            </a:pPr>
            <a:r>
              <a:rPr lang="cs-CZ" sz="1600" dirty="0"/>
              <a:t>f) zajištění personálních, materiálních a technických podmínek odpovídajících popisu </a:t>
            </a:r>
            <a:r>
              <a:rPr lang="cs-CZ" sz="1600" dirty="0">
                <a:solidFill>
                  <a:srgbClr val="FF0000"/>
                </a:solidFill>
              </a:rPr>
              <a:t>realizace </a:t>
            </a:r>
            <a:r>
              <a:rPr lang="cs-CZ" sz="1600" dirty="0"/>
              <a:t>poskytování sociální služby v závislosti na...</a:t>
            </a:r>
          </a:p>
          <a:p>
            <a:pPr lvl="2"/>
            <a:r>
              <a:rPr lang="cs-CZ" sz="1600" dirty="0"/>
              <a:t>§ 82 odst. 1 – úprava oznamování změn registrace</a:t>
            </a:r>
          </a:p>
          <a:p>
            <a:pPr marL="914400" lvl="2" indent="0">
              <a:buNone/>
            </a:pPr>
            <a:r>
              <a:rPr lang="cs-CZ" sz="1600" dirty="0"/>
              <a:t>(1) Poskytovatel sociálních služeb je povinen </a:t>
            </a:r>
            <a:r>
              <a:rPr lang="cs-CZ" sz="1600" dirty="0">
                <a:solidFill>
                  <a:srgbClr val="FF0000"/>
                </a:solidFill>
              </a:rPr>
              <a:t>písemně prostřednictvím elektronického</a:t>
            </a:r>
          </a:p>
          <a:p>
            <a:pPr marL="914400" lvl="2" indent="0">
              <a:buNone/>
            </a:pPr>
            <a:r>
              <a:rPr lang="cs-CZ" sz="1600" dirty="0">
                <a:solidFill>
                  <a:srgbClr val="FF0000"/>
                </a:solidFill>
              </a:rPr>
              <a:t>systému, který zajišťuje ministerstvo, </a:t>
            </a:r>
            <a:r>
              <a:rPr lang="cs-CZ" sz="1600" dirty="0"/>
              <a:t>oznámit registrujícímu orgánu změny týkající se údajů obsažených v žádosti o registraci a v dokladech předkládaných s touto žádostí...</a:t>
            </a:r>
          </a:p>
          <a:p>
            <a:pPr marL="914400" lvl="2" indent="0">
              <a:buNone/>
            </a:pPr>
            <a:endParaRPr lang="cs-CZ" sz="1600" dirty="0"/>
          </a:p>
          <a:p>
            <a:pPr marL="914400" lvl="2" indent="0">
              <a:buNone/>
            </a:pPr>
            <a:endParaRPr lang="cs-CZ" sz="1600" dirty="0"/>
          </a:p>
          <a:p>
            <a:pPr marL="457200" lvl="1" indent="0">
              <a:buNone/>
            </a:pPr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marL="457200" lvl="1" indent="0">
              <a:buNone/>
            </a:pPr>
            <a:endParaRPr lang="cs-CZ" sz="1600" dirty="0"/>
          </a:p>
        </p:txBody>
      </p:sp>
      <p:sp>
        <p:nvSpPr>
          <p:cNvPr id="14" name="Footer Placeholder 5">
            <a:extLst>
              <a:ext uri="{FF2B5EF4-FFF2-40B4-BE49-F238E27FC236}">
                <a16:creationId xmlns:a16="http://schemas.microsoft.com/office/drawing/2014/main" id="{8E5F6FC9-EFE5-BF30-FCA0-7778DD3F7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BE39480-50C9-B8AD-8431-D64600253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756C1FA-8DED-774F-A9BF-965BD70CC5BD}" type="slidenum">
              <a:rPr lang="cs-CZ" smtClean="0"/>
              <a:pPr>
                <a:spcAft>
                  <a:spcPts val="600"/>
                </a:spcAft>
              </a:pPr>
              <a:t>38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166469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F64651-A1AF-C66D-3711-BC420051F3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8DE9A59-C8F9-F751-E2EC-5D1E0F026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</p:spPr>
        <p:txBody>
          <a:bodyPr anchor="ctr">
            <a:normAutofit/>
          </a:bodyPr>
          <a:lstStyle/>
          <a:p>
            <a:r>
              <a:rPr lang="cs-CZ" sz="4100"/>
              <a:t>Novinky v zákoně o sociálních službách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5CC3AF8-FAA9-BE3D-257E-C2A0EDA4A7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1990799"/>
            <a:ext cx="10515600" cy="41861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cs-CZ" sz="2000" dirty="0"/>
              <a:t>od 1. 4. 2026</a:t>
            </a:r>
            <a:endParaRPr lang="cs-CZ" sz="1600" dirty="0"/>
          </a:p>
          <a:p>
            <a:pPr lvl="1"/>
            <a:r>
              <a:rPr lang="cs-CZ" sz="1600" dirty="0"/>
              <a:t>zákonem č. 152/2025 Sb. – změny související s dávkou státní sociální pomoci</a:t>
            </a:r>
          </a:p>
          <a:p>
            <a:r>
              <a:rPr lang="cs-CZ" sz="2000" dirty="0"/>
              <a:t>od 1. 7. 2026</a:t>
            </a:r>
          </a:p>
          <a:p>
            <a:pPr lvl="1"/>
            <a:r>
              <a:rPr lang="cs-CZ" sz="1600" dirty="0"/>
              <a:t>zákonem č. 300/2025 Sb.</a:t>
            </a:r>
          </a:p>
          <a:p>
            <a:pPr lvl="2"/>
            <a:r>
              <a:rPr lang="cs-CZ" sz="1600" dirty="0"/>
              <a:t>změny související s převedením rozhodování o </a:t>
            </a:r>
            <a:r>
              <a:rPr lang="cs-CZ" sz="1600" dirty="0" err="1"/>
              <a:t>PnP</a:t>
            </a:r>
            <a:r>
              <a:rPr lang="cs-CZ" sz="1600" dirty="0"/>
              <a:t> a dávkách pro osoby se zdravotním postižením na ÚSSZ</a:t>
            </a:r>
          </a:p>
          <a:p>
            <a:pPr lvl="2"/>
            <a:r>
              <a:rPr lang="cs-CZ" sz="1600" dirty="0"/>
              <a:t>možnost odstranění tvrdosti zákona</a:t>
            </a:r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2"/>
            <a:endParaRPr lang="cs-CZ" sz="1600" dirty="0"/>
          </a:p>
          <a:p>
            <a:pPr lvl="1"/>
            <a:r>
              <a:rPr lang="cs-CZ" sz="1600" dirty="0"/>
              <a:t>zákonem č. 38/2025 Sb. – nová základní činnost u osobní asistence a pečovatelské služby</a:t>
            </a:r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lvl="1"/>
            <a:endParaRPr lang="cs-CZ" sz="1600" dirty="0"/>
          </a:p>
          <a:p>
            <a:pPr marL="457200" lvl="1" indent="0">
              <a:buNone/>
            </a:pPr>
            <a:endParaRPr lang="cs-CZ" sz="1600" dirty="0"/>
          </a:p>
        </p:txBody>
      </p:sp>
      <p:sp>
        <p:nvSpPr>
          <p:cNvPr id="14" name="Footer Placeholder 5">
            <a:extLst>
              <a:ext uri="{FF2B5EF4-FFF2-40B4-BE49-F238E27FC236}">
                <a16:creationId xmlns:a16="http://schemas.microsoft.com/office/drawing/2014/main" id="{51E0F7A9-2B02-F9D2-BFD3-A930B07EA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5C454FB-A794-B8A7-868E-A27D290A8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756C1FA-8DED-774F-A9BF-965BD70CC5BD}" type="slidenum">
              <a:rPr lang="cs-CZ" smtClean="0"/>
              <a:pPr>
                <a:spcAft>
                  <a:spcPts val="600"/>
                </a:spcAft>
              </a:pPr>
              <a:t>39</a:t>
            </a:fld>
            <a:endParaRPr lang="cs-CZ"/>
          </a:p>
        </p:txBody>
      </p:sp>
      <p:pic>
        <p:nvPicPr>
          <p:cNvPr id="5" name="Obrázek 4" descr="Obsah obrázku text, Písmo&#10;&#10;Obsah generovaný pomocí AI může být nesprávný.">
            <a:extLst>
              <a:ext uri="{FF2B5EF4-FFF2-40B4-BE49-F238E27FC236}">
                <a16:creationId xmlns:a16="http://schemas.microsoft.com/office/drawing/2014/main" id="{7211DDF5-75B8-D53B-6745-C4715B22DE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0936" y="4122249"/>
            <a:ext cx="7772400" cy="1369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03095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508BE000-575A-8684-6E78-1BA486BCA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Změna zákona o sociálně-právní ochraně dětí</a:t>
            </a:r>
          </a:p>
        </p:txBody>
      </p:sp>
      <p:sp>
        <p:nvSpPr>
          <p:cNvPr id="9" name="Zástupný text 8">
            <a:extLst>
              <a:ext uri="{FF2B5EF4-FFF2-40B4-BE49-F238E27FC236}">
                <a16:creationId xmlns:a16="http://schemas.microsoft.com/office/drawing/2014/main" id="{3BF41ECA-AC18-DD31-4295-DB8545B96E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4F2BE86-04DF-5A6A-B820-5AA9ACF4E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528A05A-28CB-4E89-4A8D-E65A04D5B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40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037079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>
            <a:extLst>
              <a:ext uri="{FF2B5EF4-FFF2-40B4-BE49-F238E27FC236}">
                <a16:creationId xmlns:a16="http://schemas.microsoft.com/office/drawing/2014/main" id="{23E226CC-F877-27F1-1C28-695E6E340F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Sociálně-právní ochrana dětí a soc. služby</a:t>
            </a:r>
          </a:p>
        </p:txBody>
      </p:sp>
      <p:sp>
        <p:nvSpPr>
          <p:cNvPr id="8" name="Zástupný obsah 7">
            <a:extLst>
              <a:ext uri="{FF2B5EF4-FFF2-40B4-BE49-F238E27FC236}">
                <a16:creationId xmlns:a16="http://schemas.microsoft.com/office/drawing/2014/main" id="{3B0170D8-183D-925C-C7C6-A5D620135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90800"/>
            <a:ext cx="10515600" cy="4140000"/>
          </a:xfrm>
        </p:spPr>
        <p:txBody>
          <a:bodyPr/>
          <a:lstStyle/>
          <a:p>
            <a:r>
              <a:rPr lang="cs-CZ" dirty="0"/>
              <a:t>nová ustanovení § 18 a 18a z. č. 359/1999 Sb.</a:t>
            </a:r>
          </a:p>
          <a:p>
            <a:pPr lvl="1"/>
            <a:r>
              <a:rPr lang="cs-CZ" dirty="0"/>
              <a:t>upravují úhradu vybraných sociálních služeb obecním úřadem obce s rozšířenou působností</a:t>
            </a:r>
          </a:p>
          <a:p>
            <a:pPr lvl="2"/>
            <a:r>
              <a:rPr lang="cs-CZ" dirty="0"/>
              <a:t>musí jít o dítě/děti, na které/á se zaměřuje sociálně-právní ochrana – tj. musí být orgánem sociálně-právní ochrany dětí vyhodnoceno jako ohrožené (§ 6 ZSPOD)</a:t>
            </a:r>
          </a:p>
          <a:p>
            <a:pPr lvl="2"/>
            <a:r>
              <a:rPr lang="cs-CZ" dirty="0"/>
              <a:t>vybrané sociální služby</a:t>
            </a:r>
          </a:p>
          <a:p>
            <a:pPr lvl="3"/>
            <a:r>
              <a:rPr lang="cs-CZ" dirty="0"/>
              <a:t>odlehčovací služba v terénní a ambulantní formě</a:t>
            </a:r>
          </a:p>
          <a:p>
            <a:pPr lvl="3"/>
            <a:r>
              <a:rPr lang="cs-CZ" dirty="0"/>
              <a:t>osobní asistence</a:t>
            </a:r>
          </a:p>
          <a:p>
            <a:pPr lvl="3"/>
            <a:r>
              <a:rPr lang="cs-CZ" dirty="0"/>
              <a:t>pečovatelská služba</a:t>
            </a:r>
          </a:p>
          <a:p>
            <a:pPr lvl="3"/>
            <a:r>
              <a:rPr lang="cs-CZ" dirty="0"/>
              <a:t>denní stacionář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3B67E47-0E4F-102E-5231-DC861401E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B2F142D-BEBD-9DC8-72A6-92725CB37D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41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190488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1D8662-FFF8-0850-EE5A-20E3FF61CF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>
            <a:extLst>
              <a:ext uri="{FF2B5EF4-FFF2-40B4-BE49-F238E27FC236}">
                <a16:creationId xmlns:a16="http://schemas.microsoft.com/office/drawing/2014/main" id="{1A0A0FA0-D39A-010D-886C-5B171A33A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Sociálně-právní ochrana dětí a soc. služby</a:t>
            </a:r>
          </a:p>
        </p:txBody>
      </p:sp>
      <p:sp>
        <p:nvSpPr>
          <p:cNvPr id="8" name="Zástupný obsah 7">
            <a:extLst>
              <a:ext uri="{FF2B5EF4-FFF2-40B4-BE49-F238E27FC236}">
                <a16:creationId xmlns:a16="http://schemas.microsoft.com/office/drawing/2014/main" id="{A79DBF63-E375-94FC-8156-7E8AF93749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90800"/>
            <a:ext cx="10515600" cy="4140000"/>
          </a:xfrm>
        </p:spPr>
        <p:txBody>
          <a:bodyPr/>
          <a:lstStyle/>
          <a:p>
            <a:r>
              <a:rPr lang="cs-CZ" dirty="0"/>
              <a:t>nová ustanovení § 18 a 18a z. č. 359/1999 Sb.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0932EE1-4E7B-7DF3-2CE4-465A81C47F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627C02E-B620-A9E3-13F3-C907B2B88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42</a:t>
            </a:fld>
            <a:endParaRPr lang="cs-CZ"/>
          </a:p>
        </p:txBody>
      </p:sp>
      <p:pic>
        <p:nvPicPr>
          <p:cNvPr id="3" name="Obrázek 2" descr="Obsah obrázku text, Písmo, snímek obrazovky, dokument&#10;&#10;Obsah generovaný pomocí AI může být nesprávný.">
            <a:extLst>
              <a:ext uri="{FF2B5EF4-FFF2-40B4-BE49-F238E27FC236}">
                <a16:creationId xmlns:a16="http://schemas.microsoft.com/office/drawing/2014/main" id="{35A6B09A-DECD-1D06-C672-3844829E65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6980" y="2648136"/>
            <a:ext cx="9247020" cy="336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78478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5E3CD9-6BA7-F958-1329-F0E3B88AD2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>
            <a:extLst>
              <a:ext uri="{FF2B5EF4-FFF2-40B4-BE49-F238E27FC236}">
                <a16:creationId xmlns:a16="http://schemas.microsoft.com/office/drawing/2014/main" id="{44134F26-5222-8BF3-508F-385E1C72B4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Sociálně-právní ochrana dětí a soc. služby</a:t>
            </a:r>
          </a:p>
        </p:txBody>
      </p:sp>
      <p:sp>
        <p:nvSpPr>
          <p:cNvPr id="8" name="Zástupný obsah 7">
            <a:extLst>
              <a:ext uri="{FF2B5EF4-FFF2-40B4-BE49-F238E27FC236}">
                <a16:creationId xmlns:a16="http://schemas.microsoft.com/office/drawing/2014/main" id="{0FC46232-DF69-80A0-B7B6-47CEDF3DD0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90800"/>
            <a:ext cx="10515600" cy="4140000"/>
          </a:xfrm>
        </p:spPr>
        <p:txBody>
          <a:bodyPr/>
          <a:lstStyle/>
          <a:p>
            <a:r>
              <a:rPr lang="cs-CZ" dirty="0"/>
              <a:t>nová ustanovení § 18 a 18a z. č. 359/1999 Sb.</a:t>
            </a:r>
          </a:p>
          <a:p>
            <a:pPr lvl="1"/>
            <a:r>
              <a:rPr lang="cs-CZ" dirty="0"/>
              <a:t>problém zákonodárcem vybraných druhů sociálních služeb</a:t>
            </a:r>
          </a:p>
          <a:p>
            <a:pPr lvl="2"/>
            <a:r>
              <a:rPr lang="cs-CZ" dirty="0"/>
              <a:t>u odlehčovací služby, osobní asistence a denního stacionáře je mechanismus využitelný pouze v situaci, kdy dítě či rodič spadají do okruhu osob, pro které jsou sociální služby zákonem určeny – tj. osoby, které mají sníženou soběstačnost z důvodu věku, chronického onemocnění nebo zdravotního postižení, jejichž situace vyžaduje pomoc jiné fyzické osoby (denní stacionáře navíc ještě osoby s chronickým duševním onemocněním)</a:t>
            </a:r>
          </a:p>
          <a:p>
            <a:pPr lvl="2"/>
            <a:r>
              <a:rPr lang="cs-CZ" dirty="0"/>
              <a:t>pouze pečovatelská služba obsahuje obecně vymezenou NSS - „</a:t>
            </a:r>
            <a:r>
              <a:rPr lang="cs-CZ" i="1" dirty="0"/>
              <a:t>rodiny s dětmi, jejichž situace vyžaduje pomoc jiné fyzické </a:t>
            </a:r>
            <a:r>
              <a:rPr lang="cs-CZ" dirty="0"/>
              <a:t>osoby“ </a:t>
            </a:r>
          </a:p>
          <a:p>
            <a:pPr lvl="3"/>
            <a:r>
              <a:rPr lang="cs-CZ" dirty="0"/>
              <a:t>pozůstatek z právní úpravy před r. 2006 – př. § 20 a 21 vyhlášky MPSV č. 182/1991 Sb., kterou se provádí zákon o sociálním zabezpečení a zákon České národní rady o působnosti orgánů České republiky v sociálním zabezpečení 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76B5F1F-32AF-3378-4F4E-460308CE99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B30D016-AB81-4D65-FE6D-86C18AA6BA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43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983604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6C5419-B894-B461-2B75-A16E26EC5E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>
            <a:extLst>
              <a:ext uri="{FF2B5EF4-FFF2-40B4-BE49-F238E27FC236}">
                <a16:creationId xmlns:a16="http://schemas.microsoft.com/office/drawing/2014/main" id="{DAFC8AE8-B39A-BD67-1F20-DAFC1F1FC0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Sociálně-právní ochrana dětí a soc. služby</a:t>
            </a:r>
          </a:p>
        </p:txBody>
      </p:sp>
      <p:sp>
        <p:nvSpPr>
          <p:cNvPr id="8" name="Zástupný obsah 7">
            <a:extLst>
              <a:ext uri="{FF2B5EF4-FFF2-40B4-BE49-F238E27FC236}">
                <a16:creationId xmlns:a16="http://schemas.microsoft.com/office/drawing/2014/main" id="{6474C703-2D5A-6FE2-DD4E-10B7DB0701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90800"/>
            <a:ext cx="10515600" cy="4234636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nová ustanovení § 18 a 18a z. č. 359/1999 Sb.</a:t>
            </a:r>
          </a:p>
          <a:p>
            <a:pPr lvl="1"/>
            <a:r>
              <a:rPr lang="cs-CZ" dirty="0"/>
              <a:t>podmínky pro využití úhrady</a:t>
            </a:r>
          </a:p>
          <a:p>
            <a:pPr lvl="2"/>
            <a:r>
              <a:rPr lang="cs-CZ" dirty="0"/>
              <a:t>ohrožené dítě ve smyslu § 6 ZSPO</a:t>
            </a:r>
          </a:p>
          <a:p>
            <a:pPr lvl="2"/>
            <a:r>
              <a:rPr lang="cs-CZ" dirty="0"/>
              <a:t>uzavřená smlouva o poskytnutí sociální služby</a:t>
            </a:r>
          </a:p>
          <a:p>
            <a:pPr lvl="2"/>
            <a:r>
              <a:rPr lang="cs-CZ" dirty="0"/>
              <a:t>uzavřená veřejnoprávní smlouva mezi poskytovatelem a obecním úřadem obce s rozšířenou působností</a:t>
            </a:r>
          </a:p>
          <a:p>
            <a:pPr lvl="2"/>
            <a:r>
              <a:rPr lang="cs-CZ" dirty="0"/>
              <a:t>další podmínky - § 18 odst. 2 ZSPO</a:t>
            </a:r>
          </a:p>
          <a:p>
            <a:pPr lvl="3"/>
            <a:r>
              <a:rPr lang="cs-CZ" dirty="0"/>
              <a:t>a) rodič nezaopatřeného dítěte nebyl rodičovské odpovědnosti zbaven ani nesmí být výkon jeho rodičovské odpovědnosti včetně výkonu povinnosti a práva péče o dítě a osobního styku s dítětem pozastaven,</a:t>
            </a:r>
          </a:p>
          <a:p>
            <a:pPr lvl="3"/>
            <a:r>
              <a:rPr lang="cs-CZ" dirty="0"/>
              <a:t>b) rodič nezaopatřeného dítěte musí být příjemcem dávky státní sociální pomoci, jejíž součástí je bonus na dítě, nebo členem domácnosti tohoto příjemce podle zákona o dávce státní sociální pomoci, a</a:t>
            </a:r>
          </a:p>
          <a:p>
            <a:pPr lvl="3"/>
            <a:r>
              <a:rPr lang="cs-CZ" dirty="0"/>
              <a:t>c) nezbytnost poskytování sociální služby musí být stanovena v individuálním plánu ochrany dítěte jako opatření k zajištění ochrany dítěte, k poskytnutí pomoci rodině ohroženého dítěte a k posílení funkcí rodiny 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3957121-8F51-2D57-9C48-A937A129A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127E0F3-EA63-F03A-2CC8-08FB020944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44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305749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AD3E41-6D4F-B99F-77A0-4C7DC7D232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>
            <a:extLst>
              <a:ext uri="{FF2B5EF4-FFF2-40B4-BE49-F238E27FC236}">
                <a16:creationId xmlns:a16="http://schemas.microsoft.com/office/drawing/2014/main" id="{C5D385B5-7054-43C5-C181-0B637EB20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Sociálně-právní ochrana dětí a soc. služby</a:t>
            </a:r>
          </a:p>
        </p:txBody>
      </p:sp>
      <p:sp>
        <p:nvSpPr>
          <p:cNvPr id="8" name="Zástupný obsah 7">
            <a:extLst>
              <a:ext uri="{FF2B5EF4-FFF2-40B4-BE49-F238E27FC236}">
                <a16:creationId xmlns:a16="http://schemas.microsoft.com/office/drawing/2014/main" id="{32157573-F0A4-A64E-D698-8F28339CC8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90800"/>
            <a:ext cx="10515600" cy="4234636"/>
          </a:xfrm>
        </p:spPr>
        <p:txBody>
          <a:bodyPr>
            <a:normAutofit/>
          </a:bodyPr>
          <a:lstStyle/>
          <a:p>
            <a:r>
              <a:rPr lang="cs-CZ" dirty="0"/>
              <a:t>nová ustanovení § 18 a 18a z. č. 359/1999 Sb.</a:t>
            </a:r>
          </a:p>
          <a:p>
            <a:pPr lvl="1"/>
            <a:r>
              <a:rPr lang="cs-CZ" dirty="0" err="1"/>
              <a:t>zastropování</a:t>
            </a:r>
            <a:r>
              <a:rPr lang="cs-CZ" dirty="0"/>
              <a:t> úhrad</a:t>
            </a:r>
          </a:p>
          <a:p>
            <a:pPr lvl="2"/>
            <a:r>
              <a:rPr lang="cs-CZ" dirty="0"/>
              <a:t>lze uhradit v součtu úhrad za jednotlivé služby, nejvýše </a:t>
            </a:r>
          </a:p>
          <a:p>
            <a:pPr lvl="3"/>
            <a:r>
              <a:rPr lang="cs-CZ" dirty="0"/>
              <a:t>do částky dvojnásobku životního minima jednotlivce za kalendářní měsíc (aktuálně částka 2 </a:t>
            </a:r>
            <a:r>
              <a:rPr lang="cs-CZ" dirty="0" err="1"/>
              <a:t>x</a:t>
            </a:r>
            <a:r>
              <a:rPr lang="cs-CZ" dirty="0"/>
              <a:t> 4 860 Kč, tj. 9 720 Kč) a </a:t>
            </a:r>
          </a:p>
          <a:p>
            <a:pPr lvl="3"/>
            <a:r>
              <a:rPr lang="cs-CZ" dirty="0"/>
              <a:t>osminásobku životního minima jednotlivce za kalendářní rok za každé dítě, kterému je služba poskytována (aktuálně částka 8 </a:t>
            </a:r>
            <a:r>
              <a:rPr lang="cs-CZ" dirty="0" err="1"/>
              <a:t>x</a:t>
            </a:r>
            <a:r>
              <a:rPr lang="cs-CZ" dirty="0"/>
              <a:t> 4 860 Kč, tj. 38 880 Kč)</a:t>
            </a:r>
          </a:p>
          <a:p>
            <a:pPr lvl="4"/>
            <a:r>
              <a:rPr lang="cs-CZ" dirty="0"/>
              <a:t>pozn.: od 1. 5. 2026 částka ŽM jednotlivce 5 500 Kč měsíčně</a:t>
            </a:r>
          </a:p>
          <a:p>
            <a:pPr lvl="1"/>
            <a:r>
              <a:rPr lang="cs-CZ" dirty="0"/>
              <a:t>obecní úřad obce s rozšířenou působností vydá na žádost rodiče nebo poskytovatele sociálních služeb osvědčení, v němž uvede, zda jsou ke dni jeho vydání splněny podmínky pro úhradu nákladů v jaké výši</a:t>
            </a:r>
          </a:p>
          <a:p>
            <a:pPr lvl="1"/>
            <a:endParaRPr lang="cs-CZ" dirty="0"/>
          </a:p>
          <a:p>
            <a:pPr lvl="2"/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FB9A017-50EB-A090-8036-EC5B24E6AB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148588A-FEFF-CA4E-52D8-137BA943F1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45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578460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18972D-7A3E-B697-45DB-D1BF775881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>
            <a:extLst>
              <a:ext uri="{FF2B5EF4-FFF2-40B4-BE49-F238E27FC236}">
                <a16:creationId xmlns:a16="http://schemas.microsoft.com/office/drawing/2014/main" id="{24FEC596-2BD8-F43C-6CB9-64F538DD7C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06175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dirty="0"/>
              <a:t>Sociálně-právní ochrana dětí a soc. služby</a:t>
            </a:r>
          </a:p>
        </p:txBody>
      </p:sp>
      <p:sp>
        <p:nvSpPr>
          <p:cNvPr id="8" name="Zástupný obsah 7">
            <a:extLst>
              <a:ext uri="{FF2B5EF4-FFF2-40B4-BE49-F238E27FC236}">
                <a16:creationId xmlns:a16="http://schemas.microsoft.com/office/drawing/2014/main" id="{8367630E-C3DA-7377-60A4-9956854F48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90800"/>
            <a:ext cx="10515600" cy="4234636"/>
          </a:xfrm>
        </p:spPr>
        <p:txBody>
          <a:bodyPr>
            <a:normAutofit/>
          </a:bodyPr>
          <a:lstStyle/>
          <a:p>
            <a:endParaRPr lang="cs-CZ" dirty="0"/>
          </a:p>
          <a:p>
            <a:pPr lvl="2"/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7362FCB-0DAD-9637-7BC6-F509CF6AE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748A12C-5902-D273-EFD0-0F6DFE3BF2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46</a:t>
            </a:fld>
            <a:endParaRPr lang="cs-CZ"/>
          </a:p>
        </p:txBody>
      </p:sp>
      <p:pic>
        <p:nvPicPr>
          <p:cNvPr id="3" name="Obrázek 2" descr="Obsah obrázku text, Písmo, snímek obrazovky, dokument&#10;&#10;Obsah generovaný pomocí AI může být nesprávný.">
            <a:extLst>
              <a:ext uri="{FF2B5EF4-FFF2-40B4-BE49-F238E27FC236}">
                <a16:creationId xmlns:a16="http://schemas.microsoft.com/office/drawing/2014/main" id="{FE5A20D7-23A5-6178-ACDC-0DDB84E40E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916" y="1690175"/>
            <a:ext cx="6661150" cy="4479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40426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>
            <a:extLst>
              <a:ext uri="{FF2B5EF4-FFF2-40B4-BE49-F238E27FC236}">
                <a16:creationId xmlns:a16="http://schemas.microsoft.com/office/drawing/2014/main" id="{21174E49-8068-2FE0-6F45-1B48A9094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576263"/>
            <a:ext cx="10515600" cy="2852737"/>
          </a:xfrm>
        </p:spPr>
        <p:txBody>
          <a:bodyPr/>
          <a:lstStyle/>
          <a:p>
            <a:pPr algn="ctr"/>
            <a:r>
              <a:rPr lang="cs-CZ" dirty="0"/>
              <a:t>Další informace</a:t>
            </a:r>
          </a:p>
        </p:txBody>
      </p:sp>
      <p:sp>
        <p:nvSpPr>
          <p:cNvPr id="8" name="Zástupný text 7">
            <a:extLst>
              <a:ext uri="{FF2B5EF4-FFF2-40B4-BE49-F238E27FC236}">
                <a16:creationId xmlns:a16="http://schemas.microsoft.com/office/drawing/2014/main" id="{EA6F2392-DC03-30BA-BD51-77C90B4B615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D9F6E72-3035-681B-792D-54072424D7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83910FD-5648-1ABF-BBBA-E01C70CA4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47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099066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293584-C291-0A77-5CF0-5FA121E02D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9DB2355-3805-209F-755F-A6399D892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Stížnosti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CFF717A-B7EE-763F-396A-319B763FAF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30639"/>
            <a:ext cx="10515600" cy="4285872"/>
          </a:xfrm>
        </p:spPr>
        <p:txBody>
          <a:bodyPr>
            <a:normAutofit lnSpcReduction="10000"/>
          </a:bodyPr>
          <a:lstStyle/>
          <a:p>
            <a:r>
              <a:rPr lang="cs-CZ" sz="2400" dirty="0"/>
              <a:t>MPSV vydalo:</a:t>
            </a:r>
          </a:p>
          <a:p>
            <a:endParaRPr lang="cs-CZ" sz="2400" dirty="0"/>
          </a:p>
          <a:p>
            <a:endParaRPr lang="cs-CZ" sz="2400" dirty="0"/>
          </a:p>
          <a:p>
            <a:endParaRPr lang="cs-CZ" sz="2400" dirty="0"/>
          </a:p>
          <a:p>
            <a:endParaRPr lang="cs-CZ" sz="2400" dirty="0"/>
          </a:p>
          <a:p>
            <a:endParaRPr lang="cs-CZ" sz="2400" dirty="0"/>
          </a:p>
          <a:p>
            <a:endParaRPr lang="cs-CZ" sz="2400" dirty="0"/>
          </a:p>
          <a:p>
            <a:endParaRPr lang="cs-CZ" sz="2400" dirty="0"/>
          </a:p>
          <a:p>
            <a:pPr marL="0" indent="0">
              <a:buNone/>
            </a:pPr>
            <a:r>
              <a:rPr lang="cs-CZ" sz="1700" dirty="0">
                <a:hlinkClick r:id="rId2"/>
              </a:rPr>
              <a:t>https://www.mpsv.cz/cms/documents/e94945fd-44f7-beed-57db-fc66f54d9f84/Metodický%20výklad%20MPSV%20ke%20Stížnostem%20na%20poskytování%20sociálních%20služeb.pdf</a:t>
            </a:r>
            <a:r>
              <a:rPr lang="cs-CZ" sz="1700" dirty="0"/>
              <a:t> 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F6761DC-38F8-0783-14E4-C6DF307B09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A61E5CC-3DA6-02F3-BBCA-3BDFE35DB5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48</a:t>
            </a:fld>
            <a:endParaRPr lang="cs-CZ"/>
          </a:p>
        </p:txBody>
      </p:sp>
      <p:pic>
        <p:nvPicPr>
          <p:cNvPr id="7" name="Obrázek 6" descr="Obsah obrázku text, snímek obrazovky, Písmo&#10;&#10;Obsah generovaný pomocí AI může být nesprávný.">
            <a:extLst>
              <a:ext uri="{FF2B5EF4-FFF2-40B4-BE49-F238E27FC236}">
                <a16:creationId xmlns:a16="http://schemas.microsoft.com/office/drawing/2014/main" id="{CE8B3D62-847F-2F45-9000-407461D720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2982" y="1504969"/>
            <a:ext cx="6462995" cy="3848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28381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D3AFC4-16BA-FCA6-B611-A0AEC1F28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ACA2912-025A-AC14-E05A-DA9989945D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Standard č. 15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FF6C5EF-578F-CD27-7992-F09D50E052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30639"/>
            <a:ext cx="10515600" cy="4285872"/>
          </a:xfrm>
        </p:spPr>
        <p:txBody>
          <a:bodyPr>
            <a:normAutofit/>
          </a:bodyPr>
          <a:lstStyle/>
          <a:p>
            <a:r>
              <a:rPr lang="cs-CZ" sz="2400" dirty="0"/>
              <a:t>MPSV vydalo:</a:t>
            </a:r>
          </a:p>
          <a:p>
            <a:endParaRPr lang="cs-CZ" sz="2400" dirty="0"/>
          </a:p>
          <a:p>
            <a:endParaRPr lang="cs-CZ" sz="2400" dirty="0"/>
          </a:p>
          <a:p>
            <a:endParaRPr lang="cs-CZ" sz="2400" dirty="0"/>
          </a:p>
          <a:p>
            <a:endParaRPr lang="cs-CZ" sz="2400" dirty="0"/>
          </a:p>
          <a:p>
            <a:endParaRPr lang="cs-CZ" sz="2400" dirty="0"/>
          </a:p>
          <a:p>
            <a:endParaRPr lang="cs-CZ" sz="2400" dirty="0"/>
          </a:p>
          <a:p>
            <a:endParaRPr lang="cs-CZ" sz="2400" dirty="0"/>
          </a:p>
          <a:p>
            <a:pPr marL="0" indent="0">
              <a:buNone/>
            </a:pPr>
            <a:r>
              <a:rPr lang="cs-CZ" sz="1300" dirty="0">
                <a:hlinkClick r:id="rId2"/>
              </a:rPr>
              <a:t>https://www.mpsv.cz/cms/documents/8089fe5f-2e7b-6f23-9e3d-ec13d65494d6/Metodický%20výklad%20Ministerstva%20práce%20a%20sociálních%20věcí%20-%20Standard%20č.%2015%20-%20Zvyšování%20kvality%20sociální%20služby.pdf</a:t>
            </a:r>
            <a:r>
              <a:rPr lang="cs-CZ" sz="1300" dirty="0"/>
              <a:t> 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75C0A0C-FD69-D150-4A3F-167C7BFB8E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EC74D12-7F93-A841-1A7C-4FE465F8F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49</a:t>
            </a:fld>
            <a:endParaRPr lang="cs-CZ"/>
          </a:p>
        </p:txBody>
      </p:sp>
      <p:pic>
        <p:nvPicPr>
          <p:cNvPr id="8" name="Obrázek 7" descr="Obsah obrázku text, snímek obrazovky, Písmo, algebra&#10;&#10;Obsah generovaný pomocí AI může být nesprávný.">
            <a:extLst>
              <a:ext uri="{FF2B5EF4-FFF2-40B4-BE49-F238E27FC236}">
                <a16:creationId xmlns:a16="http://schemas.microsoft.com/office/drawing/2014/main" id="{12E41431-0C67-4760-346C-9017D6E0D0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9204" y="1990800"/>
            <a:ext cx="6616284" cy="3485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33015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0191A4-0233-5BF5-E272-71B1E3C0C7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>
            <a:extLst>
              <a:ext uri="{FF2B5EF4-FFF2-40B4-BE49-F238E27FC236}">
                <a16:creationId xmlns:a16="http://schemas.microsoft.com/office/drawing/2014/main" id="{3336D292-AB87-8835-5B45-70BE80172F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03156"/>
            <a:ext cx="10515600" cy="2852737"/>
          </a:xfrm>
        </p:spPr>
        <p:txBody>
          <a:bodyPr/>
          <a:lstStyle/>
          <a:p>
            <a:pPr algn="ctr"/>
            <a:r>
              <a:rPr lang="cs-CZ"/>
              <a:t>Děkuji za pozornost.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894CFF1-CBCD-B8C0-6A9A-0FF72396DF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8B3974C-21D8-5D82-695F-090A2AC489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50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610035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lomoucký kraj">
      <a:dk1>
        <a:srgbClr val="000000"/>
      </a:dk1>
      <a:lt1>
        <a:srgbClr val="FFFFFF"/>
      </a:lt1>
      <a:dk2>
        <a:srgbClr val="02539F"/>
      </a:dk2>
      <a:lt2>
        <a:srgbClr val="E7E6E6"/>
      </a:lt2>
      <a:accent1>
        <a:srgbClr val="02539F"/>
      </a:accent1>
      <a:accent2>
        <a:srgbClr val="58894C"/>
      </a:accent2>
      <a:accent3>
        <a:srgbClr val="C4262D"/>
      </a:accent3>
      <a:accent4>
        <a:srgbClr val="9FBF5B"/>
      </a:accent4>
      <a:accent5>
        <a:srgbClr val="6AB6EA"/>
      </a:accent5>
      <a:accent6>
        <a:srgbClr val="E9BB46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 bwMode="auto"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3175" cap="flat" cmpd="sng">
              <a:solidFill>
                <a:srgbClr val="000000"/>
              </a:solidFill>
              <a:prstDash val="solid"/>
              <a:miter lim="400000"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rgbClr val="000000">
                    <a:alpha val="74998"/>
                  </a:srgbClr>
                </a:outerShdw>
              </a:effectLst>
            </a14:hiddenEffects>
          </a:ext>
        </a:extLst>
      </a:spPr>
      <a:bodyPr lIns="38100" tIns="38100" rIns="38100" bIns="38100"/>
      <a:lstStyle>
        <a:defPPr algn="l">
          <a:lnSpc>
            <a:spcPct val="150000"/>
          </a:lnSpc>
          <a:defRPr sz="1400" dirty="0">
            <a:solidFill>
              <a:schemeClr val="tx2"/>
            </a:solidFill>
            <a:ea typeface="+mj-e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 OK.potx" id="{6F3F9BF8-1F67-4B46-B308-B76B3766940E}" vid="{C58A957F-67F5-6440-9449-FF9D378E82FB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C9C246E5BCAA34DBC9B1B02218BE417" ma:contentTypeVersion="16" ma:contentTypeDescription="Create a new document." ma:contentTypeScope="" ma:versionID="638f13856de5b861d334453db936de75">
  <xsd:schema xmlns:xsd="http://www.w3.org/2001/XMLSchema" xmlns:xs="http://www.w3.org/2001/XMLSchema" xmlns:p="http://schemas.microsoft.com/office/2006/metadata/properties" xmlns:ns3="dfa91a94-5f5e-47ed-9af7-d52fadf1feec" xmlns:ns4="3d1e1239-fb31-45e9-be66-9043f3f7783e" targetNamespace="http://schemas.microsoft.com/office/2006/metadata/properties" ma:root="true" ma:fieldsID="6d6125a34df36906c32e6cd93b634a9f" ns3:_="" ns4:_="">
    <xsd:import namespace="dfa91a94-5f5e-47ed-9af7-d52fadf1feec"/>
    <xsd:import namespace="3d1e1239-fb31-45e9-be66-9043f3f7783e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Location" minOccurs="0"/>
                <xsd:element ref="ns3:MediaLengthInSeconds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a91a94-5f5e-47ed-9af7-d52fadf1fee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23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d1e1239-fb31-45e9-be66-9043f3f7783e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dfa91a94-5f5e-47ed-9af7-d52fadf1feec" xsi:nil="true"/>
  </documentManagement>
</p:properties>
</file>

<file path=customXml/itemProps1.xml><?xml version="1.0" encoding="utf-8"?>
<ds:datastoreItem xmlns:ds="http://schemas.openxmlformats.org/officeDocument/2006/customXml" ds:itemID="{2574771F-D135-41BE-9E8F-93AAAA6D5B6E}">
  <ds:schemaRefs>
    <ds:schemaRef ds:uri="3d1e1239-fb31-45e9-be66-9043f3f7783e"/>
    <ds:schemaRef ds:uri="dfa91a94-5f5e-47ed-9af7-d52fadf1feec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3FCC049B-D2FA-43E6-B59B-124530315B6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5D77080-19C8-42BC-8F48-B0A106B7B70C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terms/"/>
    <ds:schemaRef ds:uri="dfa91a94-5f5e-47ed-9af7-d52fadf1feec"/>
    <ds:schemaRef ds:uri="3d1e1239-fb31-45e9-be66-9043f3f7783e"/>
    <ds:schemaRef ds:uri="http://schemas.microsoft.com/office/2006/metadata/propertie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Prezentace OK</Template>
  <TotalTime>17670</TotalTime>
  <Words>2860</Words>
  <Application>Microsoft Office PowerPoint</Application>
  <PresentationFormat>Širokoúhlá obrazovka</PresentationFormat>
  <Paragraphs>551</Paragraphs>
  <Slides>50</Slides>
  <Notes>34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50</vt:i4>
      </vt:variant>
    </vt:vector>
  </HeadingPairs>
  <TitlesOfParts>
    <vt:vector size="55" baseType="lpstr">
      <vt:lpstr>Aptos</vt:lpstr>
      <vt:lpstr>Arial</vt:lpstr>
      <vt:lpstr>Calibri</vt:lpstr>
      <vt:lpstr>Inter</vt:lpstr>
      <vt:lpstr>Motiv Office</vt:lpstr>
      <vt:lpstr>Setkání poskytovatelů sociálních služeb Olomouckého kraje   30. 10. 2025 </vt:lpstr>
      <vt:lpstr>Program setkání</vt:lpstr>
      <vt:lpstr>Program setkání</vt:lpstr>
      <vt:lpstr>Program setkání</vt:lpstr>
      <vt:lpstr>Aktuální informace</vt:lpstr>
      <vt:lpstr>Aktuální informace</vt:lpstr>
      <vt:lpstr>Aktuální informace</vt:lpstr>
      <vt:lpstr>Aktuální informace</vt:lpstr>
      <vt:lpstr>Aktuální informace</vt:lpstr>
      <vt:lpstr>Aktuální informace</vt:lpstr>
      <vt:lpstr>Aktuální informace</vt:lpstr>
      <vt:lpstr>Aktuální informace</vt:lpstr>
      <vt:lpstr>Aktuální informace</vt:lpstr>
      <vt:lpstr>Aktuální informace</vt:lpstr>
      <vt:lpstr>Aktuální informace</vt:lpstr>
      <vt:lpstr>Aktuální informace</vt:lpstr>
      <vt:lpstr>Aktuální informace</vt:lpstr>
      <vt:lpstr>Aktuální informace</vt:lpstr>
      <vt:lpstr>Aktuální informace</vt:lpstr>
      <vt:lpstr>Důležité novinky v zákoně o sociálních službách</vt:lpstr>
      <vt:lpstr>Novinky v zákoně o sociálních službách</vt:lpstr>
      <vt:lpstr>Novinky v zákoně o sociálních službách</vt:lpstr>
      <vt:lpstr>Novinky v zákoně o sociálních službách</vt:lpstr>
      <vt:lpstr>Novinky v zákoně o sociálních službách</vt:lpstr>
      <vt:lpstr>Novinky v zákoně o sociálních službách</vt:lpstr>
      <vt:lpstr>Novinky v zákoně o sociálních službách</vt:lpstr>
      <vt:lpstr>Novinky v zákoně o sociálních službách</vt:lpstr>
      <vt:lpstr>Novinky v zákoně o sociálních službách</vt:lpstr>
      <vt:lpstr>Novinky v zákoně o sociálních službách</vt:lpstr>
      <vt:lpstr>Novinky v zákoně o sociálních službách</vt:lpstr>
      <vt:lpstr>Novinky v zákoně o sociálních službách</vt:lpstr>
      <vt:lpstr>Novinky v zákoně o sociálních službách</vt:lpstr>
      <vt:lpstr>Novinky v zákoně o sociálních službách</vt:lpstr>
      <vt:lpstr>Novinky v zákoně o sociálních službách</vt:lpstr>
      <vt:lpstr>Novinky v zákoně o sociálních službách</vt:lpstr>
      <vt:lpstr>Novinky v zákoně o sociálních službách</vt:lpstr>
      <vt:lpstr>Novinky v zákoně o sociálních službách</vt:lpstr>
      <vt:lpstr>Novinky v zákoně o sociálních službách</vt:lpstr>
      <vt:lpstr>Novinky v zákoně o sociálních službách</vt:lpstr>
      <vt:lpstr>Změna zákona o sociálně-právní ochraně dětí</vt:lpstr>
      <vt:lpstr>Sociálně-právní ochrana dětí a soc. služby</vt:lpstr>
      <vt:lpstr>Sociálně-právní ochrana dětí a soc. služby</vt:lpstr>
      <vt:lpstr>Sociálně-právní ochrana dětí a soc. služby</vt:lpstr>
      <vt:lpstr>Sociálně-právní ochrana dětí a soc. služby</vt:lpstr>
      <vt:lpstr>Sociálně-právní ochrana dětí a soc. služby</vt:lpstr>
      <vt:lpstr>Sociálně-právní ochrana dětí a soc. služby</vt:lpstr>
      <vt:lpstr>Další informace</vt:lpstr>
      <vt:lpstr>Stížnosti</vt:lpstr>
      <vt:lpstr>Standard č. 15</vt:lpstr>
      <vt:lpstr>Děkuji za pozornost.</vt:lpstr>
    </vt:vector>
  </TitlesOfParts>
  <Company>VDI0101W10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Niče Luděk</dc:creator>
  <cp:lastModifiedBy>Bodnarová Hana</cp:lastModifiedBy>
  <cp:revision>217</cp:revision>
  <cp:lastPrinted>2024-12-11T06:26:26Z</cp:lastPrinted>
  <dcterms:created xsi:type="dcterms:W3CDTF">2022-03-10T07:10:19Z</dcterms:created>
  <dcterms:modified xsi:type="dcterms:W3CDTF">2025-11-03T12:18:38Z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0x0101006C9C246E5BCAA34DBC9B1B02218BE417</vt:lpwstr>
  </property>
</Properties>
</file>