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5"/>
  </p:notesMasterIdLst>
  <p:sldIdLst>
    <p:sldId id="291" r:id="rId2"/>
    <p:sldId id="437" r:id="rId3"/>
    <p:sldId id="361" r:id="rId4"/>
    <p:sldId id="453" r:id="rId5"/>
    <p:sldId id="440" r:id="rId6"/>
    <p:sldId id="443" r:id="rId7"/>
    <p:sldId id="446" r:id="rId8"/>
    <p:sldId id="454" r:id="rId9"/>
    <p:sldId id="447" r:id="rId10"/>
    <p:sldId id="442" r:id="rId11"/>
    <p:sldId id="449" r:id="rId12"/>
    <p:sldId id="452" r:id="rId13"/>
    <p:sldId id="451" r:id="rId14"/>
    <p:sldId id="450" r:id="rId15"/>
    <p:sldId id="327" r:id="rId16"/>
    <p:sldId id="441" r:id="rId17"/>
    <p:sldId id="455" r:id="rId18"/>
    <p:sldId id="448" r:id="rId19"/>
    <p:sldId id="438" r:id="rId20"/>
    <p:sldId id="439" r:id="rId21"/>
    <p:sldId id="389" r:id="rId22"/>
    <p:sldId id="386" r:id="rId23"/>
    <p:sldId id="318" r:id="rId24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262E"/>
    <a:srgbClr val="6BB7EB"/>
    <a:srgbClr val="578A4C"/>
    <a:srgbClr val="00549F"/>
    <a:srgbClr val="A5C659"/>
    <a:srgbClr val="EABB47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6327"/>
  </p:normalViewPr>
  <p:slideViewPr>
    <p:cSldViewPr snapToGrid="0" snapToObjects="1" showGuides="1">
      <p:cViewPr varScale="1">
        <p:scale>
          <a:sx n="82" d="100"/>
          <a:sy n="82" d="100"/>
        </p:scale>
        <p:origin x="710" y="7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29.10.2025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o.nepsinska@olkraj.cz" TargetMode="Externa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.pospisilova@olkraj.cz" TargetMode="External"/><Relationship Id="rId2" Type="http://schemas.openxmlformats.org/officeDocument/2006/relationships/hyperlink" Target="mailto:g.janyskova@olkraj.cz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n.novakova@olkraj.cz" TargetMode="External"/><Relationship Id="rId4" Type="http://schemas.openxmlformats.org/officeDocument/2006/relationships/hyperlink" Target="mailto:k.dostalova@olkraj.cz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renata.kottnerova@olkraj.cz" TargetMode="External"/><Relationship Id="rId2" Type="http://schemas.openxmlformats.org/officeDocument/2006/relationships/hyperlink" Target="mailto:h.zborilova@olkraj.cz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p.zlamalova@olkraj.cz" TargetMode="External"/><Relationship Id="rId4" Type="http://schemas.openxmlformats.org/officeDocument/2006/relationships/hyperlink" Target="https://ude.ginis.cloud/olkraj/?id=KUOL0B7JJS8D-0&amp;kategorie=V%C3%BDb%C4%9Brov%C3%A1%20%C5%99%C3%ADzen%C3%AD%C2%A0na%20zam%C4%9Bstnance%20K%C3%9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4/164/2025-01-01?f=164%2F2024&amp;zalozka=tex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8/2025-03-01?f=38%2F2025&amp;zalozka=tex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48/2025-03-01?f=48%2F2025&amp;zalozka=text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8/2025-03-01?f=38%2F2025&amp;zalozka=text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8/2025-03-01?f=38%2F2025&amp;zalozka=text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8/2025-03-01?f=38%2F2025&amp;zalozka=text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00/0000-00-00?f=300%2F2025&amp;zalozka=text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00/0000-00-00?f=300%2F2025&amp;zalozka=text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00/0000-00-00?f=300%2F2025&amp;zalozka=text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00/0000-00-00?f=300%2F2025&amp;zalozka=text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60/0000-00-00?f=360%2F2025&amp;zalozka=text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00/0000-00-00?f=300%2F2025&amp;zalozka=text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60/0000-00-00?f=360%2F2025&amp;zalozka=text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00/0000-00-00?f=300%2F2025&amp;zalozka=text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-sbirka.cz/sb/2025/361?zalozka=text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cenykraje.cz/rocnik/2025-socialni-oblast" TargetMode="Externa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00561" y="4544008"/>
            <a:ext cx="7981772" cy="1419911"/>
          </a:xfrm>
        </p:spPr>
        <p:txBody>
          <a:bodyPr anchor="b">
            <a:noAutofit/>
          </a:bodyPr>
          <a:lstStyle/>
          <a:p>
            <a:br>
              <a:rPr lang="cs-CZ" sz="2800" b="1" dirty="0">
                <a:solidFill>
                  <a:srgbClr val="92D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cs-CZ" sz="2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Porada poskytovatelů soc. služeb</a:t>
            </a:r>
            <a:br>
              <a:rPr lang="cs-CZ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cs-CZ" sz="2800" b="1" dirty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30. října 2025,</a:t>
            </a:r>
            <a:r>
              <a:rPr lang="cs-CZ" sz="2800" b="1" dirty="0">
                <a:solidFill>
                  <a:srgbClr val="6BB7E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cs-CZ" sz="2800" b="1" dirty="0">
                <a:solidFill>
                  <a:srgbClr val="A5C659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cs-CZ" sz="2800" b="1" dirty="0">
                <a:solidFill>
                  <a:srgbClr val="578A4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Velký sál </a:t>
            </a:r>
            <a:r>
              <a:rPr lang="cs-CZ" sz="2800" b="1" dirty="0" err="1">
                <a:solidFill>
                  <a:srgbClr val="578A4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MMOl</a:t>
            </a:r>
            <a:r>
              <a:rPr lang="cs-CZ" sz="2800" b="1" dirty="0">
                <a:solidFill>
                  <a:srgbClr val="578A4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Hynaisova 10, Olomouc</a:t>
            </a:r>
            <a:br>
              <a:rPr lang="cs-CZ" sz="2800" b="1" dirty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br>
              <a:rPr lang="cs-CZ" sz="2800" b="1" dirty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cs-CZ" sz="2800" b="1" dirty="0">
                <a:solidFill>
                  <a:srgbClr val="6BB7EB"/>
                </a:solidFill>
              </a:rPr>
              <a:t>Mgr. Olga Nepšinská</a:t>
            </a:r>
            <a:br>
              <a:rPr lang="cs-CZ" sz="2800" b="1" dirty="0"/>
            </a:br>
            <a:r>
              <a:rPr lang="cs-CZ" sz="2800" dirty="0">
                <a:solidFill>
                  <a:srgbClr val="92D05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o.nepsinska@olkraj.cz</a:t>
            </a:r>
            <a:r>
              <a:rPr lang="cs-CZ" sz="2800" dirty="0">
                <a:solidFill>
                  <a:srgbClr val="92D050"/>
                </a:solidFill>
              </a:rPr>
              <a:t>; 585 508 451</a:t>
            </a:r>
            <a:endParaRPr lang="cs-CZ" sz="2800" dirty="0">
              <a:solidFill>
                <a:srgbClr val="92D050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A895B-35F5-985C-7741-15CF836F7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0F8FA6-7F1C-DCBC-82B4-76607CFBE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2237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chemeClr val="accent6"/>
                </a:solidFill>
              </a:rPr>
              <a:t>Personální změny </a:t>
            </a:r>
            <a:r>
              <a:rPr lang="cs-CZ" b="1" dirty="0" err="1">
                <a:solidFill>
                  <a:schemeClr val="accent6"/>
                </a:solidFill>
              </a:rPr>
              <a:t>OdSP</a:t>
            </a:r>
            <a:r>
              <a:rPr lang="cs-CZ" b="1" dirty="0">
                <a:solidFill>
                  <a:schemeClr val="accent6"/>
                </a:solidFill>
              </a:rPr>
              <a:t>, OSV, KÚOK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32F5D26-4B2D-A219-328D-BD860C7D0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8253"/>
            <a:ext cx="10515600" cy="479966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cs-CZ" b="1" dirty="0">
                <a:solidFill>
                  <a:srgbClr val="C00000"/>
                </a:solidFill>
              </a:rPr>
              <a:t>REGISTRACE SOC. SLUŽEB</a:t>
            </a:r>
          </a:p>
          <a:p>
            <a:pPr lvl="0" algn="just"/>
            <a:r>
              <a:rPr lang="cs-CZ" dirty="0"/>
              <a:t>od 1. 10. 2025 je novou referentkou pro registraci soc. služeb </a:t>
            </a:r>
            <a:br>
              <a:rPr lang="cs-CZ" dirty="0"/>
            </a:br>
            <a:r>
              <a:rPr lang="cs-CZ" b="1" dirty="0"/>
              <a:t>Mgr. Gabriela Janýšková, DiS.</a:t>
            </a:r>
            <a:r>
              <a:rPr lang="cs-CZ" dirty="0"/>
              <a:t>, </a:t>
            </a:r>
            <a:r>
              <a:rPr lang="cs-CZ" u="sng" dirty="0">
                <a:hlinkClick r:id="rId2"/>
              </a:rPr>
              <a:t>g.janyskova@olkraj.cz</a:t>
            </a:r>
            <a:r>
              <a:rPr lang="cs-CZ" dirty="0"/>
              <a:t>, 585 508 220 (zástup za MD a RD Bc. Markéty Vychodilové);</a:t>
            </a:r>
          </a:p>
          <a:p>
            <a:pPr lvl="0" algn="just"/>
            <a:r>
              <a:rPr lang="cs-CZ" dirty="0"/>
              <a:t>druhou referentkou pro registraci soc. služeb je i nadále </a:t>
            </a:r>
            <a:r>
              <a:rPr lang="cs-CZ" b="1" dirty="0"/>
              <a:t>Mgr. Petra Pospíšilová</a:t>
            </a:r>
            <a:r>
              <a:rPr lang="cs-CZ" dirty="0"/>
              <a:t>, </a:t>
            </a:r>
            <a:r>
              <a:rPr lang="cs-CZ" u="sng" dirty="0">
                <a:hlinkClick r:id="rId3"/>
              </a:rPr>
              <a:t>p.pospisilova@olkraj.cz</a:t>
            </a:r>
            <a:r>
              <a:rPr lang="cs-CZ" dirty="0"/>
              <a:t>, 585 508 565;</a:t>
            </a:r>
          </a:p>
          <a:p>
            <a:pPr marL="0" indent="0" algn="just">
              <a:buNone/>
            </a:pPr>
            <a:endParaRPr lang="cs-CZ" b="1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cs-CZ" b="1" dirty="0">
                <a:solidFill>
                  <a:srgbClr val="C00000"/>
                </a:solidFill>
              </a:rPr>
              <a:t>KVALITA SOC. SLUŽEB </a:t>
            </a:r>
            <a:r>
              <a:rPr lang="cs-CZ" dirty="0"/>
              <a:t>(agenda kontrol činnosti PO OK, stížností ad.) </a:t>
            </a:r>
            <a:endParaRPr lang="cs-CZ" b="1" dirty="0">
              <a:solidFill>
                <a:srgbClr val="C00000"/>
              </a:solidFill>
            </a:endParaRPr>
          </a:p>
          <a:p>
            <a:pPr lvl="0" algn="just"/>
            <a:r>
              <a:rPr lang="cs-CZ" dirty="0"/>
              <a:t>před cca rokem, od 1. 10. 2024, se stala referentkou kvality soc. služeb </a:t>
            </a:r>
            <a:r>
              <a:rPr lang="cs-CZ" b="1" dirty="0"/>
              <a:t>Mgr. Kateřina Dostálová</a:t>
            </a:r>
            <a:r>
              <a:rPr lang="cs-CZ" dirty="0"/>
              <a:t>, </a:t>
            </a:r>
            <a:r>
              <a:rPr lang="cs-CZ" u="sng" dirty="0">
                <a:hlinkClick r:id="rId4"/>
              </a:rPr>
              <a:t>k.dostalova@olkraj.cz</a:t>
            </a:r>
            <a:r>
              <a:rPr lang="cs-CZ" dirty="0"/>
              <a:t>, 585 508 677;</a:t>
            </a:r>
          </a:p>
          <a:p>
            <a:pPr lvl="0" algn="just"/>
            <a:r>
              <a:rPr lang="cs-CZ" dirty="0"/>
              <a:t>druhou referentkou kvality soc. služeb je i nadále </a:t>
            </a:r>
            <a:r>
              <a:rPr lang="cs-CZ" b="1" dirty="0"/>
              <a:t>Mgr. Naděžda Nováková</a:t>
            </a:r>
            <a:r>
              <a:rPr lang="cs-CZ" dirty="0"/>
              <a:t>, </a:t>
            </a:r>
            <a:r>
              <a:rPr lang="cs-CZ" u="sng" dirty="0">
                <a:hlinkClick r:id="rId5"/>
              </a:rPr>
              <a:t>n.novakova@olkraj.cz</a:t>
            </a:r>
            <a:r>
              <a:rPr lang="cs-CZ" dirty="0"/>
              <a:t>, 585 508 210;</a:t>
            </a:r>
          </a:p>
          <a:p>
            <a:pPr algn="ctr"/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9130F4-94AC-CDC3-3E69-7B090072A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A326586-507E-8EBF-B250-F240E1FAB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964C92E-1DD3-5BDB-9CD0-DB7827383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4634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A840EE-6D45-6FB4-2A97-6DB4171B0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2237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chemeClr val="accent6"/>
                </a:solidFill>
              </a:rPr>
              <a:t>Personální změny </a:t>
            </a:r>
            <a:r>
              <a:rPr lang="cs-CZ" b="1" dirty="0" err="1">
                <a:solidFill>
                  <a:schemeClr val="accent6"/>
                </a:solidFill>
              </a:rPr>
              <a:t>OdSP</a:t>
            </a:r>
            <a:r>
              <a:rPr lang="cs-CZ" b="1" dirty="0">
                <a:solidFill>
                  <a:schemeClr val="accent6"/>
                </a:solidFill>
              </a:rPr>
              <a:t>, OSV, KÚOK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3FF030D-33D3-C957-4B0B-453D2FA7C5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8253"/>
            <a:ext cx="10515600" cy="530322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b="1" dirty="0">
                <a:solidFill>
                  <a:srgbClr val="C00000"/>
                </a:solidFill>
              </a:rPr>
              <a:t>KRAJSKÝ KOORDINÁTOR PRO ROMSKÉ ZÁLEŽITOSTI</a:t>
            </a:r>
          </a:p>
          <a:p>
            <a:pPr algn="just"/>
            <a:r>
              <a:rPr lang="cs-CZ" dirty="0"/>
              <a:t>od 1. 10. 2025 je novou koordinátorkou pro romské záležitosti </a:t>
            </a:r>
            <a:r>
              <a:rPr lang="cs-CZ" b="1" dirty="0"/>
              <a:t>Bc. Helena Zbořilová</a:t>
            </a:r>
            <a:r>
              <a:rPr lang="cs-CZ" dirty="0"/>
              <a:t>, </a:t>
            </a:r>
            <a:r>
              <a:rPr lang="cs-CZ" u="sng" dirty="0">
                <a:hlinkClick r:id="rId2"/>
              </a:rPr>
              <a:t>h.zborilova@olkraj.cz</a:t>
            </a:r>
            <a:r>
              <a:rPr lang="cs-CZ" dirty="0"/>
              <a:t>, 585 508 218, přešla z oddělení sociálně-právní ochrany;</a:t>
            </a:r>
            <a:endParaRPr lang="cs-CZ" b="1" dirty="0"/>
          </a:p>
          <a:p>
            <a:pPr algn="just"/>
            <a:r>
              <a:rPr lang="cs-CZ" dirty="0">
                <a:solidFill>
                  <a:schemeClr val="tx2"/>
                </a:solidFill>
              </a:rPr>
              <a:t>původní koordinátorka pro romské záležitosti </a:t>
            </a:r>
            <a:r>
              <a:rPr lang="cs-CZ" b="1" dirty="0">
                <a:solidFill>
                  <a:schemeClr val="tx2"/>
                </a:solidFill>
              </a:rPr>
              <a:t>PhDr. Renáta Köttnerová pracuje od 1. 10. 2025 na DPP na pozici experta pro integraci</a:t>
            </a:r>
            <a:r>
              <a:rPr lang="cs-CZ" dirty="0">
                <a:solidFill>
                  <a:schemeClr val="tx2"/>
                </a:solidFill>
              </a:rPr>
              <a:t>, má novou emailovou adresu: </a:t>
            </a:r>
            <a:r>
              <a:rPr lang="cs-CZ" dirty="0">
                <a:solidFill>
                  <a:schemeClr val="tx2"/>
                </a:solidFill>
                <a:hlinkClick r:id="rId3"/>
              </a:rPr>
              <a:t>renata.kottnerova@olkraj.cz</a:t>
            </a:r>
            <a:r>
              <a:rPr lang="cs-CZ" dirty="0">
                <a:solidFill>
                  <a:schemeClr val="tx2"/>
                </a:solidFill>
              </a:rPr>
              <a:t>;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C00000"/>
                </a:solidFill>
              </a:rPr>
              <a:t>SOC. PRACOVNÍK, METODIK SOC. PRÁCE A VEŘ. OPATROVNICTVÍ</a:t>
            </a:r>
          </a:p>
          <a:p>
            <a:pPr algn="just"/>
            <a:r>
              <a:rPr lang="cs-CZ" dirty="0"/>
              <a:t>od 1. 7. 2025 na této pozici již </a:t>
            </a:r>
            <a:r>
              <a:rPr lang="cs-CZ" u="sng" dirty="0"/>
              <a:t>ne</a:t>
            </a:r>
            <a:r>
              <a:rPr lang="cs-CZ" dirty="0"/>
              <a:t>působí Mgr. Martina Šterclová, přešla </a:t>
            </a:r>
            <a:br>
              <a:rPr lang="cs-CZ" dirty="0"/>
            </a:br>
            <a:r>
              <a:rPr lang="cs-CZ" dirty="0"/>
              <a:t>na oddělení plánování soc. služeb, aktuálně je </a:t>
            </a:r>
            <a:r>
              <a:rPr lang="cs-CZ" b="1" dirty="0"/>
              <a:t>vypsáno výběrové řízení </a:t>
            </a:r>
            <a:r>
              <a:rPr lang="cs-CZ" dirty="0"/>
              <a:t>na obsazení této pozice: termín pro podávání přihlášek </a:t>
            </a:r>
            <a:r>
              <a:rPr lang="cs-CZ" b="1" dirty="0"/>
              <a:t>do: 31. 10. 2025 do 12:00 hod.:</a:t>
            </a:r>
          </a:p>
          <a:p>
            <a:pPr marL="0" indent="0" algn="just">
              <a:buNone/>
            </a:pPr>
            <a:r>
              <a:rPr lang="cs-CZ" dirty="0">
                <a:hlinkClick r:id="rId4"/>
              </a:rPr>
              <a:t>https://ude.ginis.cloud/olkraj/?id=KUOL0B7JJS8D-0&amp;kategorie=V%C3%BDb%C4%9Brov%C3%A1%20%C5%99%C3%ADzen%C3%AD%C2%A0na%20zam%C4%9Bstnance%20K%C3%9A</a:t>
            </a:r>
            <a:endParaRPr lang="cs-CZ" dirty="0"/>
          </a:p>
          <a:p>
            <a:pPr algn="just"/>
            <a:r>
              <a:rPr lang="cs-CZ" dirty="0"/>
              <a:t>druhá soc. pracovnice, metodička soc. práce a veř. opatrovnictví je </a:t>
            </a:r>
            <a:br>
              <a:rPr lang="cs-CZ" dirty="0"/>
            </a:br>
            <a:r>
              <a:rPr lang="cs-CZ" dirty="0"/>
              <a:t>i nadále </a:t>
            </a:r>
            <a:r>
              <a:rPr lang="cs-CZ" b="1" dirty="0"/>
              <a:t>Mgr. Pavlína Zlámalová</a:t>
            </a:r>
            <a:r>
              <a:rPr lang="cs-CZ" dirty="0"/>
              <a:t>, </a:t>
            </a:r>
            <a:r>
              <a:rPr lang="cs-CZ" dirty="0">
                <a:hlinkClick r:id="rId5"/>
              </a:rPr>
              <a:t>p.zlamalova@olkraj.cz</a:t>
            </a:r>
            <a:r>
              <a:rPr lang="cs-CZ" dirty="0"/>
              <a:t>, 585 508 570.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AE7A6C-2A34-D86B-74C9-F9D22AD53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7500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34E77F-326F-AA3C-1E49-AC7DBE6AB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578A4C"/>
                </a:solidFill>
              </a:rPr>
              <a:t>Pečující osoby, osoby s potřebou paliativní péče </a:t>
            </a:r>
            <a:r>
              <a:rPr lang="cs-CZ" sz="2700" b="1" dirty="0">
                <a:solidFill>
                  <a:schemeClr val="accent2"/>
                </a:solidFill>
              </a:rPr>
              <a:t>- připomenutí novely účinné od 1. 7. 2024 (informace již loni poslány i přes </a:t>
            </a:r>
            <a:r>
              <a:rPr lang="cs-CZ" sz="2700" b="1" dirty="0" err="1">
                <a:solidFill>
                  <a:schemeClr val="accent2"/>
                </a:solidFill>
              </a:rPr>
              <a:t>KISSoS</a:t>
            </a:r>
            <a:r>
              <a:rPr lang="cs-CZ" sz="2700" b="1" dirty="0">
                <a:solidFill>
                  <a:schemeClr val="accent2"/>
                </a:solidFill>
              </a:rPr>
              <a:t>)</a:t>
            </a:r>
            <a:br>
              <a:rPr lang="cs-CZ" sz="2700" b="1" dirty="0">
                <a:solidFill>
                  <a:schemeClr val="tx2"/>
                </a:solidFill>
              </a:rPr>
            </a:br>
            <a:endParaRPr lang="cs-CZ" sz="2700" b="1" dirty="0">
              <a:solidFill>
                <a:schemeClr val="tx2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FD32C6-2A17-D7A5-0779-FC7B1BB23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dirty="0"/>
              <a:t>novela zákona o soc. službách - zákonem č. 164/2024 Sb.: </a:t>
            </a:r>
            <a:r>
              <a:rPr lang="cs-CZ" dirty="0">
                <a:hlinkClick r:id="rId2"/>
              </a:rPr>
              <a:t>https://www.e-sbirka.cz/sb/2024/164/2025-01-01?f=164%2F2024&amp;zalozka=text</a:t>
            </a:r>
            <a:endParaRPr lang="cs-CZ" dirty="0"/>
          </a:p>
          <a:p>
            <a:pPr algn="just"/>
            <a:r>
              <a:rPr lang="cs-CZ" dirty="0"/>
              <a:t>přidání činnosti pro </a:t>
            </a:r>
            <a:r>
              <a:rPr lang="cs-CZ" b="1" dirty="0"/>
              <a:t>pečující osoby </a:t>
            </a:r>
          </a:p>
          <a:p>
            <a:pPr marL="0" indent="0" algn="just">
              <a:buNone/>
            </a:pPr>
            <a:r>
              <a:rPr lang="cs-CZ" dirty="0"/>
              <a:t>– </a:t>
            </a:r>
            <a:r>
              <a:rPr lang="cs-CZ" b="1" dirty="0"/>
              <a:t>nová cílová skupina u odborného soc. poradenství</a:t>
            </a:r>
            <a:r>
              <a:rPr lang="cs-CZ" dirty="0"/>
              <a:t>, nová základní činnost pro ni (</a:t>
            </a:r>
            <a:r>
              <a:rPr lang="cs-CZ" b="1" dirty="0"/>
              <a:t>požádat o změnu rozhodnutí o registraci</a:t>
            </a:r>
            <a:r>
              <a:rPr lang="cs-CZ" dirty="0"/>
              <a:t>) – 37 odst. 4 ZSS</a:t>
            </a:r>
          </a:p>
          <a:p>
            <a:pPr algn="just">
              <a:buFontTx/>
              <a:buChar char="-"/>
            </a:pPr>
            <a:r>
              <a:rPr lang="cs-CZ" b="1" dirty="0"/>
              <a:t>možnost základního soc. poradenství také pečujícím osobám </a:t>
            </a:r>
            <a:r>
              <a:rPr lang="cs-CZ" dirty="0"/>
              <a:t>(§ 37 odst. 5 ZSS) u peč. služby, os. asistence, odlehčovacích služeb, denního stacionáře (</a:t>
            </a:r>
            <a:r>
              <a:rPr lang="cs-CZ" b="1" dirty="0"/>
              <a:t>uvést do Popisu realizace</a:t>
            </a:r>
            <a:r>
              <a:rPr lang="cs-CZ" dirty="0"/>
              <a:t>)</a:t>
            </a:r>
          </a:p>
          <a:p>
            <a:pPr algn="just"/>
            <a:r>
              <a:rPr lang="cs-CZ" dirty="0"/>
              <a:t>nová cílová skupina </a:t>
            </a:r>
            <a:r>
              <a:rPr lang="cs-CZ" b="1" dirty="0"/>
              <a:t>osoby s potřebou paliativní péče</a:t>
            </a:r>
            <a:r>
              <a:rPr lang="cs-CZ" dirty="0"/>
              <a:t> – </a:t>
            </a:r>
            <a:r>
              <a:rPr lang="cs-CZ" b="1" dirty="0"/>
              <a:t>u odborného soc. poradenství</a:t>
            </a:r>
            <a:r>
              <a:rPr lang="cs-CZ" dirty="0"/>
              <a:t> (§ 37 odst. 4) - </a:t>
            </a:r>
            <a:r>
              <a:rPr lang="cs-CZ" b="1" dirty="0"/>
              <a:t>požádat o změnu rozhodnutí </a:t>
            </a:r>
            <a:br>
              <a:rPr lang="cs-CZ" b="1" dirty="0"/>
            </a:br>
            <a:r>
              <a:rPr lang="cs-CZ" b="1" dirty="0"/>
              <a:t>o registraci, stávající „osoby v krizi“ možno ponechat pro osoby pozůstalé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15028AA-3AD2-9995-7911-3AF81592C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CE9E22-1084-0DC3-4BFA-1FC35899A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AFDE967-AEA4-D591-9329-88DAD6152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202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CD5D1D-68BF-D809-B629-C0CD3BEBF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DF3E05-F175-26E7-5C8B-1B58678F8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br>
              <a:rPr lang="cs-CZ" dirty="0"/>
            </a:br>
            <a:r>
              <a:rPr lang="cs-CZ" b="1" dirty="0">
                <a:solidFill>
                  <a:srgbClr val="92D050"/>
                </a:solidFill>
              </a:rPr>
              <a:t>Služby komunitního charakteru</a:t>
            </a:r>
            <a:br>
              <a:rPr lang="cs-CZ" dirty="0"/>
            </a:b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1EAFBE-E482-FA9E-FF94-52616E6135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7"/>
            <a:ext cx="10515600" cy="4728170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38/2025 Sb.: </a:t>
            </a:r>
            <a:r>
              <a:rPr lang="cs-CZ" dirty="0">
                <a:hlinkClick r:id="rId2"/>
              </a:rPr>
              <a:t>https://www.e-sbirka.cz/sb/2025/38/2025-03-01?f=38%2F2025&amp;zalozka=text</a:t>
            </a:r>
            <a:r>
              <a:rPr lang="cs-CZ" dirty="0"/>
              <a:t> - </a:t>
            </a:r>
            <a:r>
              <a:rPr lang="cs-CZ" b="1" dirty="0"/>
              <a:t>již účinné – od 1. 3. 2025: </a:t>
            </a:r>
          </a:p>
          <a:p>
            <a:pPr marL="0" indent="0" algn="just">
              <a:buNone/>
            </a:pPr>
            <a:r>
              <a:rPr lang="cs-CZ" b="1" dirty="0"/>
              <a:t>nový § 33a:</a:t>
            </a:r>
          </a:p>
          <a:p>
            <a:pPr marL="0" indent="0" algn="just">
              <a:buNone/>
            </a:pPr>
            <a:r>
              <a:rPr lang="cs-CZ" b="1" dirty="0"/>
              <a:t>„Služba komunitního charakteru</a:t>
            </a:r>
          </a:p>
          <a:p>
            <a:pPr marL="0" indent="0" algn="just">
              <a:buNone/>
            </a:pPr>
            <a:r>
              <a:rPr lang="cs-CZ" b="1" dirty="0"/>
              <a:t>(1)</a:t>
            </a:r>
            <a:r>
              <a:rPr lang="cs-CZ" dirty="0"/>
              <a:t> </a:t>
            </a:r>
            <a:r>
              <a:rPr lang="cs-CZ" b="1" dirty="0"/>
              <a:t>Terénní služby, ambulantní služby a pobytové služby podle § 47 až 51</a:t>
            </a:r>
            <a:r>
              <a:rPr lang="cs-CZ" dirty="0"/>
              <a:t>, které jsou </a:t>
            </a:r>
            <a:r>
              <a:rPr lang="cs-CZ" b="1" dirty="0"/>
              <a:t>poskytovány takovým způsobem, aby umožňovaly </a:t>
            </a:r>
            <a:r>
              <a:rPr lang="cs-CZ" dirty="0"/>
              <a:t>osobě nezávislý způsob života odpovídající svou povahou </a:t>
            </a:r>
            <a:r>
              <a:rPr lang="cs-CZ" b="1" dirty="0"/>
              <a:t>běžnému životu </a:t>
            </a:r>
            <a:r>
              <a:rPr lang="cs-CZ" dirty="0"/>
              <a:t>osob jejího věku a </a:t>
            </a:r>
            <a:r>
              <a:rPr lang="cs-CZ" b="1" dirty="0"/>
              <a:t>zabraňovaly její segregaci</a:t>
            </a:r>
            <a:r>
              <a:rPr lang="cs-CZ" dirty="0"/>
              <a:t>, se označují za služby komunitního charakteru.</a:t>
            </a:r>
          </a:p>
          <a:p>
            <a:pPr marL="0" indent="0" algn="just">
              <a:buNone/>
            </a:pPr>
            <a:r>
              <a:rPr lang="cs-CZ" b="1" dirty="0"/>
              <a:t>(2)</a:t>
            </a:r>
            <a:r>
              <a:rPr lang="cs-CZ" dirty="0"/>
              <a:t> Umístěním ambulantní služby poskytované jako služba komunitního charakteru </a:t>
            </a:r>
            <a:r>
              <a:rPr lang="cs-CZ" b="1" dirty="0"/>
              <a:t>nesmí dojít </a:t>
            </a:r>
            <a:br>
              <a:rPr lang="cs-CZ" b="1" dirty="0"/>
            </a:br>
            <a:r>
              <a:rPr lang="cs-CZ" b="1" dirty="0"/>
              <a:t>k vytváření lokalit s vyšším počtem osob</a:t>
            </a:r>
            <a:r>
              <a:rPr lang="cs-CZ" dirty="0"/>
              <a:t>, jimž je tato sociální služba určena. Pobytové služby poskytované jako služby komunitního charakteru se poskytují </a:t>
            </a:r>
            <a:r>
              <a:rPr lang="cs-CZ" b="1" u="sng" dirty="0"/>
              <a:t>pouze v bytě, bytovém domě nebo rodinném domě </a:t>
            </a:r>
            <a:r>
              <a:rPr lang="cs-CZ" b="1" dirty="0"/>
              <a:t>umístěném v běžné zástavbě obce. </a:t>
            </a:r>
            <a:r>
              <a:rPr lang="cs-CZ" dirty="0"/>
              <a:t>Umístěním pobytové služby poskytované jako služba komunitního charakteru nesmí dojít k vytváření lokalit s vyšším počtem osob, jimž je tato sociální služba určena, a ke vzniku prostředí odlišného od běžné obecní komunity.</a:t>
            </a:r>
          </a:p>
          <a:p>
            <a:pPr marL="0" indent="0" algn="just">
              <a:buNone/>
            </a:pPr>
            <a:r>
              <a:rPr lang="cs-CZ" b="1" dirty="0"/>
              <a:t>(3)</a:t>
            </a:r>
            <a:r>
              <a:rPr lang="cs-CZ" dirty="0"/>
              <a:t> </a:t>
            </a:r>
            <a:r>
              <a:rPr lang="cs-CZ" b="1" dirty="0"/>
              <a:t>Prováděcí právní předpis stanoví požadavky na umístění ambulantních a pobytových služeb poskytovaných jako služby komunitního charakteru v lokalitě a maximální kapacitní kritéria </a:t>
            </a:r>
            <a:r>
              <a:rPr lang="cs-CZ" dirty="0"/>
              <a:t>pro umístění pobytové služby poskytované jako služba komunitního charakteru v lokalitě </a:t>
            </a:r>
            <a:br>
              <a:rPr lang="cs-CZ" dirty="0"/>
            </a:br>
            <a:r>
              <a:rPr lang="cs-CZ" dirty="0"/>
              <a:t>a v bytovém domě.“.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805BD7E-7D88-09C8-2FBA-935659A2D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077E4BA-DB6C-D2DF-2CC4-8DA953CF2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4AD45D7-672F-F5C9-48B8-E19649E96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172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407D07-CD34-B801-54AB-AF06FD2E1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C40054-2EA9-3AE4-3948-95D0A2AB9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92D050"/>
                </a:solidFill>
              </a:rPr>
              <a:t>Služby komunitního charakteru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4DDAE6-8FB1-FE60-6DB8-60CA074D5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7"/>
            <a:ext cx="10515600" cy="4728170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cs-CZ" b="1" dirty="0"/>
              <a:t>novela vyhlášky č. 505/2006 Sb. - vyhláškou č. 48/2025 Sb.: </a:t>
            </a:r>
            <a:r>
              <a:rPr lang="cs-CZ" dirty="0">
                <a:hlinkClick r:id="rId2"/>
              </a:rPr>
              <a:t>https://www.e-sbirka.cz/sb/2025/48/2025-03-01?f=48%2F2025&amp;zalozka=text</a:t>
            </a:r>
            <a:r>
              <a:rPr lang="cs-CZ" dirty="0"/>
              <a:t> - </a:t>
            </a:r>
            <a:r>
              <a:rPr lang="cs-CZ" b="1" dirty="0"/>
              <a:t>již účinné – od 1. 3. 2025: </a:t>
            </a:r>
          </a:p>
          <a:p>
            <a:pPr marL="0" indent="0" algn="just">
              <a:buNone/>
            </a:pPr>
            <a:r>
              <a:rPr lang="cs-CZ" b="1" dirty="0"/>
              <a:t>nový § 36a:</a:t>
            </a:r>
          </a:p>
          <a:p>
            <a:pPr marL="0" indent="0" algn="just" fontAlgn="base">
              <a:buNone/>
            </a:pPr>
            <a:r>
              <a:rPr lang="cs-CZ" b="1" dirty="0"/>
              <a:t>„POŽADAVKY NA SLUŽBY KOMUNITNÍHO CHARAKTERU</a:t>
            </a:r>
          </a:p>
          <a:p>
            <a:pPr marL="0" indent="0" algn="just" fontAlgn="base">
              <a:buNone/>
            </a:pPr>
            <a:r>
              <a:rPr lang="cs-CZ" dirty="0"/>
              <a:t>§ 36a</a:t>
            </a:r>
          </a:p>
          <a:p>
            <a:pPr marL="0" indent="0" algn="just" fontAlgn="base">
              <a:buNone/>
            </a:pPr>
            <a:r>
              <a:rPr lang="cs-CZ" dirty="0"/>
              <a:t>(1) </a:t>
            </a:r>
            <a:r>
              <a:rPr lang="cs-CZ" b="1" dirty="0"/>
              <a:t>Místo poskytování sociální služby, ve kterém je poskytována pobytová služba jako služba komunitního charakteru, musí být umístěno nejméně 250 metrů vzdušnou čarou </a:t>
            </a:r>
            <a:r>
              <a:rPr lang="cs-CZ" dirty="0"/>
              <a:t>od jiného místa poskytování sociální služby, ve kterém je poskytována pobytová služba </a:t>
            </a:r>
            <a:r>
              <a:rPr lang="cs-CZ" b="1" dirty="0"/>
              <a:t>pro stejný okruh osob</a:t>
            </a:r>
            <a:r>
              <a:rPr lang="cs-CZ" dirty="0"/>
              <a:t>, </a:t>
            </a:r>
            <a:br>
              <a:rPr lang="cs-CZ" dirty="0"/>
            </a:br>
            <a:r>
              <a:rPr lang="cs-CZ" b="1" dirty="0"/>
              <a:t>která není poskytována jako služba komunitního charakteru. Stejným okruhem osob se rozumí osoby se zdravotním postižením, senioři, děti, rodiny s dětmi, osoby sociálně vyloučené nebo osoby ohrožené sociálním vyloučením.</a:t>
            </a:r>
          </a:p>
          <a:p>
            <a:pPr marL="0" indent="0" algn="just" fontAlgn="base">
              <a:buNone/>
            </a:pPr>
            <a:r>
              <a:rPr lang="cs-CZ" dirty="0"/>
              <a:t>(2) </a:t>
            </a:r>
            <a:r>
              <a:rPr lang="cs-CZ" b="1" dirty="0"/>
              <a:t>Celkový počet osob</a:t>
            </a:r>
            <a:r>
              <a:rPr lang="cs-CZ" dirty="0"/>
              <a:t>, jimž jsou </a:t>
            </a:r>
            <a:r>
              <a:rPr lang="cs-CZ" b="1" dirty="0"/>
              <a:t>poskytovány pobytové služby jako služby komunitního charakteru na více místech poskytování sociálních služeb vzdálených od sebe méně než 250 metrů vzdušnou čarou, nesmí překročit 18.</a:t>
            </a:r>
            <a:r>
              <a:rPr lang="cs-CZ" dirty="0"/>
              <a:t> Maximální počet osob, jimž může být poskytována pobytová služba jako služba komunitního charakteru </a:t>
            </a:r>
            <a:r>
              <a:rPr lang="cs-CZ" b="1" dirty="0"/>
              <a:t>v jednom místě poskytování služby, je 18, </a:t>
            </a:r>
            <a:br>
              <a:rPr lang="cs-CZ" b="1" dirty="0"/>
            </a:br>
            <a:r>
              <a:rPr lang="cs-CZ" b="1" dirty="0"/>
              <a:t>a to v jednolůžkových nebo dvoulůžkových pokojích, a kapacita každé bytové jednotky </a:t>
            </a:r>
            <a:br>
              <a:rPr lang="cs-CZ" b="1" dirty="0"/>
            </a:br>
            <a:r>
              <a:rPr lang="cs-CZ" b="1" dirty="0"/>
              <a:t>v bytovém domě je nejvýše 6 osob. </a:t>
            </a:r>
            <a:r>
              <a:rPr lang="cs-CZ" dirty="0"/>
              <a:t>Na jednom pozemku nesmí být poskytovány pobytové služby jako služby komunitního charakteru v součtu více než 18 osobám.“.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35873B5-5C13-7CBE-E1E4-D48E85392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119777-3246-1792-F386-B400F8EFD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E89224-3FDD-1164-969F-71C4C7806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978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F8987-3757-AB0F-2730-4FA50EFE18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DFBBFA-CB67-E044-6179-E7CC94CE9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92D050"/>
                </a:solidFill>
              </a:rPr>
              <a:t>Služby komunitního charakteru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7E435AE-9516-BA3E-C56C-F2327CA47D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7"/>
            <a:ext cx="10515600" cy="492342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38/2025 Sb.: </a:t>
            </a:r>
            <a:r>
              <a:rPr lang="cs-CZ" dirty="0">
                <a:hlinkClick r:id="rId2"/>
              </a:rPr>
              <a:t>https://www.e-sbirka.cz/sb/2025/38/2025-03-01?f=38%2F2025&amp;zalozka=text</a:t>
            </a:r>
            <a:r>
              <a:rPr lang="cs-CZ" dirty="0"/>
              <a:t> - </a:t>
            </a:r>
            <a:r>
              <a:rPr lang="cs-CZ" b="1" dirty="0"/>
              <a:t>již účinné – od 1. 3. 2025: </a:t>
            </a:r>
          </a:p>
          <a:p>
            <a:pPr algn="just"/>
            <a:r>
              <a:rPr lang="cs-CZ" b="1" dirty="0"/>
              <a:t>doplnění nové podmínky registrace:</a:t>
            </a:r>
          </a:p>
          <a:p>
            <a:pPr marL="0" indent="0" algn="just">
              <a:buNone/>
            </a:pPr>
            <a:r>
              <a:rPr lang="cs-CZ" dirty="0"/>
              <a:t>V § 79 odst. 1 se vkládá nové písmeno g), které zní: „g) </a:t>
            </a:r>
            <a:r>
              <a:rPr lang="cs-CZ" b="1" dirty="0"/>
              <a:t>splnění podmínek poskytování sociálních služeb podle </a:t>
            </a:r>
            <a:br>
              <a:rPr lang="cs-CZ" b="1" dirty="0"/>
            </a:br>
            <a:r>
              <a:rPr lang="cs-CZ" b="1" dirty="0"/>
              <a:t>§ 33a odst. 2, jde-li o službu komunitního charakteru</a:t>
            </a:r>
            <a:r>
              <a:rPr lang="cs-CZ" dirty="0"/>
              <a:t>,“.</a:t>
            </a:r>
          </a:p>
          <a:p>
            <a:pPr marL="0" indent="0" algn="just">
              <a:buNone/>
            </a:pPr>
            <a:r>
              <a:rPr lang="cs-CZ" dirty="0"/>
              <a:t>V § 79 odst. 5 písm. d) se na konci textu bodu 2 doplňují slova </a:t>
            </a:r>
            <a:br>
              <a:rPr lang="cs-CZ" dirty="0"/>
            </a:br>
            <a:r>
              <a:rPr lang="cs-CZ" dirty="0"/>
              <a:t>„s uvedením, zda jde o službu komunitního charakteru“, tj. nově: „</a:t>
            </a:r>
            <a:r>
              <a:rPr lang="pl-PL" dirty="0"/>
              <a:t>Žádost o registraci obsahuje </a:t>
            </a:r>
            <a:r>
              <a:rPr lang="pl-PL" b="1" dirty="0"/>
              <a:t>tyto údaje a připojené doklady</a:t>
            </a:r>
            <a:r>
              <a:rPr lang="pl-PL" dirty="0"/>
              <a:t>:... </a:t>
            </a:r>
            <a:r>
              <a:rPr lang="cs-CZ" dirty="0"/>
              <a:t>údaje o poskytovaných sociálních službách, kterými jsou: …</a:t>
            </a:r>
            <a:r>
              <a:rPr lang="cs-CZ" b="1" dirty="0"/>
              <a:t>druhy</a:t>
            </a:r>
            <a:r>
              <a:rPr lang="cs-CZ" dirty="0"/>
              <a:t> poskytovaných sociálních </a:t>
            </a:r>
            <a:r>
              <a:rPr lang="cs-CZ" b="1" dirty="0"/>
              <a:t>služeb s uvedením, zda jde o službu komunitního charakteru“.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2246ED0-DA3A-A301-6610-FD94E0E48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F317FAE-53E5-B9A9-2525-B29C6B1F8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36E3A3-473F-E904-66EC-294118A52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458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0CDB0-08DA-8FE0-E800-4DC3941D6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B90984-03ED-BBFF-58E3-481BCC1EA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92D050"/>
                </a:solidFill>
              </a:rPr>
              <a:t>Služby komunitního charakteru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37A1784-D176-FF6B-BB00-B34DE0289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7"/>
            <a:ext cx="10515600" cy="492342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38/2025 Sb.: </a:t>
            </a:r>
            <a:r>
              <a:rPr lang="cs-CZ" dirty="0">
                <a:hlinkClick r:id="rId2"/>
              </a:rPr>
              <a:t>https://www.e-sbirka.cz/sb/2025/38/2025-03-01?f=38%2F2025&amp;zalozka=text</a:t>
            </a:r>
            <a:r>
              <a:rPr lang="cs-CZ" dirty="0"/>
              <a:t> - </a:t>
            </a:r>
            <a:r>
              <a:rPr lang="cs-CZ" b="1" dirty="0"/>
              <a:t>již účinné – od 1. 3. 2025: 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accent1"/>
                </a:solidFill>
              </a:rPr>
              <a:t>Pokud chce poskytovatel mít v registru zapsánu informaci, že služba je komunitního charakteru – respektive, že jedno či více míst poskytování/zařízení soc. služby je komunitního charakteru, je třeba </a:t>
            </a:r>
            <a:r>
              <a:rPr lang="cs-CZ" b="1" dirty="0">
                <a:solidFill>
                  <a:schemeClr val="accent1"/>
                </a:solidFill>
              </a:rPr>
              <a:t>zaslat registrujícímu orgánu žádost o změnu registrace </a:t>
            </a:r>
            <a:r>
              <a:rPr lang="cs-CZ" dirty="0">
                <a:solidFill>
                  <a:schemeClr val="accent1"/>
                </a:solidFill>
              </a:rPr>
              <a:t>– postačí </a:t>
            </a:r>
            <a:r>
              <a:rPr lang="cs-CZ" b="1" dirty="0">
                <a:solidFill>
                  <a:schemeClr val="accent1"/>
                </a:solidFill>
              </a:rPr>
              <a:t>volnou formou s výslovným uvedením, u které adresy žádá tuto informaci doplnit </a:t>
            </a:r>
            <a:r>
              <a:rPr lang="cs-CZ" dirty="0">
                <a:solidFill>
                  <a:schemeClr val="accent1"/>
                </a:solidFill>
              </a:rPr>
              <a:t>(pokud budou splněny podmínky definované právní úpravou – viz výše, bude žádost vyhověno </a:t>
            </a:r>
            <a:r>
              <a:rPr lang="cs-CZ" b="1" dirty="0">
                <a:solidFill>
                  <a:schemeClr val="accent1"/>
                </a:solidFill>
              </a:rPr>
              <a:t>a vydáno rozhodnutí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o změně registrace, v registru – jelikož není zatím doprogramován, bude informace prozatím uvedena nikoliv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u místa poskytování, ale v poznámce např. u kapacity</a:t>
            </a:r>
            <a:r>
              <a:rPr lang="cs-CZ" dirty="0">
                <a:solidFill>
                  <a:schemeClr val="accent1"/>
                </a:solidFill>
              </a:rPr>
              <a:t>, neboť zde zpravidla i bývá rozepsána kapacita na jednotlivá místa poskytování </a:t>
            </a:r>
            <a:br>
              <a:rPr lang="cs-CZ" dirty="0">
                <a:solidFill>
                  <a:schemeClr val="accent1"/>
                </a:solidFill>
              </a:rPr>
            </a:br>
            <a:r>
              <a:rPr lang="cs-CZ" dirty="0">
                <a:solidFill>
                  <a:schemeClr val="accent1"/>
                </a:solidFill>
              </a:rPr>
              <a:t>– prosíme hlásit registrujícímu orgánu i tyto případné změny).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FD09833-78BB-6CA5-11FD-6141A3F1F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3955F52-7899-32A6-37A7-D947D799D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39542D7-6956-48A7-AA55-52DB6AA1F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979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0515F-7404-4E45-7324-72BAB8CBA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9869F0-5411-334B-18E9-B44800BDB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0718"/>
            <a:ext cx="10515600" cy="684000"/>
          </a:xfrm>
        </p:spPr>
        <p:txBody>
          <a:bodyPr>
            <a:normAutofit fontScale="90000"/>
          </a:bodyPr>
          <a:lstStyle/>
          <a:p>
            <a:br>
              <a:rPr lang="cs-CZ" b="1" dirty="0">
                <a:solidFill>
                  <a:srgbClr val="C4262E"/>
                </a:solidFill>
              </a:rPr>
            </a:br>
            <a:r>
              <a:rPr lang="cs-CZ" b="1" dirty="0">
                <a:solidFill>
                  <a:srgbClr val="C4262E"/>
                </a:solidFill>
              </a:rPr>
              <a:t>Povinnost doložení R KHS o schválení provozního řádu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D9CED9-7FC0-6BEF-39C1-CABD1D3063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6"/>
            <a:ext cx="10515600" cy="5194013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endParaRPr lang="cs-CZ" b="1" dirty="0"/>
          </a:p>
          <a:p>
            <a:pPr marL="0" indent="0" algn="just">
              <a:buNone/>
            </a:pPr>
            <a:endParaRPr lang="cs-CZ" b="1" dirty="0"/>
          </a:p>
          <a:p>
            <a:pPr algn="just"/>
            <a:r>
              <a:rPr lang="cs-CZ" b="1" dirty="0"/>
              <a:t>doplnění odlehčovacích služeb v pobytové formě a zmírnění podmínky u služeb v bytech a rodinných domech:</a:t>
            </a:r>
          </a:p>
          <a:p>
            <a:pPr marL="0" indent="0" algn="just">
              <a:buNone/>
            </a:pPr>
            <a:r>
              <a:rPr lang="cs-CZ" b="1" dirty="0"/>
              <a:t>novela zákona o soc. službách - zákonem č. 38/2025 Sb.: </a:t>
            </a:r>
            <a:r>
              <a:rPr lang="cs-CZ" dirty="0">
                <a:hlinkClick r:id="rId2"/>
              </a:rPr>
              <a:t>https://www.e-sbirka.cz/sb/2025/38/2025-03-01?f=38%2F2025&amp;zalozka=text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V § 79 odst. 5 písm. g) se za slova „c) až f)“ vkládají slova „</a:t>
            </a:r>
            <a:r>
              <a:rPr lang="cs-CZ" b="1" dirty="0"/>
              <a:t>a v</a:t>
            </a:r>
            <a:r>
              <a:rPr lang="cs-CZ" dirty="0"/>
              <a:t>), jde-li </a:t>
            </a:r>
            <a:br>
              <a:rPr lang="cs-CZ" dirty="0"/>
            </a:br>
            <a:r>
              <a:rPr lang="cs-CZ" dirty="0"/>
              <a:t>o pobytovou službu,“ a na konci textu ustanovení se doplňují slova „</a:t>
            </a:r>
            <a:r>
              <a:rPr lang="cs-CZ" b="1" dirty="0"/>
              <a:t>pokud má žadatel povinnost mít zpracován provozní řád podle zákona o ochraně veřejného zdraví</a:t>
            </a:r>
            <a:r>
              <a:rPr lang="cs-CZ" dirty="0"/>
              <a:t>“.</a:t>
            </a:r>
            <a:endParaRPr lang="cs-CZ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/>
                </a:solidFill>
              </a:rPr>
              <a:t>tj. nově: „</a:t>
            </a:r>
            <a:r>
              <a:rPr lang="pl-PL" dirty="0"/>
              <a:t>Žádost o registraci obsahuje</a:t>
            </a:r>
            <a:r>
              <a:rPr lang="pl-PL" b="1" dirty="0"/>
              <a:t> </a:t>
            </a:r>
            <a:r>
              <a:rPr lang="pl-PL" dirty="0"/>
              <a:t>tyto údaje a připojené doklady:... </a:t>
            </a:r>
            <a:br>
              <a:rPr lang="pl-PL" dirty="0"/>
            </a:br>
            <a:r>
              <a:rPr lang="pl-PL" dirty="0"/>
              <a:t>g) </a:t>
            </a:r>
            <a:r>
              <a:rPr lang="cs-CZ" dirty="0"/>
              <a:t>rozhodnutí o schválení provozního řádu zařízení sociálních služeb uvedeného v § 34 odst. 1 písm. c) až f) </a:t>
            </a:r>
            <a:r>
              <a:rPr lang="cs-CZ" b="1" dirty="0"/>
              <a:t>a v), jde-li o pobytovou službu</a:t>
            </a:r>
            <a:r>
              <a:rPr lang="cs-CZ" dirty="0"/>
              <a:t>, vydané orgánem ochrany veřejného zdraví, </a:t>
            </a:r>
            <a:r>
              <a:rPr lang="cs-CZ" b="1" dirty="0"/>
              <a:t>pokud má žadatel povinnost mít zpracován provozní řád podle zákona </a:t>
            </a:r>
            <a:br>
              <a:rPr lang="cs-CZ" b="1" dirty="0"/>
            </a:br>
            <a:r>
              <a:rPr lang="cs-CZ" b="1" dirty="0"/>
              <a:t>o ochraně veřejného zdraví</a:t>
            </a:r>
            <a:r>
              <a:rPr lang="cs-CZ" dirty="0"/>
              <a:t>“</a:t>
            </a:r>
            <a:endParaRPr lang="cs-CZ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accent1"/>
                </a:solidFill>
              </a:rPr>
              <a:t>Pozn.: Dle instrukce pro KHS </a:t>
            </a:r>
            <a:r>
              <a:rPr lang="cs-CZ" b="1" dirty="0">
                <a:solidFill>
                  <a:schemeClr val="accent1"/>
                </a:solidFill>
              </a:rPr>
              <a:t>se provozní řád nevyžaduje u služeb komunitního charakteru v bytech, bytových a rodinných domech </a:t>
            </a:r>
            <a:r>
              <a:rPr lang="cs-CZ" dirty="0">
                <a:solidFill>
                  <a:schemeClr val="accent1"/>
                </a:solidFill>
              </a:rPr>
              <a:t>– pozn.: ale naopak, i pokud by byly splněny ostatní podmínky pro komunitní charakter služby, ale tato byla poskytována </a:t>
            </a:r>
            <a:br>
              <a:rPr lang="cs-CZ" dirty="0">
                <a:solidFill>
                  <a:schemeClr val="accent1"/>
                </a:solidFill>
              </a:rPr>
            </a:br>
            <a:r>
              <a:rPr lang="cs-CZ" dirty="0">
                <a:solidFill>
                  <a:schemeClr val="accent1"/>
                </a:solidFill>
              </a:rPr>
              <a:t>v objektu zkolaudovaném jinak (např. občanská vybavenost), bude provozní řád vyžadován + současně nebude možno toto místo poskytování zapsat do registru jako komunitního charakteru.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FEB5603-A3FD-F520-9568-5A4B2337B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577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85299-1789-418B-7E88-6A8689D5F7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21FA6C-CB2B-9C01-E6B3-9291FF85A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6BB7EB"/>
                </a:solidFill>
              </a:rPr>
              <a:t>Sociálně-zdravotní služby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4F5A2E-34DE-1BFC-AF58-4EF51219D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7"/>
            <a:ext cx="10515600" cy="4728170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38/2025 Sb.: </a:t>
            </a:r>
            <a:r>
              <a:rPr lang="cs-CZ" dirty="0">
                <a:hlinkClick r:id="rId2"/>
              </a:rPr>
              <a:t>https://www.e-sbirka.cz/sb/2025/300/0000-00-00?f=300%2F2025&amp;zalozka=text</a:t>
            </a:r>
            <a:endParaRPr lang="cs-CZ" dirty="0"/>
          </a:p>
          <a:p>
            <a:pPr marL="0" indent="0" algn="just">
              <a:buNone/>
            </a:pPr>
            <a:r>
              <a:rPr lang="cs-CZ" b="1" dirty="0">
                <a:solidFill>
                  <a:schemeClr val="accent1"/>
                </a:solidFill>
              </a:rPr>
              <a:t>již účinné – od 1. 3. 2025:</a:t>
            </a:r>
          </a:p>
          <a:p>
            <a:pPr marL="0" indent="0" algn="just">
              <a:buNone/>
            </a:pPr>
            <a:r>
              <a:rPr lang="cs-CZ" b="1" dirty="0"/>
              <a:t>„§ 36</a:t>
            </a:r>
          </a:p>
          <a:p>
            <a:pPr marL="0" indent="0" algn="just">
              <a:buNone/>
            </a:pPr>
            <a:r>
              <a:rPr lang="cs-CZ" b="1" dirty="0"/>
              <a:t>Sociálně-zdravotní služby</a:t>
            </a:r>
          </a:p>
          <a:p>
            <a:pPr marL="0" indent="0" algn="just">
              <a:buNone/>
            </a:pPr>
            <a:r>
              <a:rPr lang="cs-CZ" b="1" dirty="0"/>
              <a:t>(1)</a:t>
            </a:r>
            <a:r>
              <a:rPr lang="cs-CZ" dirty="0"/>
              <a:t> Sociálně-zdravotními službami se rozumí vzájemně koordinované poskytování sociální a zdravotní péče osobě, jejíž stav vyžaduje poskytování sociální a zdravotní péče současně.</a:t>
            </a:r>
          </a:p>
          <a:p>
            <a:pPr marL="0" indent="0" algn="just">
              <a:buNone/>
            </a:pPr>
            <a:r>
              <a:rPr lang="cs-CZ" b="1" dirty="0"/>
              <a:t>(2)</a:t>
            </a:r>
            <a:r>
              <a:rPr lang="cs-CZ" dirty="0"/>
              <a:t> Sociálně-zdravotní služby lze poskytovat v centrech denních služeb, denních stacionářích, týdenních stacionářích, domovech pro osoby se zdravotním postižením, domovech pro seniory, domovech se zvláštním režimem, centrech duševního zdraví nebo v zařízeních odlehčovacích služeb, a to na základě oprávnění k poskytování sociálních služeb v těchto zařízeních sociálních služeb a zároveň oprávnění k poskytování zdravotních služeb podle zákona o zdravotních službách.“.</a:t>
            </a:r>
          </a:p>
          <a:p>
            <a:pPr marL="0" indent="0" algn="just">
              <a:buNone/>
            </a:pPr>
            <a:r>
              <a:rPr lang="cs-CZ" b="1" dirty="0"/>
              <a:t>upravení dokladů k registraci (</a:t>
            </a:r>
            <a:r>
              <a:rPr lang="cs-CZ" dirty="0"/>
              <a:t>tj. nově: „</a:t>
            </a:r>
            <a:r>
              <a:rPr lang="pl-PL" dirty="0"/>
              <a:t>Žádost o registraci obsahuje </a:t>
            </a:r>
            <a:r>
              <a:rPr lang="pl-PL" b="1" dirty="0"/>
              <a:t>tyto údaje a připojené doklady</a:t>
            </a:r>
            <a:r>
              <a:rPr lang="pl-PL" dirty="0"/>
              <a:t>:...) </a:t>
            </a:r>
          </a:p>
          <a:p>
            <a:pPr marL="0" indent="0" algn="just">
              <a:buNone/>
            </a:pPr>
            <a:r>
              <a:rPr lang="cs-CZ" dirty="0"/>
              <a:t>- </a:t>
            </a:r>
            <a:r>
              <a:rPr lang="cs-CZ" b="1" dirty="0"/>
              <a:t>doplnění údaje do Popisu realizace poskytování soc. služby</a:t>
            </a:r>
            <a:r>
              <a:rPr lang="cs-CZ" dirty="0"/>
              <a:t>:</a:t>
            </a:r>
          </a:p>
          <a:p>
            <a:pPr marL="0" indent="0" algn="just">
              <a:buNone/>
            </a:pPr>
            <a:r>
              <a:rPr lang="cs-CZ" dirty="0"/>
              <a:t>V § 79 odst. 5 písm. d) se na konci textu bodu 4 doplňují slova „</a:t>
            </a:r>
            <a:r>
              <a:rPr lang="cs-CZ" b="1" dirty="0"/>
              <a:t>který, jde-li o poskytování sociálně-zdravotních služeb, musí obsahovat též popis koordinace poskytování sociální a zdravotní péče“.</a:t>
            </a:r>
          </a:p>
          <a:p>
            <a:pPr marL="0" indent="0" algn="just">
              <a:buNone/>
            </a:pPr>
            <a:r>
              <a:rPr lang="cs-CZ" b="1" dirty="0"/>
              <a:t>- upravení podmínky zajištění zdravotní péče:</a:t>
            </a:r>
          </a:p>
          <a:p>
            <a:pPr marL="0" indent="0" algn="just">
              <a:buNone/>
            </a:pPr>
            <a:r>
              <a:rPr lang="cs-CZ" dirty="0"/>
              <a:t>V § 79 odst. 5 písm. d) bod 9 zní: „„</a:t>
            </a:r>
            <a:r>
              <a:rPr lang="cs-CZ" b="1" dirty="0"/>
              <a:t>9.</a:t>
            </a:r>
            <a:r>
              <a:rPr lang="cs-CZ" dirty="0"/>
              <a:t> způsob zajištění zdravotní péče v rozsahu ošetřovatelské péče podle zákona </a:t>
            </a:r>
            <a:br>
              <a:rPr lang="cs-CZ" dirty="0"/>
            </a:br>
            <a:r>
              <a:rPr lang="cs-CZ" dirty="0"/>
              <a:t>o zdravotních službách, jde-li o poskytování pobytových služeb podle § 34 odst. 1 písm. c) až f) nebo v) nebo o poskytování sociálních služeb podle § 34 odst. 1 písm. a), b) nebo v) v ambulantní formě, pokud se poskytovatel těchto sociálních služeb rozhodl poskytovat sociálně-zdravotní služby,“.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AB9871F-72FD-EAE6-5706-7C62AAD5F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A14F47-B87B-714D-04A4-9FAD11C01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1066E2-EE25-CE5D-0014-B493B8A89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911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3C9D7-C207-D039-2C52-DB95FCA40E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BF8B64-E897-7955-7446-4D9698368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6BB7EB"/>
                </a:solidFill>
              </a:rPr>
              <a:t>Sociálně-zdravotní služby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8B044A-D609-D7DF-84A3-41A82584CC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6"/>
            <a:ext cx="10515600" cy="4886103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38/2025 Sb.: </a:t>
            </a:r>
            <a:r>
              <a:rPr lang="cs-CZ" dirty="0">
                <a:hlinkClick r:id="rId2"/>
              </a:rPr>
              <a:t>https://www.e-sbirka.cz/sb/2025/300/0000-00-00?f=300%2F2025&amp;zalozka=text</a:t>
            </a:r>
            <a:endParaRPr lang="cs-CZ" dirty="0"/>
          </a:p>
          <a:p>
            <a:pPr marL="0" indent="0" algn="just">
              <a:buNone/>
            </a:pPr>
            <a:r>
              <a:rPr lang="cs-CZ" b="1" dirty="0"/>
              <a:t>Nový § 80a:</a:t>
            </a:r>
          </a:p>
          <a:p>
            <a:pPr marL="0" indent="0" algn="just">
              <a:buNone/>
            </a:pPr>
            <a:r>
              <a:rPr lang="cs-CZ" b="1" dirty="0"/>
              <a:t>„(1)</a:t>
            </a:r>
            <a:r>
              <a:rPr lang="cs-CZ" dirty="0"/>
              <a:t> </a:t>
            </a:r>
            <a:r>
              <a:rPr lang="cs-CZ" b="1" dirty="0"/>
              <a:t>Poskytovatel pobytových služeb podle § 34 odst. 1 písm. c) až f) a v) je povinen nejpozději ke dni započetí poskytování těchto služeb zajistit </a:t>
            </a:r>
            <a:r>
              <a:rPr lang="cs-CZ" dirty="0"/>
              <a:t>osobám, kterým poskytuje tyto služby, poskytování zdravotní péče </a:t>
            </a:r>
            <a:r>
              <a:rPr lang="cs-CZ" b="1" dirty="0"/>
              <a:t>v rozsahu ošetřovatelské péče</a:t>
            </a:r>
            <a:r>
              <a:rPr lang="cs-CZ" dirty="0"/>
              <a:t> podle zákona o zdravotních službách.</a:t>
            </a:r>
          </a:p>
          <a:p>
            <a:pPr marL="0" indent="0" algn="just">
              <a:buNone/>
            </a:pPr>
            <a:r>
              <a:rPr lang="cs-CZ" b="1" dirty="0"/>
              <a:t>(2)</a:t>
            </a:r>
            <a:r>
              <a:rPr lang="cs-CZ" dirty="0"/>
              <a:t> Poskytovatel pobytových služeb podle odstavce 1 zajistí poskytování zdravotní péče </a:t>
            </a:r>
            <a:r>
              <a:rPr lang="cs-CZ" b="1" dirty="0"/>
              <a:t>prostřednictvím</a:t>
            </a:r>
          </a:p>
          <a:p>
            <a:pPr marL="0" indent="0" algn="just">
              <a:buNone/>
            </a:pPr>
            <a:r>
              <a:rPr lang="cs-CZ" b="1" dirty="0"/>
              <a:t>a)</a:t>
            </a:r>
            <a:r>
              <a:rPr lang="cs-CZ" dirty="0"/>
              <a:t> </a:t>
            </a:r>
            <a:r>
              <a:rPr lang="cs-CZ" b="1" dirty="0"/>
              <a:t>svých zaměstnanců</a:t>
            </a:r>
            <a:r>
              <a:rPr lang="cs-CZ" dirty="0"/>
              <a:t>, je-li oprávněn k poskytování zdravotních služeb podle zákona o zdravotních službách, v rámci sociálně-zdravotních služeb podle § 36, nebo</a:t>
            </a:r>
          </a:p>
          <a:p>
            <a:pPr marL="0" indent="0" algn="just">
              <a:buNone/>
            </a:pPr>
            <a:r>
              <a:rPr lang="cs-CZ" b="1" dirty="0"/>
              <a:t>b)</a:t>
            </a:r>
            <a:r>
              <a:rPr lang="cs-CZ" dirty="0"/>
              <a:t> </a:t>
            </a:r>
            <a:r>
              <a:rPr lang="cs-CZ" b="1" dirty="0"/>
              <a:t>jiného poskytovatele zdravotních služeb</a:t>
            </a:r>
            <a:r>
              <a:rPr lang="cs-CZ" dirty="0"/>
              <a:t>, a to na základě</a:t>
            </a:r>
          </a:p>
          <a:p>
            <a:pPr marL="0" indent="0" algn="just">
              <a:buNone/>
            </a:pPr>
            <a:r>
              <a:rPr lang="cs-CZ" b="1" dirty="0"/>
              <a:t>1.</a:t>
            </a:r>
            <a:r>
              <a:rPr lang="cs-CZ" dirty="0"/>
              <a:t> </a:t>
            </a:r>
            <a:r>
              <a:rPr lang="cs-CZ" b="1" dirty="0"/>
              <a:t>smlouvy</a:t>
            </a:r>
            <a:r>
              <a:rPr lang="cs-CZ" dirty="0"/>
              <a:t> o poskytování domácí péče v rozsahu ošetřovatelské péče, nebo</a:t>
            </a:r>
          </a:p>
          <a:p>
            <a:pPr marL="0" indent="0" algn="just">
              <a:buNone/>
            </a:pPr>
            <a:r>
              <a:rPr lang="cs-CZ" b="1" dirty="0"/>
              <a:t>2.</a:t>
            </a:r>
            <a:r>
              <a:rPr lang="cs-CZ" dirty="0"/>
              <a:t> </a:t>
            </a:r>
            <a:r>
              <a:rPr lang="cs-CZ" b="1" dirty="0"/>
              <a:t>vyrozumění zdravotních pojišťoven </a:t>
            </a:r>
            <a:r>
              <a:rPr lang="cs-CZ" dirty="0"/>
              <a:t>o nezbytnosti zajištění domácí péče v rozsahu ošetřovatelské péče, kdy umožní poskytování této zdravotní péče ve svém zařízení sociálních služeb poskytovatelem zdravotních služeb zajištěným zdravotní pojišťovnou.</a:t>
            </a:r>
          </a:p>
          <a:p>
            <a:pPr marL="0" indent="0" algn="just">
              <a:buNone/>
            </a:pPr>
            <a:r>
              <a:rPr lang="cs-CZ" b="1" dirty="0"/>
              <a:t>(3)</a:t>
            </a:r>
            <a:r>
              <a:rPr lang="cs-CZ" dirty="0"/>
              <a:t> Poskytovatel pobytových služeb podle odstavce 1 vyrozumí zdravotní pojišťovny podle odstavce 2 písm. b) bodu 2 nejpozději 2 měsíce před zamýšleným dnem započetí poskytování sociálních služeb.</a:t>
            </a:r>
          </a:p>
          <a:p>
            <a:pPr marL="0" indent="0" algn="just">
              <a:buNone/>
            </a:pPr>
            <a:r>
              <a:rPr lang="cs-CZ" b="1" dirty="0"/>
              <a:t>(4)</a:t>
            </a:r>
            <a:r>
              <a:rPr lang="cs-CZ" dirty="0"/>
              <a:t> Poskytování zdravotní péče musí být zajištěno po celou dobu, po kterou poskytovatel sociálních služeb poskytuje sociální služby podle odstavce 1.“.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7B3C24-7A04-DA31-7794-F3ED9EE6A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5FE5FF-8344-3F0E-99AF-DA9FAAB86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8143BE-48EC-9EE5-1A7C-C36EC379A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7703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7ADAE-0C10-7742-DD20-67C4DEFD1A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E7B3E6-D946-E37C-1D9B-AD0A33E1E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7518"/>
            <a:ext cx="10515600" cy="684000"/>
          </a:xfrm>
        </p:spPr>
        <p:txBody>
          <a:bodyPr>
            <a:noAutofit/>
          </a:bodyPr>
          <a:lstStyle/>
          <a:p>
            <a:r>
              <a:rPr lang="cs-CZ" sz="2800" b="1" dirty="0">
                <a:solidFill>
                  <a:srgbClr val="C00000"/>
                </a:solidFill>
              </a:rPr>
              <a:t>Nová úprava stížností </a:t>
            </a:r>
            <a:r>
              <a:rPr lang="cs-CZ" sz="2800" b="1" dirty="0">
                <a:solidFill>
                  <a:schemeClr val="tx2"/>
                </a:solidFill>
              </a:rPr>
              <a:t>- </a:t>
            </a:r>
            <a:r>
              <a:rPr lang="cs-CZ" sz="2000" b="1" dirty="0"/>
              <a:t>novela zákona o soc. službách - zákonem č. 38/2025 Sb. (od 1. 3. 2025) – zapracovat do Popisu realizace poskytované soc. služby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685E5D-661C-FA26-488F-2510C8406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1518"/>
            <a:ext cx="10515600" cy="4884832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cs-CZ" b="1" dirty="0"/>
              <a:t>„§ 99a</a:t>
            </a:r>
          </a:p>
          <a:p>
            <a:pPr marL="0" indent="0" algn="just">
              <a:buNone/>
            </a:pPr>
            <a:r>
              <a:rPr lang="cs-CZ" b="1" dirty="0"/>
              <a:t>(1)</a:t>
            </a:r>
            <a:r>
              <a:rPr lang="cs-CZ" dirty="0"/>
              <a:t> Na poskytování sociálních služeb může podat stížnost</a:t>
            </a:r>
          </a:p>
          <a:p>
            <a:pPr marL="0" indent="0" algn="just">
              <a:buNone/>
            </a:pPr>
            <a:r>
              <a:rPr lang="cs-CZ" b="1" dirty="0"/>
              <a:t>a)</a:t>
            </a:r>
            <a:r>
              <a:rPr lang="cs-CZ" dirty="0"/>
              <a:t> osoba, které je nebo byla poskytována sociální služba,</a:t>
            </a:r>
          </a:p>
          <a:p>
            <a:pPr marL="0" indent="0" algn="just">
              <a:buNone/>
            </a:pPr>
            <a:r>
              <a:rPr lang="cs-CZ" b="1" dirty="0"/>
              <a:t>b)</a:t>
            </a:r>
            <a:r>
              <a:rPr lang="cs-CZ" dirty="0"/>
              <a:t> zákonný zástupce, opatrovník nebo podpůrce osoby, které je nebo byla poskytována sociální služba,</a:t>
            </a:r>
          </a:p>
          <a:p>
            <a:pPr marL="0" indent="0" algn="just">
              <a:buNone/>
            </a:pPr>
            <a:r>
              <a:rPr lang="cs-CZ" b="1" dirty="0"/>
              <a:t>c)</a:t>
            </a:r>
            <a:r>
              <a:rPr lang="cs-CZ" dirty="0"/>
              <a:t> osoba blízká, nemůže-li stížnost podat osoba, které je nebo byla sociální služba poskytována, s ohledem na svůj zdravotní stav nebo proto, že zemřela,</a:t>
            </a:r>
          </a:p>
          <a:p>
            <a:pPr marL="0" indent="0" algn="just">
              <a:buNone/>
            </a:pPr>
            <a:r>
              <a:rPr lang="cs-CZ" b="1" dirty="0"/>
              <a:t>d)</a:t>
            </a:r>
            <a:r>
              <a:rPr lang="cs-CZ" dirty="0"/>
              <a:t> osoba zmocněná osobou, které je nebo byla poskytována sociální služba,</a:t>
            </a:r>
          </a:p>
          <a:p>
            <a:pPr marL="0" indent="0" algn="just">
              <a:buNone/>
            </a:pPr>
            <a:r>
              <a:rPr lang="cs-CZ" b="1" dirty="0"/>
              <a:t>e)</a:t>
            </a:r>
            <a:r>
              <a:rPr lang="cs-CZ" dirty="0"/>
              <a:t> člen domácnosti osoby, které je nebo byla poskytována sociální služba, oprávněný k zastupování této osoby podle občanského zákoníku, nebo</a:t>
            </a:r>
          </a:p>
          <a:p>
            <a:pPr marL="0" indent="0" algn="just">
              <a:buNone/>
            </a:pPr>
            <a:r>
              <a:rPr lang="cs-CZ" b="1" dirty="0"/>
              <a:t>f)</a:t>
            </a:r>
            <a:r>
              <a:rPr lang="cs-CZ" dirty="0"/>
              <a:t> zaměstnanec poskytovatele sociálních služeb</a:t>
            </a:r>
          </a:p>
          <a:p>
            <a:pPr marL="0" indent="0" algn="just">
              <a:buNone/>
            </a:pPr>
            <a:r>
              <a:rPr lang="cs-CZ" dirty="0"/>
              <a:t>(dále jen „stěžovatel“).</a:t>
            </a:r>
          </a:p>
          <a:p>
            <a:pPr marL="0" indent="0" algn="just">
              <a:buNone/>
            </a:pPr>
            <a:r>
              <a:rPr lang="cs-CZ" b="1" dirty="0"/>
              <a:t>(2)</a:t>
            </a:r>
            <a:r>
              <a:rPr lang="cs-CZ" dirty="0"/>
              <a:t> Stížnost se podává poskytovateli sociálních služeb, proti kterému směřuje, a to ve lhůtě 1 roku ode dne, kdy nastala skutečnost, která je předmětem stížnosti. Podání stížnosti nesmí být stěžovateli, nebo osobě, které je nebo byla poskytována sociální služba, jíž se stížnost týká, a která není zároveň stěžovatelem, na újmu.</a:t>
            </a:r>
          </a:p>
          <a:p>
            <a:pPr marL="0" indent="0" algn="just">
              <a:buNone/>
            </a:pPr>
            <a:r>
              <a:rPr lang="cs-CZ" b="1" dirty="0"/>
              <a:t>(3)</a:t>
            </a:r>
            <a:r>
              <a:rPr lang="cs-CZ" dirty="0"/>
              <a:t> Poskytovatel sociálních služeb je povinen</a:t>
            </a:r>
          </a:p>
          <a:p>
            <a:pPr marL="0" indent="0" algn="just">
              <a:buNone/>
            </a:pPr>
            <a:r>
              <a:rPr lang="cs-CZ" b="1" dirty="0"/>
              <a:t>a)</a:t>
            </a:r>
            <a:r>
              <a:rPr lang="cs-CZ" dirty="0"/>
              <a:t> vyřídit stížnost do 30 dnů ode dne, kdy mu byla doručena; tuto lhůtu může poskytovatel sociálních služeb v odůvodněných případech prodloužit o dalších 30 dnů; o prodloužení lhůty a důvodech jejího prodloužení je povinen informovat stěžovatele,</a:t>
            </a:r>
          </a:p>
          <a:p>
            <a:pPr marL="0" indent="0" algn="just">
              <a:buNone/>
            </a:pPr>
            <a:r>
              <a:rPr lang="cs-CZ" b="1" dirty="0"/>
              <a:t>b)</a:t>
            </a:r>
            <a:r>
              <a:rPr lang="cs-CZ" dirty="0"/>
              <a:t> písemně informovat stěžovatele o způsobu vyřízení stížnosti,</a:t>
            </a:r>
          </a:p>
          <a:p>
            <a:pPr marL="0" indent="0" algn="just">
              <a:buNone/>
            </a:pPr>
            <a:r>
              <a:rPr lang="cs-CZ" b="1" dirty="0"/>
              <a:t>c)</a:t>
            </a:r>
            <a:r>
              <a:rPr lang="cs-CZ" dirty="0"/>
              <a:t> vést písemnou evidenci o podaných stížnostech a způsobu jejich vyřízení a</a:t>
            </a:r>
          </a:p>
          <a:p>
            <a:pPr marL="0" indent="0" algn="just">
              <a:buNone/>
            </a:pPr>
            <a:r>
              <a:rPr lang="cs-CZ" b="1" dirty="0"/>
              <a:t>d)</a:t>
            </a:r>
            <a:r>
              <a:rPr lang="cs-CZ" dirty="0"/>
              <a:t> umožnit stěžovateli nahlížet do dokumentace, kterou vede o stížnosti, a pořizovat z ní kopie nebo výpisy.“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18F9C0B-8C12-04A3-A3F9-0FC68CBA0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459EA1C-C8CD-F1FC-F197-B84E565CF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BE2F0A2-3FBE-F4A7-9AD2-9A7CF464E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47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13D5B1-81F4-899C-03FC-F5AF9DF85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5706"/>
            <a:ext cx="10515600" cy="684000"/>
          </a:xfrm>
        </p:spPr>
        <p:txBody>
          <a:bodyPr>
            <a:noAutofit/>
          </a:bodyPr>
          <a:lstStyle/>
          <a:p>
            <a:r>
              <a:rPr lang="cs-CZ" sz="2800" b="1" dirty="0">
                <a:solidFill>
                  <a:srgbClr val="C00000"/>
                </a:solidFill>
              </a:rPr>
              <a:t>Nová úprava stížností </a:t>
            </a:r>
            <a:r>
              <a:rPr lang="cs-CZ" sz="2000" b="1" dirty="0">
                <a:solidFill>
                  <a:schemeClr val="tx2"/>
                </a:solidFill>
              </a:rPr>
              <a:t>- </a:t>
            </a:r>
            <a:r>
              <a:rPr lang="cs-CZ" sz="2000" b="1" dirty="0"/>
              <a:t>novela zákona o soc. službách - zákonem č. 38/2025 Sb. (od 1. 3. 2025) – zapracovat do Popisu realizace poskytované soc. služby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DF818A7-16E0-1A7B-8242-C29B6CC3A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9706"/>
            <a:ext cx="10515600" cy="5045070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cs-CZ" b="1" dirty="0"/>
              <a:t>„§ 99b</a:t>
            </a:r>
          </a:p>
          <a:p>
            <a:pPr marL="0" indent="0" algn="just">
              <a:buNone/>
            </a:pPr>
            <a:r>
              <a:rPr lang="cs-CZ" b="1" dirty="0"/>
              <a:t>(1)</a:t>
            </a:r>
            <a:r>
              <a:rPr lang="cs-CZ" dirty="0"/>
              <a:t> Nesouhlasí-li stěžovatel s vyřízením stížnosti podle § 99a nebo nebyla-li stížnost vyřízena ve stanovené lhůtě, může ve lhůtě 60 dnů ode dne doručení informace o způsobu jejího vyřízení nebo od uplynutí stanovené lhůty požádat ministerstvo o prověření vyřízení této stížnosti; v žádosti stěžovatel uvede důvod, proč žádá o prověření vyřízení stížnosti.</a:t>
            </a:r>
          </a:p>
          <a:p>
            <a:pPr marL="0" indent="0" algn="just">
              <a:buNone/>
            </a:pPr>
            <a:r>
              <a:rPr lang="cs-CZ" b="1" dirty="0"/>
              <a:t>(2)</a:t>
            </a:r>
            <a:r>
              <a:rPr lang="cs-CZ" dirty="0"/>
              <a:t> Ministerstvo na žádost stěžovatele vyřízení stížnosti prověří. Poskytovatel sociálních služeb je povinen poskytnout ministerstvu součinnost při prověření vyřízení stížnosti.</a:t>
            </a:r>
          </a:p>
          <a:p>
            <a:pPr marL="0" indent="0" algn="just">
              <a:buNone/>
            </a:pPr>
            <a:r>
              <a:rPr lang="cs-CZ" b="1" dirty="0"/>
              <a:t>(3)</a:t>
            </a:r>
            <a:r>
              <a:rPr lang="cs-CZ" dirty="0"/>
              <a:t> Při prověření vyřízení stížnosti je ministerstvo oprávněno vyžádat si vyjádření orgánů veřejné správy, popřípadě fyzických a právnických osob, jejichž činnost souvisí s poskytováním sociální služby. Tyto orgány a osoby jsou povinny na základě žádosti ministerstva a v jím stanovené lhůtě vyjádření poskytnout.</a:t>
            </a:r>
          </a:p>
          <a:p>
            <a:pPr marL="0" indent="0" algn="just">
              <a:buNone/>
            </a:pPr>
            <a:r>
              <a:rPr lang="cs-CZ" b="1" dirty="0"/>
              <a:t>(4)</a:t>
            </a:r>
            <a:r>
              <a:rPr lang="cs-CZ" dirty="0"/>
              <a:t> Ministerstvo žádost o prověření vyřízení stížnosti odloží, jestliže je zjevně neopodstatněná, jde o stížnost ve věci, která již byla ministerstvem prověřena, nebo o opakovanou žádost, která neobsahuje nové skutečnosti. Tuto informaci ministerstvo sdělí písemně stěžovateli.</a:t>
            </a:r>
          </a:p>
          <a:p>
            <a:pPr marL="0" indent="0" algn="just">
              <a:buNone/>
            </a:pPr>
            <a:r>
              <a:rPr lang="cs-CZ" b="1" dirty="0"/>
              <a:t>(5)</a:t>
            </a:r>
            <a:r>
              <a:rPr lang="cs-CZ" dirty="0"/>
              <a:t> Ministerstvo</a:t>
            </a:r>
          </a:p>
          <a:p>
            <a:pPr marL="0" indent="0" algn="just">
              <a:buNone/>
            </a:pPr>
            <a:r>
              <a:rPr lang="cs-CZ" b="1" dirty="0"/>
              <a:t>a)</a:t>
            </a:r>
            <a:r>
              <a:rPr lang="cs-CZ" dirty="0"/>
              <a:t> prověří vyřízení stížnosti do</a:t>
            </a:r>
          </a:p>
          <a:p>
            <a:pPr marL="0" indent="0" algn="just">
              <a:buNone/>
            </a:pPr>
            <a:r>
              <a:rPr lang="cs-CZ" b="1" dirty="0"/>
              <a:t>1.</a:t>
            </a:r>
            <a:r>
              <a:rPr lang="cs-CZ" dirty="0"/>
              <a:t> 60 dnů ode dne, kdy mu byla žádost doručena, nebo</a:t>
            </a:r>
          </a:p>
          <a:p>
            <a:pPr marL="0" indent="0" algn="just">
              <a:buNone/>
            </a:pPr>
            <a:r>
              <a:rPr lang="cs-CZ" b="1" dirty="0"/>
              <a:t>2.</a:t>
            </a:r>
            <a:r>
              <a:rPr lang="cs-CZ" dirty="0"/>
              <a:t> 90 dnů ode dne, kdy mu byla žádost doručena, jestliže je třeba vyžádat si vyjádření orgánů veřejné správy nebo osob podle odstavce 3,</a:t>
            </a:r>
          </a:p>
          <a:p>
            <a:pPr marL="0" indent="0" algn="just">
              <a:buNone/>
            </a:pPr>
            <a:r>
              <a:rPr lang="cs-CZ" b="1" dirty="0"/>
              <a:t>b)</a:t>
            </a:r>
            <a:r>
              <a:rPr lang="cs-CZ" dirty="0"/>
              <a:t> zpracuje pravidla pro prověření vyřízení stížností,</a:t>
            </a:r>
          </a:p>
          <a:p>
            <a:pPr marL="0" indent="0" algn="just">
              <a:buNone/>
            </a:pPr>
            <a:r>
              <a:rPr lang="cs-CZ" b="1" dirty="0"/>
              <a:t>c)</a:t>
            </a:r>
            <a:r>
              <a:rPr lang="cs-CZ" dirty="0"/>
              <a:t> vede evidenci o podaných žádostech o prověření vyřízení stížnosti a o výsledku jejich prověření,</a:t>
            </a:r>
          </a:p>
          <a:p>
            <a:pPr marL="0" indent="0" algn="just">
              <a:buNone/>
            </a:pPr>
            <a:r>
              <a:rPr lang="cs-CZ" b="1" dirty="0"/>
              <a:t>d)</a:t>
            </a:r>
            <a:r>
              <a:rPr lang="cs-CZ" dirty="0"/>
              <a:t> umožní stěžovateli nahlížet do spisu vedeného k jím podané žádosti a pořizovat z něj kopie či výpisy a</a:t>
            </a:r>
          </a:p>
          <a:p>
            <a:pPr marL="0" indent="0" algn="just">
              <a:buNone/>
            </a:pPr>
            <a:r>
              <a:rPr lang="cs-CZ" b="1" dirty="0"/>
              <a:t>e)</a:t>
            </a:r>
            <a:r>
              <a:rPr lang="cs-CZ" dirty="0"/>
              <a:t> písemně vyrozumí stěžovatele a dotčeného poskytovatele sociálních služeb o výsledku prověření vyřízení stížnosti.</a:t>
            </a:r>
          </a:p>
          <a:p>
            <a:pPr marL="0" indent="0" algn="just">
              <a:buNone/>
            </a:pPr>
            <a:r>
              <a:rPr lang="cs-CZ" b="1" dirty="0"/>
              <a:t>(6)</a:t>
            </a:r>
            <a:r>
              <a:rPr lang="cs-CZ" dirty="0"/>
              <a:t> Je-li žádost o prověření vyřízení stížnosti oprávněná, uloží ministerstvo poskytovateli sociálních služeb povinnost odstranit nevyhovující stav, nebo podá podnět k dalšímu postupu příslušnému orgánu veřejné správy. Poskytovatel sociálních služeb je povinen nevyhovující stav odstranit ve lhůtě stanovené ministerstvem a podat o tom ministerstvu písemnou zprávu.“.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CC10B29-7F2B-8B7C-750F-145CB13E0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48029D8-66CA-42C9-00E8-605BBB5FF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EC4166-BDD1-6AAE-88F3-85C561E99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8950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CB6CA6E1-9F38-E44F-2B4E-0F9A2B681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3100" b="1" dirty="0">
                <a:solidFill>
                  <a:srgbClr val="C00000"/>
                </a:solidFill>
              </a:rPr>
              <a:t>Nová úprava stížností </a:t>
            </a:r>
            <a:r>
              <a:rPr lang="cs-CZ" sz="3200" b="1" dirty="0"/>
              <a:t>–</a:t>
            </a:r>
            <a:r>
              <a:rPr lang="cs-CZ" sz="3100" b="1" dirty="0">
                <a:solidFill>
                  <a:schemeClr val="tx2"/>
                </a:solidFill>
              </a:rPr>
              <a:t> </a:t>
            </a:r>
            <a:r>
              <a:rPr lang="cs-CZ" sz="3100" b="1" dirty="0"/>
              <a:t>novela vyhlášky č. 505/2006 Sb. </a:t>
            </a:r>
            <a:r>
              <a:rPr lang="cs-CZ" sz="2200" b="1" dirty="0"/>
              <a:t>– vyhláškou č. 48/2025 Sb. – od 1. 3. 2025 – zapracovat do Popisu realizace poskytované soc. služby</a:t>
            </a:r>
            <a:endParaRPr lang="en-US" sz="2200" dirty="0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ABD682F3-7C4D-163A-E57D-81B6C75E93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990799"/>
            <a:ext cx="5181600" cy="41861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28600" marR="0" lvl="0" indent="-22860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sz="2800" b="0" i="0" u="none" strike="noStrike" cap="none" normalizeH="0" baseline="0" dirty="0">
              <a:ln>
                <a:noFill/>
              </a:ln>
              <a:solidFill>
                <a:srgbClr val="00549F"/>
              </a:solidFill>
              <a:effectLst/>
              <a:latin typeface="+mn-lt"/>
            </a:endParaRPr>
          </a:p>
          <a:p>
            <a:pPr marL="228600" marR="0" lvl="0" indent="-22860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2800" b="0" i="0" u="none" strike="noStrike" cap="none" normalizeH="0" baseline="0" dirty="0">
                <a:ln>
                  <a:noFill/>
                </a:ln>
                <a:solidFill>
                  <a:srgbClr val="00549F"/>
                </a:solidFill>
                <a:effectLst/>
                <a:latin typeface="+mn-lt"/>
              </a:rPr>
              <a:t>V příloze č. 2 bod 7 včetně nadpisu zní:</a:t>
            </a:r>
          </a:p>
          <a:p>
            <a:pPr marL="228600" marR="0" lvl="0" indent="-22860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2800" b="0" i="0" u="none" strike="noStrike" cap="none" normalizeH="0" baseline="0" dirty="0">
                <a:ln>
                  <a:noFill/>
                </a:ln>
                <a:solidFill>
                  <a:srgbClr val="00549F"/>
                </a:solidFill>
                <a:effectLst/>
                <a:latin typeface="+mn-lt"/>
              </a:rPr>
              <a:t>„</a:t>
            </a: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00549F"/>
                </a:solidFill>
                <a:effectLst/>
                <a:latin typeface="+mn-lt"/>
              </a:rPr>
              <a:t>7.</a:t>
            </a:r>
            <a:r>
              <a:rPr kumimoji="0" lang="cs-CZ" altLang="cs-CZ" sz="2800" b="0" i="0" u="none" strike="noStrike" cap="none" normalizeH="0" baseline="0" dirty="0">
                <a:ln>
                  <a:noFill/>
                </a:ln>
                <a:solidFill>
                  <a:srgbClr val="00549F"/>
                </a:solidFill>
                <a:effectLst/>
                <a:latin typeface="+mn-lt"/>
              </a:rPr>
              <a:t> Stížnosti na poskytování sociální služby</a:t>
            </a:r>
          </a:p>
          <a:p>
            <a:pPr marR="0" lv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tabLst/>
            </a:pPr>
            <a:endParaRPr kumimoji="0" lang="cs-CZ" altLang="cs-CZ" sz="2800" b="0" i="0" u="none" strike="noStrike" cap="none" normalizeH="0" baseline="0" dirty="0">
              <a:ln>
                <a:noFill/>
              </a:ln>
              <a:solidFill>
                <a:srgbClr val="00549F"/>
              </a:solidFill>
              <a:effectLst/>
              <a:latin typeface="+mn-lt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4BABEB-A3FD-47C5-0D6C-610DEBF6A6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endParaRPr lang="cs-CZ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20" name="Footer Placeholder 5">
            <a:extLst>
              <a:ext uri="{FF2B5EF4-FFF2-40B4-BE49-F238E27FC236}">
                <a16:creationId xmlns:a16="http://schemas.microsoft.com/office/drawing/2014/main" id="{FA91B978-9F31-37C9-8BC9-8B40A8F20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69707BC-FA2C-E2C5-B457-58394D48C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14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E40D1D3B-5F61-8C2F-8722-F6858F7BE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434809"/>
              </p:ext>
            </p:extLst>
          </p:nvPr>
        </p:nvGraphicFramePr>
        <p:xfrm>
          <a:off x="6172200" y="2542741"/>
          <a:ext cx="5181600" cy="337318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5181600">
                  <a:extLst>
                    <a:ext uri="{9D8B030D-6E8A-4147-A177-3AD203B41FA5}">
                      <a16:colId xmlns:a16="http://schemas.microsoft.com/office/drawing/2014/main" val="1142087649"/>
                    </a:ext>
                  </a:extLst>
                </a:gridCol>
              </a:tblGrid>
              <a:tr h="40880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cs-CZ" sz="1200" b="1" cap="none" spc="0" dirty="0">
                          <a:solidFill>
                            <a:schemeClr val="tx1"/>
                          </a:solidFill>
                          <a:effectLst/>
                        </a:rPr>
                        <a:t>Kritérium</a:t>
                      </a:r>
                    </a:p>
                  </a:txBody>
                  <a:tcPr marL="0" marR="54265" marT="21706" marB="162796" anchor="ctr">
                    <a:lnL w="12700" cmpd="sng">
                      <a:noFill/>
                    </a:lnL>
                    <a:lnR w="12700" cmpd="sng">
                      <a:noFill/>
                      <a:prstDash val="soli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8137643"/>
                  </a:ext>
                </a:extLst>
              </a:tr>
              <a:tr h="113234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cs-CZ" sz="1200" cap="none" spc="0" dirty="0">
                          <a:solidFill>
                            <a:schemeClr val="tx1"/>
                          </a:solidFill>
                          <a:effectLst/>
                        </a:rPr>
                        <a:t>a) Poskytovatel informuje srozumitelnou formou osoby o možnosti podat stížnost, jakou formou stížnost podat, na koho je možno se obracet, kdo bude stížnost vyřizovat a jakým způsobem a o možnosti zmocnit k podání stížnosti jinou osobu; s těmito postupy jsou rovněž prokazatelně seznámeni zaměstnanci poskytovatele;</a:t>
                      </a:r>
                    </a:p>
                  </a:txBody>
                  <a:tcPr marL="0" marR="54265" marT="21706" marB="16279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9194954"/>
                  </a:ext>
                </a:extLst>
              </a:tr>
              <a:tr h="77057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cs-CZ" sz="1200" cap="none" spc="0" dirty="0">
                          <a:solidFill>
                            <a:schemeClr val="tx1"/>
                          </a:solidFill>
                          <a:effectLst/>
                        </a:rPr>
                        <a:t>b) Poskytovatel informuje osoby o možnosti a podmínkách prověření vyřízení stížnosti ministerstvem, a to v případě nesouhlasu osoby s vyřízením stížnosti nebo v případě, kdy stížnost nebyla vyřízena ve stanovené lhůtě;</a:t>
                      </a:r>
                    </a:p>
                  </a:txBody>
                  <a:tcPr marL="0" marR="54265" marT="21706" marB="16279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1802710"/>
                  </a:ext>
                </a:extLst>
              </a:tr>
              <a:tr h="77057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cs-CZ" sz="1200" cap="none" spc="0" dirty="0">
                          <a:solidFill>
                            <a:schemeClr val="tx1"/>
                          </a:solidFill>
                          <a:effectLst/>
                        </a:rPr>
                        <a:t>c) Poskytovatel informuje osoby o dalších možnostech podat stížnost na jeho zřizovatele, popřípadě zakladatele nebo na instituci sledující dodržování lidských práv a základních svobod osob, a to včetně jejich označení.</a:t>
                      </a:r>
                    </a:p>
                  </a:txBody>
                  <a:tcPr marL="0" marR="54265" marT="21706" marB="16279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691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42582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1CB629-48FA-842E-A76C-DE4A4FF66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Jaké další změny nastanou </a:t>
            </a:r>
            <a:r>
              <a:rPr lang="cs-CZ" b="1" dirty="0">
                <a:solidFill>
                  <a:srgbClr val="00B0F0"/>
                </a:solidFill>
              </a:rPr>
              <a:t>od 1. 1. 2026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3FB337-189C-E2A6-AEBD-B9943A5F8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6"/>
            <a:ext cx="10515600" cy="4990943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300/2025 Sb.: </a:t>
            </a:r>
            <a:r>
              <a:rPr lang="cs-CZ" dirty="0">
                <a:hlinkClick r:id="rId2"/>
              </a:rPr>
              <a:t>https://www.e-sbirka.cz/sb/2025/300/0000-00-00?f=300%2F2025&amp;zalozka=text</a:t>
            </a:r>
            <a:endParaRPr lang="cs-CZ" dirty="0"/>
          </a:p>
          <a:p>
            <a:pPr marL="0" indent="0" algn="just">
              <a:buNone/>
            </a:pPr>
            <a:r>
              <a:rPr lang="cs-CZ" b="1" dirty="0">
                <a:solidFill>
                  <a:schemeClr val="tx2"/>
                </a:solidFill>
              </a:rPr>
              <a:t>od 1. 1. 2026:</a:t>
            </a:r>
          </a:p>
          <a:p>
            <a:pPr algn="just"/>
            <a:r>
              <a:rPr lang="cs-CZ" b="1" dirty="0">
                <a:solidFill>
                  <a:schemeClr val="tx2"/>
                </a:solidFill>
              </a:rPr>
              <a:t>změna textace u SASRD: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/>
                </a:solidFill>
              </a:rPr>
              <a:t>V § 65 odst. 1 se slova „dopadů dlouhodobě krizové“ nahrazují slovem „nepříznivé“, tj. nově bude: „Sociálně aktivizační služby pro rodiny s dětmi jsou terénní, popřípadě ambulantní služby poskytované rodině s dítětem, u kterého je jeho vývoj ohrožen v důsledku </a:t>
            </a:r>
            <a:r>
              <a:rPr lang="cs-CZ" b="1" dirty="0">
                <a:solidFill>
                  <a:schemeClr val="tx2"/>
                </a:solidFill>
              </a:rPr>
              <a:t>nepříznivé</a:t>
            </a:r>
            <a:r>
              <a:rPr lang="cs-CZ" dirty="0">
                <a:solidFill>
                  <a:schemeClr val="tx2"/>
                </a:solidFill>
              </a:rPr>
              <a:t> sociální situace, kterou rodiče nedokáží sami bez pomoci překonat, a u kterého existují další rizika ohrožení jeho vývoje.“ </a:t>
            </a:r>
            <a:r>
              <a:rPr lang="cs-CZ" b="1" dirty="0">
                <a:solidFill>
                  <a:schemeClr val="tx2"/>
                </a:solidFill>
              </a:rPr>
              <a:t>(Pokud má poskytovatel uvedeno v Popisu realizace, prosíme zaktualizovat.)</a:t>
            </a:r>
          </a:p>
          <a:p>
            <a:pPr algn="just"/>
            <a:r>
              <a:rPr lang="cs-CZ" b="1" dirty="0">
                <a:solidFill>
                  <a:schemeClr val="tx2"/>
                </a:solidFill>
              </a:rPr>
              <a:t>zkrácení lhůty pro absolvování kurzu PSS: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/>
                </a:solidFill>
              </a:rPr>
              <a:t>Kurz pracovníka v soc. službách nutno absolvovat </a:t>
            </a:r>
            <a:r>
              <a:rPr lang="cs-CZ" b="1" dirty="0">
                <a:solidFill>
                  <a:schemeClr val="tx2"/>
                </a:solidFill>
              </a:rPr>
              <a:t>do 12 měsíců od nástupu na pozici PSS </a:t>
            </a:r>
            <a:r>
              <a:rPr lang="cs-CZ" dirty="0">
                <a:solidFill>
                  <a:schemeClr val="tx2"/>
                </a:solidFill>
              </a:rPr>
              <a:t>(§ 116 odst. 7 ZSS) – </a:t>
            </a:r>
            <a:r>
              <a:rPr lang="cs-CZ" b="1" dirty="0">
                <a:solidFill>
                  <a:schemeClr val="tx2"/>
                </a:solidFill>
              </a:rPr>
              <a:t>u nástupů do 31. 12. 2025 platí původní právní úprava, tj. 18 měsíců</a:t>
            </a:r>
            <a:r>
              <a:rPr lang="cs-CZ" dirty="0">
                <a:solidFill>
                  <a:schemeClr val="tx2"/>
                </a:solidFill>
              </a:rPr>
              <a:t> (viz přechodné ustanovení zákona č. 300/2025 Sb. tj. část I. tohoto zákona, článek II., bod 8.: </a:t>
            </a:r>
            <a:r>
              <a:rPr lang="cs-CZ" b="1" dirty="0">
                <a:solidFill>
                  <a:schemeClr val="tx2"/>
                </a:solidFill>
              </a:rPr>
              <a:t>„</a:t>
            </a:r>
            <a:r>
              <a:rPr lang="cs-CZ" dirty="0">
                <a:solidFill>
                  <a:schemeClr val="tx2"/>
                </a:solidFill>
              </a:rPr>
              <a:t>Zaměstnanci vykonávající činnost pracovníka v sociálních službách, kteří nastoupili do zaměstnání před 1. lednem 2026, jsou povinni splnit podmínku absolvování kvalifikačního kurzu ve lhůtě podle § 116 odst. 5 zákona č. 108/2006 Sb., ve znění účinném </a:t>
            </a:r>
            <a:br>
              <a:rPr lang="cs-CZ" dirty="0">
                <a:solidFill>
                  <a:schemeClr val="tx2"/>
                </a:solidFill>
              </a:rPr>
            </a:br>
            <a:r>
              <a:rPr lang="cs-CZ" dirty="0">
                <a:solidFill>
                  <a:schemeClr val="tx2"/>
                </a:solidFill>
              </a:rPr>
              <a:t>do 31. prosince 2025.“</a:t>
            </a:r>
          </a:p>
          <a:p>
            <a:pPr algn="just"/>
            <a:r>
              <a:rPr lang="cs-CZ" b="1" dirty="0">
                <a:solidFill>
                  <a:schemeClr val="tx2"/>
                </a:solidFill>
              </a:rPr>
              <a:t>jiný odborník – nově nejen VŠ, ale i VOŠ: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/>
                </a:solidFill>
              </a:rPr>
              <a:t>V § 116a odst. 2 se za slovo „je“ vkládají slova „vyšší odborné nebo“, tj. nově bude: „Odbornou způsobilostí dalšího odborného pracovníka uvedeného v § 115 odst. 1 písm. d) je </a:t>
            </a:r>
            <a:r>
              <a:rPr lang="cs-CZ" b="1" dirty="0">
                <a:solidFill>
                  <a:schemeClr val="tx2"/>
                </a:solidFill>
              </a:rPr>
              <a:t>vyšší odborné </a:t>
            </a:r>
            <a:r>
              <a:rPr lang="cs-CZ" dirty="0">
                <a:solidFill>
                  <a:schemeClr val="tx2"/>
                </a:solidFill>
              </a:rPr>
              <a:t>nebo vysokoškolské vzdělání.“ (</a:t>
            </a:r>
            <a:r>
              <a:rPr lang="cs-CZ" b="1" dirty="0">
                <a:solidFill>
                  <a:schemeClr val="tx2"/>
                </a:solidFill>
              </a:rPr>
              <a:t>Pozor, vždy se musí jednat </a:t>
            </a:r>
            <a:br>
              <a:rPr lang="cs-CZ" b="1" dirty="0">
                <a:solidFill>
                  <a:schemeClr val="tx2"/>
                </a:solidFill>
              </a:rPr>
            </a:br>
            <a:r>
              <a:rPr lang="cs-CZ" b="1" dirty="0">
                <a:solidFill>
                  <a:schemeClr val="tx2"/>
                </a:solidFill>
              </a:rPr>
              <a:t>o odbornost v rámci pozice, kterou bude zastávat, tj. musí odpovídat základním činnostem daného druhu služby.</a:t>
            </a:r>
            <a:r>
              <a:rPr lang="cs-CZ" dirty="0">
                <a:solidFill>
                  <a:schemeClr val="tx2"/>
                </a:solidFill>
              </a:rPr>
              <a:t>)</a:t>
            </a:r>
            <a:endParaRPr lang="cs-CZ" dirty="0">
              <a:solidFill>
                <a:schemeClr val="tx2"/>
              </a:solidFill>
              <a:highlight>
                <a:srgbClr val="FFFF00"/>
              </a:highlight>
            </a:endParaRPr>
          </a:p>
          <a:p>
            <a:pPr algn="just"/>
            <a:r>
              <a:rPr lang="cs-CZ" b="1" dirty="0"/>
              <a:t>doklady o odborné způsobilosti postačí v prosté kopii:</a:t>
            </a:r>
          </a:p>
          <a:p>
            <a:pPr marL="0" indent="0" algn="just">
              <a:buNone/>
            </a:pPr>
            <a:r>
              <a:rPr lang="cs-CZ" dirty="0"/>
              <a:t>V § 79 odst. 5 písm. f) se slova „doklady nebo jejich úředně ověřené kopie prokazující“ nahrazují slovy „kopie dokladů prokazujících“, </a:t>
            </a:r>
            <a:br>
              <a:rPr lang="cs-CZ" dirty="0"/>
            </a:br>
            <a:r>
              <a:rPr lang="cs-CZ" dirty="0"/>
              <a:t>tj. nově bude: „</a:t>
            </a:r>
            <a:r>
              <a:rPr lang="pl-PL" dirty="0"/>
              <a:t>Žádost o registraci obsahuje tyto údaje a připojené doklady:... f) </a:t>
            </a:r>
            <a:r>
              <a:rPr lang="pl-PL" b="1" dirty="0"/>
              <a:t>kopie dokladů </a:t>
            </a:r>
            <a:r>
              <a:rPr lang="pl-PL" dirty="0"/>
              <a:t>prokazujících odbornou způsobilost fyzických osob uvedených v odstavci 1 písm. b),</a:t>
            </a:r>
            <a:endParaRPr lang="cs-CZ" dirty="0">
              <a:highlight>
                <a:srgbClr val="FFFF00"/>
              </a:highlight>
            </a:endParaRPr>
          </a:p>
          <a:p>
            <a:pPr marL="0" indent="0" algn="just">
              <a:buNone/>
            </a:pPr>
            <a:r>
              <a:rPr lang="cs-CZ" dirty="0"/>
              <a:t>V § 79 se doplňuje odstavec 8, který zní: „</a:t>
            </a:r>
            <a:r>
              <a:rPr lang="cs-CZ" b="1" dirty="0"/>
              <a:t>Registrující orgán může v případě důvodné pochybnosti o pravosti kopie dokladu </a:t>
            </a:r>
            <a:r>
              <a:rPr lang="cs-CZ" dirty="0"/>
              <a:t>podle odstavce 5 písm. f) </a:t>
            </a:r>
            <a:r>
              <a:rPr lang="cs-CZ" b="1" dirty="0"/>
              <a:t>vyzvat žadatele k předložení originálu nebo úředně ověřené kopie dokladu. Nevyhoví-li žadatel výzvě, považuje se dokládaná skutečnost za neprokázanou</a:t>
            </a:r>
            <a:r>
              <a:rPr lang="cs-CZ" dirty="0"/>
              <a:t>.“.</a:t>
            </a:r>
          </a:p>
          <a:p>
            <a:endParaRPr lang="cs-CZ" dirty="0"/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15E5608-700E-2C9D-28FF-8D3CB6AE1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CD91D0-C35B-0458-F6D0-39F50E115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9021648-80AF-F560-9C30-4C451DB1D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385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42378-A682-0503-174B-6B78181CF8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32C03E-D3DE-D320-4421-F02A10518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406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Jaké další změny nastanou </a:t>
            </a:r>
            <a:r>
              <a:rPr lang="cs-CZ" b="1" dirty="0">
                <a:solidFill>
                  <a:srgbClr val="00B0F0"/>
                </a:solidFill>
              </a:rPr>
              <a:t>od 1. 1. 2026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3AEEA4-B007-F272-181F-0F3DA9AB9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8294"/>
            <a:ext cx="10515600" cy="5327779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300/2025 Sb.: </a:t>
            </a:r>
            <a:r>
              <a:rPr lang="cs-CZ" dirty="0">
                <a:hlinkClick r:id="rId2"/>
              </a:rPr>
              <a:t>https://www.e-sbirka.cz/sb/2025/300/0000-00-00?f=300%2F2025&amp;zalozka=text</a:t>
            </a:r>
            <a:endParaRPr lang="cs-CZ" dirty="0"/>
          </a:p>
          <a:p>
            <a:pPr marL="0" indent="0" algn="just">
              <a:buNone/>
            </a:pPr>
            <a:r>
              <a:rPr lang="cs-CZ" b="1" dirty="0">
                <a:solidFill>
                  <a:schemeClr val="tx2"/>
                </a:solidFill>
              </a:rPr>
              <a:t>od 1. 1. 2026:</a:t>
            </a:r>
          </a:p>
          <a:p>
            <a:pPr algn="just"/>
            <a:r>
              <a:rPr lang="cs-CZ" b="1" dirty="0"/>
              <a:t>změna místní příslušnosti u prověřování podnětů na poskytování soc. služby bez oprávnění (registrace): nově dle místa poskytování, ne sídla poskytovatele (u registrace i kontroly registrace zůstává stejně, tj. dle sídla):</a:t>
            </a:r>
          </a:p>
          <a:p>
            <a:pPr marL="0" indent="0" algn="just">
              <a:buNone/>
            </a:pPr>
            <a:r>
              <a:rPr lang="cs-CZ" dirty="0"/>
              <a:t>V § 82b se slova „Registrující orgán“ nahrazují slovy „Krajský úřad“ a slova „u těchto osob jsou“ se nahrazují slovy „v jeho správním obvodu jsou u těchto osob“.</a:t>
            </a:r>
          </a:p>
          <a:p>
            <a:pPr algn="just"/>
            <a:r>
              <a:rPr lang="cs-CZ" b="1" dirty="0"/>
              <a:t>limity pro asistenta soc. péče:</a:t>
            </a:r>
          </a:p>
          <a:p>
            <a:pPr marL="0" indent="0" algn="just">
              <a:buNone/>
            </a:pPr>
            <a:r>
              <a:rPr lang="cs-CZ" dirty="0"/>
              <a:t>V § 83 se doplňuje odstavec 4: „</a:t>
            </a:r>
            <a:r>
              <a:rPr lang="cs-CZ" b="1" dirty="0"/>
              <a:t>Asistent sociální péče může poskytovat pomoc současně nejvýše 3 osobám, které jsou příjemci příspěvku ve stupni III (těžká závislost), a 1 osobě, která je příjemcem příspěvku ve stupni IV (úplná závislost).</a:t>
            </a:r>
            <a:r>
              <a:rPr lang="cs-CZ" dirty="0"/>
              <a:t>“.</a:t>
            </a:r>
          </a:p>
          <a:p>
            <a:pPr algn="just"/>
            <a:r>
              <a:rPr lang="cs-CZ" b="1" dirty="0"/>
              <a:t>přestupek pro asistenta soc. péče</a:t>
            </a:r>
          </a:p>
          <a:p>
            <a:pPr marL="0" indent="0" algn="just">
              <a:buNone/>
            </a:pPr>
            <a:r>
              <a:rPr lang="cs-CZ" dirty="0"/>
              <a:t>V § 106 doplněn odstavec 4:</a:t>
            </a:r>
          </a:p>
          <a:p>
            <a:pPr marL="0" indent="0" algn="just">
              <a:buNone/>
            </a:pPr>
            <a:r>
              <a:rPr lang="cs-CZ" dirty="0"/>
              <a:t>„Asistent sociální péče se dopustí přestupku tím, že</a:t>
            </a:r>
          </a:p>
          <a:p>
            <a:pPr marL="0" indent="0" algn="just">
              <a:buNone/>
            </a:pPr>
            <a:r>
              <a:rPr lang="cs-CZ" b="1" dirty="0"/>
              <a:t>a)</a:t>
            </a:r>
            <a:r>
              <a:rPr lang="cs-CZ" dirty="0"/>
              <a:t> neuzavře písemnou smlouvu o poskytnutí pomoci s osobou, jíž poskytuje pomoc, podle § 83 odst. 3,</a:t>
            </a:r>
          </a:p>
          <a:p>
            <a:pPr marL="0" indent="0" algn="just">
              <a:buNone/>
            </a:pPr>
            <a:r>
              <a:rPr lang="cs-CZ" b="1" dirty="0"/>
              <a:t>b)</a:t>
            </a:r>
            <a:r>
              <a:rPr lang="cs-CZ" dirty="0"/>
              <a:t> uzavře smlouvu o poskytnutí pomoci současně s více osobami, než je uvedeno v § 83 odst. 4.“.</a:t>
            </a:r>
          </a:p>
          <a:p>
            <a:pPr algn="just"/>
            <a:r>
              <a:rPr lang="cs-CZ" b="1" dirty="0"/>
              <a:t>upřesnění osoby přestupce u poskytování soc. služby bez oprávnění:</a:t>
            </a:r>
          </a:p>
          <a:p>
            <a:pPr marL="0" indent="0" algn="just">
              <a:buNone/>
            </a:pPr>
            <a:r>
              <a:rPr lang="cs-CZ" dirty="0"/>
              <a:t>V § 107 odst. 1 se slova „Právnická osoba nebo podnikající fyzická osoba se dopustí přestupku tím, že“ se nahrazují slovy „Přestupku se dopustí ten, kdo“.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6E1697-3DB3-26C5-ADEF-73B97FB9D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837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4844A1-9333-3B89-2C90-4F27C182C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C89407-4099-2E8A-8478-FD1AF4491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Jaké další změny nastanou </a:t>
            </a:r>
            <a:r>
              <a:rPr lang="cs-CZ" b="1" dirty="0">
                <a:solidFill>
                  <a:srgbClr val="00B0F0"/>
                </a:solidFill>
              </a:rPr>
              <a:t>od 1. 1. 2026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072525-EC6C-A2C0-93DA-7CCCC5DA79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7"/>
            <a:ext cx="10515600" cy="47281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Novela zákona o soc. službách - zákonem č. 360/2025 Sb.: </a:t>
            </a:r>
            <a:r>
              <a:rPr lang="cs-CZ" dirty="0">
                <a:solidFill>
                  <a:schemeClr val="tx1"/>
                </a:solidFill>
                <a:hlinkClick r:id="rId2"/>
              </a:rPr>
              <a:t>https://www.e-sbirka.cz/sb/2025/360/0000-00-00?f=360%2F2025&amp;zalozka=text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2"/>
                </a:solidFill>
              </a:rPr>
              <a:t>– od 1. 1. 2026: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/>
                </a:solidFill>
              </a:rPr>
              <a:t>úprava § 82 odst. 1 zákona o soc. službách hovořící o </a:t>
            </a:r>
            <a:r>
              <a:rPr lang="cs-CZ" b="1" dirty="0">
                <a:solidFill>
                  <a:schemeClr val="tx2"/>
                </a:solidFill>
              </a:rPr>
              <a:t>hlášení změn v registraci </a:t>
            </a:r>
            <a:r>
              <a:rPr lang="cs-CZ" dirty="0">
                <a:solidFill>
                  <a:schemeClr val="tx2"/>
                </a:solidFill>
              </a:rPr>
              <a:t>přes </a:t>
            </a:r>
            <a:r>
              <a:rPr lang="cs-CZ" b="1" dirty="0">
                <a:solidFill>
                  <a:schemeClr val="tx2"/>
                </a:solidFill>
              </a:rPr>
              <a:t>elektronický systém</a:t>
            </a:r>
            <a:r>
              <a:rPr lang="cs-CZ" dirty="0">
                <a:solidFill>
                  <a:schemeClr val="tx2"/>
                </a:solidFill>
              </a:rPr>
              <a:t> – </a:t>
            </a:r>
            <a:r>
              <a:rPr lang="cs-CZ" b="1" dirty="0">
                <a:solidFill>
                  <a:srgbClr val="00B050"/>
                </a:solidFill>
              </a:rPr>
              <a:t>ve stávající praxi se však nic nemění! </a:t>
            </a:r>
            <a:r>
              <a:rPr lang="cs-CZ" dirty="0">
                <a:solidFill>
                  <a:schemeClr val="tx2"/>
                </a:solidFill>
              </a:rPr>
              <a:t>(dle výkladu MPSV se nejedná </a:t>
            </a:r>
            <a:br>
              <a:rPr lang="cs-CZ" dirty="0">
                <a:solidFill>
                  <a:schemeClr val="tx2"/>
                </a:solidFill>
              </a:rPr>
            </a:br>
            <a:r>
              <a:rPr lang="cs-CZ" dirty="0">
                <a:solidFill>
                  <a:schemeClr val="tx2"/>
                </a:solidFill>
              </a:rPr>
              <a:t>o žádný nový informační systém, přes který by poskytovatelé/žadatelé plnili oznamovací povinnost)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7D39E7C-33C1-1B71-3F2C-0AAE0AF19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E824CC-40E8-0015-161D-6FC5927E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22DD645-DD6A-8F4B-46BA-54D685EBF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15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0DE19-4212-FE8B-0747-A3686EEC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82731C-3811-A6FE-827E-5F4617EC7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405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 err="1">
                <a:solidFill>
                  <a:srgbClr val="00B050"/>
                </a:solidFill>
              </a:rPr>
              <a:t>PnP</a:t>
            </a:r>
            <a:r>
              <a:rPr lang="cs-CZ" b="1" dirty="0">
                <a:solidFill>
                  <a:srgbClr val="00B050"/>
                </a:solidFill>
              </a:rPr>
              <a:t> pro osoby v terminálním stadiu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3A37AC-B59D-6651-4C55-85635044A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0302"/>
            <a:ext cx="10515600" cy="5346441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38/2025 Sb.: </a:t>
            </a:r>
            <a:r>
              <a:rPr lang="cs-CZ" dirty="0">
                <a:hlinkClick r:id="rId2"/>
              </a:rPr>
              <a:t>https://www.e-sbirka.cz/sb/2025/300/0000-00-00?f=300%2F2025&amp;zalozka=text</a:t>
            </a:r>
            <a:endParaRPr lang="cs-CZ" dirty="0"/>
          </a:p>
          <a:p>
            <a:pPr marL="0" indent="0" algn="just">
              <a:buNone/>
            </a:pPr>
            <a:r>
              <a:rPr lang="cs-CZ" b="1" dirty="0">
                <a:solidFill>
                  <a:schemeClr val="tx2"/>
                </a:solidFill>
              </a:rPr>
              <a:t>již účinné – od 1. 9. 2025 - „nové </a:t>
            </a:r>
            <a:r>
              <a:rPr lang="cs-CZ" b="1" dirty="0" err="1">
                <a:solidFill>
                  <a:schemeClr val="tx2"/>
                </a:solidFill>
              </a:rPr>
              <a:t>PnP</a:t>
            </a:r>
            <a:r>
              <a:rPr lang="cs-CZ" b="1" dirty="0">
                <a:solidFill>
                  <a:schemeClr val="tx2"/>
                </a:solidFill>
              </a:rPr>
              <a:t>“ III. st. pro osoby v terminálním stádiu nemoci </a:t>
            </a:r>
          </a:p>
          <a:p>
            <a:pPr marL="0" indent="0" algn="just">
              <a:buNone/>
            </a:pPr>
            <a:r>
              <a:rPr lang="cs-CZ" b="1" dirty="0">
                <a:solidFill>
                  <a:schemeClr val="tx2"/>
                </a:solidFill>
              </a:rPr>
              <a:t>nový § 8a ZSS:</a:t>
            </a:r>
          </a:p>
          <a:p>
            <a:pPr marL="0" indent="0" algn="just">
              <a:buNone/>
            </a:pPr>
            <a:r>
              <a:rPr lang="cs-CZ" dirty="0"/>
              <a:t>„Osoba, která je v terminálním stavu vyžadujícím poskytování paliativní péče, jestliže jde o konečné stádium nevyléčitelné nemoci s očekávaným koncem života a tato osoba doložila potvrzení podle § 21 odst. 1 písm. a), se bez posouzení stupně závislosti podle § 25 považuje po dobu 12 kalendářních měsíců ode dne podání žádosti o příspěvek za osobu závislou na pomoci jiné fyzické osoby ve stupni III (těžká závislost).“.</a:t>
            </a:r>
          </a:p>
          <a:p>
            <a:pPr marL="0" indent="0" algn="just">
              <a:buNone/>
            </a:pPr>
            <a:r>
              <a:rPr lang="cs-CZ" b="1" dirty="0"/>
              <a:t>v § 13 se vkládá nový odstavec 3:</a:t>
            </a:r>
          </a:p>
          <a:p>
            <a:pPr marL="0" indent="0" algn="just">
              <a:buNone/>
            </a:pPr>
            <a:r>
              <a:rPr lang="cs-CZ" b="1" dirty="0"/>
              <a:t>(3)</a:t>
            </a:r>
            <a:r>
              <a:rPr lang="cs-CZ" dirty="0"/>
              <a:t> Byl-li přiznán příspěvek podle § 8a, nejpozději 2 kalendářní měsíce před uplynutím doby podle § 8a se zahájí řízení </a:t>
            </a:r>
            <a:br>
              <a:rPr lang="cs-CZ" dirty="0"/>
            </a:br>
            <a:r>
              <a:rPr lang="cs-CZ" dirty="0"/>
              <a:t>za účelem stanovení stupně závislosti oprávněné osoby podle § 8. Řízení podle věty první se nezahájí, byl-li před jeho zahájením podán návrh na změnu výše příspěvku podle § 23 odst. 6.“.</a:t>
            </a:r>
          </a:p>
          <a:p>
            <a:pPr marL="0" indent="0" algn="just">
              <a:buNone/>
            </a:pPr>
            <a:r>
              <a:rPr lang="cs-CZ" b="1" dirty="0"/>
              <a:t>v § 21 odst. 1 se před dosavadní písmeno a) vkládá nové písmeno a) </a:t>
            </a:r>
            <a:r>
              <a:rPr lang="cs-CZ" dirty="0"/>
              <a:t>:</a:t>
            </a:r>
          </a:p>
          <a:p>
            <a:pPr marL="0" indent="0" algn="just">
              <a:buNone/>
            </a:pPr>
            <a:r>
              <a:rPr lang="cs-CZ" dirty="0"/>
              <a:t>„</a:t>
            </a:r>
            <a:r>
              <a:rPr lang="cs-CZ" b="1" dirty="0"/>
              <a:t>a)</a:t>
            </a:r>
            <a:r>
              <a:rPr lang="cs-CZ" dirty="0"/>
              <a:t> doložit potvrzení o zdravotním stavu podle § 8a, má-li být přiznán příspěvek podle § 8a; toto potvrzení vydá bezplatně ošetřující lékař oprávněné osoby, který má specializovanou způsobilost v oboru paliativní medicína, klinická onkologie, gynekologie, urologie, ortopedie, interní lékařství, diabetologie, endokrinologie, gastroenterologie a </a:t>
            </a:r>
            <a:r>
              <a:rPr lang="cs-CZ" dirty="0" err="1"/>
              <a:t>hepatologie</a:t>
            </a:r>
            <a:r>
              <a:rPr lang="cs-CZ" dirty="0"/>
              <a:t>, geriatrie, medicína dlouhodobé péče, kardiologie, nefrologie, revmatologie, hematologie, </a:t>
            </a:r>
            <a:r>
              <a:rPr lang="cs-CZ" dirty="0" err="1"/>
              <a:t>pneumologie</a:t>
            </a:r>
            <a:r>
              <a:rPr lang="cs-CZ" dirty="0"/>
              <a:t> a ftizeologie, neurologie, dětská neurologie nebo dětská kardiologie,“.</a:t>
            </a:r>
          </a:p>
          <a:p>
            <a:pPr marL="0" indent="0" algn="just">
              <a:buNone/>
            </a:pPr>
            <a:r>
              <a:rPr lang="cs-CZ" dirty="0"/>
              <a:t>Dosavadní písmena a) až f) se označují jako písmena b) až g).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EBB5850-77F1-EE92-65D4-27E9AE878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5681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07594-4C95-B35C-8231-A52A16305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A27BAB-D4A2-CC16-7F88-F4BD82916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Jaké další změny nastanou </a:t>
            </a:r>
            <a:r>
              <a:rPr lang="cs-CZ" b="1" dirty="0">
                <a:solidFill>
                  <a:srgbClr val="00B0F0"/>
                </a:solidFill>
              </a:rPr>
              <a:t>od 1. 1. 2026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E1E2A1-D480-08C8-D915-EA9870BCB6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7"/>
            <a:ext cx="10515600" cy="47281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Novela zákona o soc. službách - zákonem č. 360/2025 Sb.: </a:t>
            </a:r>
            <a:r>
              <a:rPr lang="cs-CZ" dirty="0">
                <a:solidFill>
                  <a:schemeClr val="tx1"/>
                </a:solidFill>
                <a:hlinkClick r:id="rId2"/>
              </a:rPr>
              <a:t>https://www.e-sbirka.cz/sb/2025/360/0000-00-00?f=360%2F2025&amp;zalozka=text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2"/>
                </a:solidFill>
              </a:rPr>
              <a:t>– od 1. 1. 2026: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2"/>
                </a:solidFill>
              </a:rPr>
              <a:t>zvýšení </a:t>
            </a:r>
            <a:r>
              <a:rPr lang="cs-CZ" b="1" dirty="0" err="1">
                <a:solidFill>
                  <a:schemeClr val="tx2"/>
                </a:solidFill>
              </a:rPr>
              <a:t>PnP</a:t>
            </a:r>
            <a:r>
              <a:rPr lang="cs-CZ" b="1" dirty="0">
                <a:solidFill>
                  <a:schemeClr val="tx2"/>
                </a:solidFill>
              </a:rPr>
              <a:t> v I. a II. stupni: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I. stupeň: 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u dětí z 3 300 na 4 900 Kč, u dospělých z 880 na 1 300 Kč, 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II. stupeň: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u dětí ze 7 400 na 8 200 Kč, u dospělých z 4 900 na 5 400 Kč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B3AC99-62C0-046D-865A-327029E3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521CB76-A809-8157-CAE8-9F647FCF2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3724CC6-8800-C23E-4503-6CBDFF02D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9039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87436-C5AC-F82C-E726-E6C36B626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8E2640-8303-88A3-EC45-0F4476703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423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Jaké další změny nastanou </a:t>
            </a:r>
            <a:r>
              <a:rPr lang="cs-CZ" b="1" dirty="0">
                <a:solidFill>
                  <a:srgbClr val="00B050"/>
                </a:solidFill>
              </a:rPr>
              <a:t>od 1. 7. 2026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46BD69-5E49-856E-B737-252BFCC95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407"/>
            <a:ext cx="10515600" cy="472817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/>
              <a:t>novela zákona o soc. službách - zákonem č. 300/2025 Sb.: </a:t>
            </a:r>
            <a:r>
              <a:rPr lang="cs-CZ" dirty="0">
                <a:hlinkClick r:id="rId2"/>
              </a:rPr>
              <a:t>https://www.e-sbirka.cz/sb/2025/300/0000-00-00?f=300%2F2025&amp;zalozka=text</a:t>
            </a:r>
            <a:endParaRPr lang="cs-CZ" dirty="0"/>
          </a:p>
          <a:p>
            <a:pPr marL="0" indent="0" algn="just">
              <a:buNone/>
            </a:pPr>
            <a:endParaRPr lang="cs-CZ" b="1" dirty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cs-CZ" b="1" dirty="0">
                <a:solidFill>
                  <a:schemeClr val="tx2"/>
                </a:solidFill>
              </a:rPr>
              <a:t>od 1. 7. 2026:</a:t>
            </a:r>
          </a:p>
          <a:p>
            <a:pPr marL="0" indent="0" algn="just">
              <a:buNone/>
            </a:pPr>
            <a:r>
              <a:rPr lang="cs-CZ" b="1" dirty="0">
                <a:solidFill>
                  <a:schemeClr val="tx2"/>
                </a:solidFill>
              </a:rPr>
              <a:t>přechod příspěvku na péči a dávek pro osoby se zdravotním postižením z Úřadu práce ČR na Územní správy soc. zabezpečení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46D4D0-2265-3A28-97C5-E9CD4EC4A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C850272-FB13-FF17-1899-012C0699C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69CE8E-FD00-DA58-1D53-9039415C1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159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22B89-9066-57B1-6C7A-AB8ECA52CD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1BE2D1-AC61-03FD-E4B6-CF8F8A2EF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0225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ŽM a EM – změna od 1. 10. 2025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15BFDD-34A3-7A77-8F7B-83ACDFF3A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4225"/>
            <a:ext cx="10515600" cy="5227735"/>
          </a:xfrm>
        </p:spPr>
        <p:txBody>
          <a:bodyPr>
            <a:normAutofit fontScale="85000" lnSpcReduction="20000"/>
          </a:bodyPr>
          <a:lstStyle/>
          <a:p>
            <a:pPr algn="just" fontAlgn="base"/>
            <a:r>
              <a:rPr lang="cs-CZ" b="1" dirty="0"/>
              <a:t>Nařízení vlády č. 361/2025 Sb. o stanovení částek životního minima </a:t>
            </a:r>
            <a:br>
              <a:rPr lang="cs-CZ" b="1" dirty="0"/>
            </a:br>
            <a:r>
              <a:rPr lang="cs-CZ" b="1" dirty="0"/>
              <a:t>a existenčního minima - </a:t>
            </a:r>
            <a:r>
              <a:rPr lang="cs-CZ" dirty="0"/>
              <a:t>vyhlášeno 29. 9. 2025, účinnost od 1. 10. 2025 do 1. 5. 2026 (</a:t>
            </a:r>
            <a:r>
              <a:rPr lang="cs-CZ" dirty="0">
                <a:hlinkClick r:id="rId2"/>
              </a:rPr>
              <a:t>https://www.e-sbirka.cz/</a:t>
            </a:r>
            <a:r>
              <a:rPr lang="cs-CZ" dirty="0" err="1">
                <a:hlinkClick r:id="rId2"/>
              </a:rPr>
              <a:t>sb</a:t>
            </a:r>
            <a:r>
              <a:rPr lang="cs-CZ" dirty="0">
                <a:hlinkClick r:id="rId2"/>
              </a:rPr>
              <a:t>/2025/361?zalozka=text</a:t>
            </a:r>
            <a:r>
              <a:rPr lang="cs-CZ" dirty="0"/>
              <a:t>)</a:t>
            </a:r>
          </a:p>
          <a:p>
            <a:pPr marL="0" indent="0" algn="just" fontAlgn="base">
              <a:buNone/>
            </a:pPr>
            <a:endParaRPr lang="cs-CZ" u="sng" dirty="0"/>
          </a:p>
          <a:p>
            <a:pPr marL="0" indent="0" algn="just" fontAlgn="base">
              <a:buNone/>
            </a:pPr>
            <a:r>
              <a:rPr lang="cs-CZ" u="sng" dirty="0"/>
              <a:t>existenční minimum:</a:t>
            </a:r>
            <a:r>
              <a:rPr lang="cs-CZ" dirty="0"/>
              <a:t> </a:t>
            </a:r>
            <a:r>
              <a:rPr lang="cs-CZ" b="1" dirty="0"/>
              <a:t>3 130 Kč</a:t>
            </a:r>
          </a:p>
          <a:p>
            <a:pPr marL="0" indent="0" algn="just" fontAlgn="base">
              <a:buNone/>
            </a:pPr>
            <a:endParaRPr lang="cs-CZ" b="1" dirty="0"/>
          </a:p>
          <a:p>
            <a:pPr marL="0" indent="0" algn="just">
              <a:buNone/>
            </a:pPr>
            <a:r>
              <a:rPr lang="cs-CZ" u="sng" dirty="0"/>
              <a:t>životní minimum (dále jen „ŽM“) pro jednotlivce:</a:t>
            </a:r>
            <a:r>
              <a:rPr lang="cs-CZ" dirty="0"/>
              <a:t> </a:t>
            </a:r>
            <a:r>
              <a:rPr lang="cs-CZ" b="1" dirty="0"/>
              <a:t>4 860 Kč</a:t>
            </a:r>
          </a:p>
          <a:p>
            <a:pPr marL="0" indent="0" algn="just">
              <a:buNone/>
            </a:pPr>
            <a:r>
              <a:rPr lang="cs-CZ" u="sng" dirty="0"/>
              <a:t>ŽM v rodině:</a:t>
            </a:r>
          </a:p>
          <a:p>
            <a:pPr marL="0" indent="0" algn="just" fontAlgn="base">
              <a:buNone/>
            </a:pPr>
            <a:r>
              <a:rPr lang="cs-CZ" u="sng" dirty="0"/>
              <a:t>první v pořadí:</a:t>
            </a:r>
            <a:r>
              <a:rPr lang="cs-CZ" dirty="0"/>
              <a:t> </a:t>
            </a:r>
            <a:r>
              <a:rPr lang="cs-CZ" b="1" dirty="0"/>
              <a:t>4 470 Kč</a:t>
            </a:r>
          </a:p>
          <a:p>
            <a:pPr marL="0" indent="0" algn="just" fontAlgn="base">
              <a:buNone/>
            </a:pPr>
            <a:r>
              <a:rPr lang="cs-CZ" u="sng" dirty="0"/>
              <a:t>druhá nebo další v pořadí:</a:t>
            </a:r>
          </a:p>
          <a:p>
            <a:pPr algn="just" fontAlgn="base"/>
            <a:r>
              <a:rPr lang="cs-CZ" dirty="0"/>
              <a:t>a) </a:t>
            </a:r>
            <a:r>
              <a:rPr lang="cs-CZ" b="1" dirty="0"/>
              <a:t>4 040 Kč </a:t>
            </a:r>
            <a:r>
              <a:rPr lang="cs-CZ" dirty="0"/>
              <a:t>u osoby od 15 let věku, která není nezaopatřeným dítětem,</a:t>
            </a:r>
          </a:p>
          <a:p>
            <a:pPr algn="just" fontAlgn="base"/>
            <a:r>
              <a:rPr lang="cs-CZ" dirty="0"/>
              <a:t>b) </a:t>
            </a:r>
            <a:r>
              <a:rPr lang="cs-CZ" b="1" dirty="0"/>
              <a:t>3 490 Kč </a:t>
            </a:r>
            <a:r>
              <a:rPr lang="cs-CZ" dirty="0"/>
              <a:t>u nezaopatřeného dítěte od 15 do 26 let věku,</a:t>
            </a:r>
          </a:p>
          <a:p>
            <a:pPr algn="just" fontAlgn="base"/>
            <a:r>
              <a:rPr lang="cs-CZ" dirty="0"/>
              <a:t>c) </a:t>
            </a:r>
            <a:r>
              <a:rPr lang="cs-CZ" b="1" dirty="0"/>
              <a:t>3 050 Kč </a:t>
            </a:r>
            <a:r>
              <a:rPr lang="cs-CZ" dirty="0"/>
              <a:t>u nezaopatřeného dítěte od 6 do 15 let věku,</a:t>
            </a:r>
          </a:p>
          <a:p>
            <a:pPr algn="just" fontAlgn="base"/>
            <a:r>
              <a:rPr lang="cs-CZ" dirty="0"/>
              <a:t>d) </a:t>
            </a:r>
            <a:r>
              <a:rPr lang="cs-CZ" b="1" dirty="0"/>
              <a:t>2 480 Kč </a:t>
            </a:r>
            <a:r>
              <a:rPr lang="cs-CZ" dirty="0"/>
              <a:t>u nezaopatřeného dítěte do 6 let věku.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306347-703E-5F11-2125-F80AE91E3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996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188030-8718-0BE2-D2B1-F11491C2B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/>
          <a:p>
            <a:r>
              <a:rPr lang="cs-CZ" sz="3000" b="1"/>
              <a:t>Vyhlášení Cen OK pro lidi se srdcem </a:t>
            </a:r>
            <a:br>
              <a:rPr lang="cs-CZ" sz="3000" b="1"/>
            </a:br>
            <a:r>
              <a:rPr lang="cs-CZ" sz="3000" b="1"/>
              <a:t>na dlani za rok 2024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1BA3F5-4A5D-F36C-8AE8-72082E5B31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https://cenykraje.cz/rocnik/2025-socialni-oblast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800" b="1" dirty="0">
                <a:solidFill>
                  <a:srgbClr val="C4262E"/>
                </a:solidFill>
              </a:rPr>
              <a:t>Těšíme se na Vás příští rok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C4262E"/>
                </a:solidFill>
              </a:rPr>
              <a:t>– v úterý 29. září 2026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09439DD2-2B48-4303-DE12-75EF2E1EED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endParaRPr lang="cs-CZ" dirty="0"/>
          </a:p>
        </p:txBody>
      </p:sp>
      <p:sp>
        <p:nvSpPr>
          <p:cNvPr id="15" name="Footer Placeholder 5">
            <a:extLst>
              <a:ext uri="{FF2B5EF4-FFF2-40B4-BE49-F238E27FC236}">
                <a16:creationId xmlns:a16="http://schemas.microsoft.com/office/drawing/2014/main" id="{D39F1855-3057-9821-F5D8-ACDC1A109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28775D3-AE8C-9B1F-5AE1-64ED49919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22</a:t>
            </a:fld>
            <a:endParaRPr lang="cs-CZ"/>
          </a:p>
        </p:txBody>
      </p:sp>
      <p:pic>
        <p:nvPicPr>
          <p:cNvPr id="9" name="Obrázek 8" descr="Obsah obrázku text, Květinová výzdoba, Květinářství, Řezané květiny&#10;&#10;Obsah generovaný pomocí AI může být nesprávný.">
            <a:extLst>
              <a:ext uri="{FF2B5EF4-FFF2-40B4-BE49-F238E27FC236}">
                <a16:creationId xmlns:a16="http://schemas.microsoft.com/office/drawing/2014/main" id="{9D07FCCF-13B9-D6E8-00D8-CEAA58FE5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9399" y="811763"/>
            <a:ext cx="7153590" cy="476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129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C77FBF-A0FD-2F46-900C-F6E70233D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3095" y="2286000"/>
            <a:ext cx="3932237" cy="1600200"/>
          </a:xfrm>
        </p:spPr>
        <p:txBody>
          <a:bodyPr anchor="b">
            <a:normAutofit/>
          </a:bodyPr>
          <a:lstStyle/>
          <a:p>
            <a:r>
              <a:rPr lang="cs-CZ" dirty="0"/>
              <a:t>Děkuji za pozornost</a:t>
            </a:r>
            <a:br>
              <a:rPr lang="cs-CZ" dirty="0"/>
            </a:br>
            <a:endParaRPr lang="cs-CZ" dirty="0"/>
          </a:p>
        </p:txBody>
      </p:sp>
      <p:pic>
        <p:nvPicPr>
          <p:cNvPr id="8" name="Obrázek 7" descr="Obsah obrázku oblečení, kreslené, obraz, osoba&#10;&#10;Obsah generovaný pomocí AI může být nesprávný.">
            <a:extLst>
              <a:ext uri="{FF2B5EF4-FFF2-40B4-BE49-F238E27FC236}">
                <a16:creationId xmlns:a16="http://schemas.microsoft.com/office/drawing/2014/main" id="{C5E8B490-7D89-EA98-DC5E-47424546B5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78" r="11486" b="-2"/>
          <a:stretch>
            <a:fillRect/>
          </a:stretch>
        </p:blipFill>
        <p:spPr>
          <a:xfrm>
            <a:off x="5183188" y="987425"/>
            <a:ext cx="6172200" cy="4873625"/>
          </a:xfrm>
          <a:prstGeom prst="rect">
            <a:avLst/>
          </a:prstGeom>
          <a:noFill/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4DE29F5-3B88-4A3A-70D4-96DAEF92B1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87FFD873-310C-BF10-F604-52ED8B63F9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endParaRPr lang="cs-CZ" dirty="0"/>
          </a:p>
        </p:txBody>
      </p:sp>
      <p:sp>
        <p:nvSpPr>
          <p:cNvPr id="15" name="Footer Placeholder 5">
            <a:extLst>
              <a:ext uri="{FF2B5EF4-FFF2-40B4-BE49-F238E27FC236}">
                <a16:creationId xmlns:a16="http://schemas.microsoft.com/office/drawing/2014/main" id="{043DC139-DE43-9405-0091-0FCE7BC64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0A8494-1A96-B347-5A4F-3184E9C89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5858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2135</TotalTime>
  <Words>4658</Words>
  <Application>Microsoft Office PowerPoint</Application>
  <PresentationFormat>Širokoúhlá obrazovka</PresentationFormat>
  <Paragraphs>213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7" baseType="lpstr">
      <vt:lpstr>Arial</vt:lpstr>
      <vt:lpstr>Calibri</vt:lpstr>
      <vt:lpstr>Inter</vt:lpstr>
      <vt:lpstr>Motiv Office</vt:lpstr>
      <vt:lpstr> Porada poskytovatelů soc. služeb 30. října 2025,  Velký sál MMOl Hynaisova 10, Olomouc  Mgr. Olga Nepšinská o.nepsinska@olkraj.cz; 585 508 451</vt:lpstr>
      <vt:lpstr>Personální změny OdSP, OSV, KÚOK </vt:lpstr>
      <vt:lpstr>Personální změny OdSP, OSV, KÚOK </vt:lpstr>
      <vt:lpstr>Pečující osoby, osoby s potřebou paliativní péče - připomenutí novely účinné od 1. 7. 2024 (informace již loni poslány i přes KISSoS) </vt:lpstr>
      <vt:lpstr> Služby komunitního charakteru </vt:lpstr>
      <vt:lpstr>Služby komunitního charakteru</vt:lpstr>
      <vt:lpstr>Služby komunitního charakteru</vt:lpstr>
      <vt:lpstr>Služby komunitního charakteru</vt:lpstr>
      <vt:lpstr> Povinnost doložení R KHS o schválení provozního řádu </vt:lpstr>
      <vt:lpstr>Sociálně-zdravotní služby</vt:lpstr>
      <vt:lpstr>Sociálně-zdravotní služby</vt:lpstr>
      <vt:lpstr>Nová úprava stížností - novela zákona o soc. službách - zákonem č. 38/2025 Sb. (od 1. 3. 2025) – zapracovat do Popisu realizace poskytované soc. služby</vt:lpstr>
      <vt:lpstr>Nová úprava stížností - novela zákona o soc. službách - zákonem č. 38/2025 Sb. (od 1. 3. 2025) – zapracovat do Popisu realizace poskytované soc. služby</vt:lpstr>
      <vt:lpstr>Nová úprava stížností – novela vyhlášky č. 505/2006 Sb. – vyhláškou č. 48/2025 Sb. – od 1. 3. 2025 – zapracovat do Popisu realizace poskytované soc. služby</vt:lpstr>
      <vt:lpstr>Jaké další změny nastanou od 1. 1. 2026</vt:lpstr>
      <vt:lpstr>Jaké další změny nastanou od 1. 1. 2026</vt:lpstr>
      <vt:lpstr>Jaké další změny nastanou od 1. 1. 2026</vt:lpstr>
      <vt:lpstr>PnP pro osoby v terminálním stadiu</vt:lpstr>
      <vt:lpstr>Jaké další změny nastanou od 1. 1. 2026</vt:lpstr>
      <vt:lpstr>Jaké další změny nastanou od 1. 7. 2026</vt:lpstr>
      <vt:lpstr>ŽM a EM – změna od 1. 10. 2025</vt:lpstr>
      <vt:lpstr>Vyhlášení Cen OK pro lidi se srdcem  na dlani za rok 2024</vt:lpstr>
      <vt:lpstr>Děkuji za pozornost 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Nepšinská Olga</cp:lastModifiedBy>
  <cp:revision>768</cp:revision>
  <cp:lastPrinted>2025-10-14T05:41:49Z</cp:lastPrinted>
  <dcterms:created xsi:type="dcterms:W3CDTF">2022-03-10T07:10:19Z</dcterms:created>
  <dcterms:modified xsi:type="dcterms:W3CDTF">2025-10-29T15:53:19Z</dcterms:modified>
</cp:coreProperties>
</file>