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91" r:id="rId2"/>
    <p:sldId id="306" r:id="rId3"/>
    <p:sldId id="347" r:id="rId4"/>
    <p:sldId id="309" r:id="rId5"/>
    <p:sldId id="318" r:id="rId6"/>
    <p:sldId id="329" r:id="rId7"/>
    <p:sldId id="307" r:id="rId8"/>
    <p:sldId id="355" r:id="rId9"/>
    <p:sldId id="308" r:id="rId10"/>
    <p:sldId id="331" r:id="rId11"/>
    <p:sldId id="310" r:id="rId12"/>
    <p:sldId id="314" r:id="rId13"/>
    <p:sldId id="311" r:id="rId14"/>
    <p:sldId id="348" r:id="rId15"/>
    <p:sldId id="362" r:id="rId16"/>
    <p:sldId id="312" r:id="rId17"/>
    <p:sldId id="330" r:id="rId18"/>
    <p:sldId id="349" r:id="rId19"/>
    <p:sldId id="337" r:id="rId20"/>
    <p:sldId id="313" r:id="rId21"/>
    <p:sldId id="328" r:id="rId22"/>
    <p:sldId id="339" r:id="rId23"/>
    <p:sldId id="322" r:id="rId24"/>
    <p:sldId id="359" r:id="rId25"/>
    <p:sldId id="350" r:id="rId26"/>
    <p:sldId id="304" r:id="rId27"/>
    <p:sldId id="342" r:id="rId28"/>
    <p:sldId id="341" r:id="rId29"/>
    <p:sldId id="361" r:id="rId30"/>
    <p:sldId id="332" r:id="rId31"/>
    <p:sldId id="326" r:id="rId32"/>
    <p:sldId id="357" r:id="rId33"/>
    <p:sldId id="333" r:id="rId34"/>
    <p:sldId id="325" r:id="rId35"/>
    <p:sldId id="303" r:id="rId36"/>
    <p:sldId id="351" r:id="rId37"/>
    <p:sldId id="356" r:id="rId38"/>
    <p:sldId id="315" r:id="rId39"/>
    <p:sldId id="317" r:id="rId40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6279" autoAdjust="0"/>
  </p:normalViewPr>
  <p:slideViewPr>
    <p:cSldViewPr snapToGrid="0" snapToObjects="1" showGuides="1">
      <p:cViewPr varScale="1">
        <p:scale>
          <a:sx n="107" d="100"/>
          <a:sy n="107" d="100"/>
        </p:scale>
        <p:origin x="708" y="114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81C3E-13D8-42AD-85C4-40875F00A26F}" type="datetimeFigureOut">
              <a:rPr lang="cs-CZ" smtClean="0"/>
              <a:t>29.10.2025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3E44B-81CF-400E-A1A9-F549A30E48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432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29.10.2025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lkraj.cz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m.bernatova@olkraj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ctr"/>
            <a:r>
              <a:rPr lang="cs-CZ" altLang="cs-CZ" b="1" i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FINANCOVÁNÍ SOCIÁLNÍCH SLUŽEB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ctr"/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Setkání s poskytovateli sociálních služeb</a:t>
            </a:r>
          </a:p>
          <a:p>
            <a:pPr algn="ctr"/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Olomouc, 30.10.2025</a:t>
            </a:r>
          </a:p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8989" y="3636974"/>
            <a:ext cx="7578816" cy="1533451"/>
          </a:xfrm>
        </p:spPr>
        <p:txBody>
          <a:bodyPr anchor="b">
            <a:normAutofit/>
          </a:bodyPr>
          <a:lstStyle/>
          <a:p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Dotace MPSV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582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1552"/>
            <a:ext cx="10515600" cy="4237785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dotace na poskytování sociálních služeb v OK z účelové dotace ze státního rozpočtu (MPSV) na poskytování sociálních služeb</a:t>
            </a:r>
          </a:p>
          <a:p>
            <a:pPr algn="just">
              <a:buFontTx/>
              <a:buChar char="-"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účelem je částečné finanční zajištění poskytování sociálních služeb zařazených do Sítě sociálních služeb OK z finančních prostředků účelové dotace ze SR poskytnuté OK na základě ustanovení §101a zákona o sociálních službách</a:t>
            </a:r>
          </a:p>
          <a:p>
            <a:pPr algn="just">
              <a:buFontTx/>
              <a:buChar char="-"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objem finančních prostředků v tomto podprogramu je dán výší procentního podílu kraje na celkovém ročním objemu finančních prostředků vyčleněných ve SR na podporu sociálních služeb (</a:t>
            </a:r>
            <a:r>
              <a:rPr 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7,81 %</a:t>
            </a: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ze směrného čísla)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1857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Žádost na rok 2026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590"/>
            <a:ext cx="10515600" cy="438074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700" dirty="0">
              <a:ea typeface="ＭＳ Ｐゴシック" panose="020B060007020508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7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Podávání žádostí: </a:t>
            </a: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</a:t>
            </a:r>
            <a:r>
              <a: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.11.2025 - 01.12.2025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prostřednictvím webové aplikace MPSV ČR</a:t>
            </a:r>
            <a:endParaRPr kumimoji="0" lang="cs-CZ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27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Oprávněnými žadateli jsou poskytovatelé sociálních služeb zařazených do sítě sociálních služeb Olomouckého kraje, které nejsou financovány</a:t>
            </a:r>
          </a:p>
          <a:p>
            <a:pPr marL="457200" lvl="1" indent="0" algn="just">
              <a:buNone/>
            </a:pPr>
            <a:r>
              <a:rPr lang="cs-CZ" sz="2700" dirty="0">
                <a:solidFill>
                  <a:srgbClr val="0054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z MPSV ČR v rámci programu podpory B (služby 	s nadregionální či celostátní působností)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187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0941"/>
            <a:ext cx="10515600" cy="717649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Žádost na rok 2026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590"/>
            <a:ext cx="10515600" cy="438074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rozpočet služby musí být nastaven hospodárně a efektivně,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žadatel uvede celkové náklady sociální služby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v reálné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, nezkreslené a především nijak nenadhodnocené výši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nerelevantní navyšování rozpočtu uvedeného v žádosti (a potažmo požadavku na dotaci) je nepřípustné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neuznatelné a nadhodnocené náklady (výdaje) budou (v souladu s Programem) v rámci žádosti vyčísleny a požadavek na dotaci bude krácen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416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439270" y="1298168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986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1"/>
            <a:ext cx="10515600" cy="1074738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2025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podání do 23.01.2026 </a:t>
            </a:r>
            <a:r>
              <a:rPr lang="cs-CZ" sz="2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cs-CZ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nejzazší termín</a:t>
            </a:r>
            <a:endParaRPr lang="cs-CZ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odvedení finančních prostředků (vratky, zisk) do 25.01.2026</a:t>
            </a:r>
            <a:r>
              <a:rPr lang="cs-CZ" altLang="cs-CZ" sz="2800" dirty="0">
                <a:ea typeface="ＭＳ Ｐゴシック" panose="020B0600070205080204" pitchFamily="34" charset="-128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termín </a:t>
            </a:r>
            <a:r>
              <a:rPr lang="cs-CZ" altLang="cs-CZ" sz="26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NELZE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posunout – </a:t>
            </a:r>
            <a:r>
              <a:rPr lang="cs-CZ" altLang="cs-CZ" sz="26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provazba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na: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kraje vůči státnímu rozpočtu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konečný přehled o čerpání dotace, který kraj podává MPSV ČR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7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259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1B4BA-DE07-BF5A-CF08-6D7C7B709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9A1294C2-EBD1-54D5-9D6F-1EE2DC816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F45A0929-3D3F-BD85-3872-EFCF41DFD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9577"/>
            <a:ext cx="10515600" cy="1119562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2025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6F006A42-9742-25DF-F847-2EC3D99CB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podávají všichni POVĚŘENÍ poskytovatelé sociálních služeb, pokud obdrželi finanční prostředky určené na poskytování sociálních služeb z kraje – tedy i ti, kteří neobdrželi dotaci v Podprogramu č. 1 (např. IP …)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podávat pouze prostřednictvím aplikace </a:t>
            </a:r>
            <a:r>
              <a:rPr lang="cs-CZ" altLang="cs-CZ" sz="26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KISSoS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, jiný způsob není přípustný (např. DS, e-mail, …)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sz="2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DB77F9C-813C-6A06-88A2-10135561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C24E78-FC26-F546-2BD5-BF6229D45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Ekonomická sekce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07CCE5-EA22-DABD-D7B9-82E6890CC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E6E6BE0-E8B9-0EF0-EBE2-F9AF400E85C8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6656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9907"/>
            <a:ext cx="10515600" cy="949232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2025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neprovedení vypořádání dotace nebo nedodržení termínu pro vypořádání je důvodem pro neposkytnutí dotace na následující rok</a:t>
            </a:r>
          </a:p>
          <a:p>
            <a:pPr lvl="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vyplnění tabulek je nutno věnovat náležitou pozornost (stále se objevuje mnoho chyb)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vrácené FP z P1 kraj odvádí zpět MPSV (je možno vracet do P2)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informaci o vratce do P2 uveďte do políčka „Poznámka“. Rovněž i krátké odůvodnění vratky do P1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pro opravu FV a VP j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 možno využít otevření aplikace od 01.04. do 31.05 (k podání aktualizace finančního vypořádání)</a:t>
            </a:r>
          </a:p>
          <a:p>
            <a:pPr algn="just">
              <a:spcBef>
                <a:spcPts val="600"/>
              </a:spcBef>
              <a:defRPr/>
            </a:pPr>
            <a:endParaRPr lang="cs-CZ" altLang="cs-CZ" sz="2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9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614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Uzavírání smluv</a:t>
            </a:r>
            <a:endParaRPr lang="cs-CZ" altLang="cs-CZ" b="1" i="1" dirty="0">
              <a:solidFill>
                <a:srgbClr val="0060A8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091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Uzavírání smluv</a:t>
            </a: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590"/>
            <a:ext cx="10515600" cy="4380748"/>
          </a:xfrm>
        </p:spPr>
        <p:txBody>
          <a:bodyPr>
            <a:normAutofit fontScale="32500" lnSpcReduction="20000"/>
          </a:bodyPr>
          <a:lstStyle/>
          <a:p>
            <a:pPr lvl="0" algn="just">
              <a:spcBef>
                <a:spcPts val="600"/>
              </a:spcBef>
              <a:defRPr/>
            </a:pPr>
            <a:endParaRPr lang="cs-CZ" altLang="cs-CZ" sz="2600" dirty="0"/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cs-CZ" altLang="cs-CZ" sz="7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smlouvy jsou uzavírány elektronickou formou – odeslání i příjem prostřednictvím DS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endParaRPr lang="cs-CZ" altLang="cs-CZ" sz="74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endParaRPr lang="cs-CZ" altLang="cs-CZ" sz="74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cs-CZ" altLang="cs-CZ" sz="7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smlouvy musí být opatřeny elektronickým podpisem: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cs-CZ" altLang="cs-CZ" sz="7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Veřejnoprávní podepisující (obce a příspěvkové organizace) – kvalifikovaný podpis umístěný na kvalifikovaném certifikátu + časové razítko</a:t>
            </a:r>
          </a:p>
          <a:p>
            <a:pPr lvl="1" algn="just">
              <a:lnSpc>
                <a:spcPct val="120000"/>
              </a:lnSpc>
              <a:spcBef>
                <a:spcPts val="600"/>
              </a:spcBef>
              <a:defRPr/>
            </a:pPr>
            <a:r>
              <a:rPr lang="cs-CZ" altLang="cs-CZ" sz="70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Neveřejnoprávní podepisující – uznávaný elektronický podpis </a:t>
            </a:r>
          </a:p>
          <a:p>
            <a:pPr marL="457200" lvl="1" indent="0" algn="just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cs-CZ" altLang="cs-CZ" sz="7000" i="1" dirty="0">
                <a:ea typeface="ＭＳ Ｐゴシック" panose="020B0600070205080204" pitchFamily="34" charset="-128"/>
              </a:rPr>
              <a:t>(obdobně P2 – bez příloh)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11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9183" y="2432803"/>
            <a:ext cx="3678901" cy="1194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22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Uzavírání smluv</a:t>
            </a: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590"/>
            <a:ext cx="10515600" cy="4380748"/>
          </a:xfrm>
        </p:spPr>
        <p:txBody>
          <a:bodyPr>
            <a:normAutofit fontScale="32500" lnSpcReduction="20000"/>
          </a:bodyPr>
          <a:lstStyle/>
          <a:p>
            <a:pPr lvl="0" algn="just">
              <a:spcBef>
                <a:spcPts val="600"/>
              </a:spcBef>
              <a:defRPr/>
            </a:pPr>
            <a:endParaRPr lang="cs-CZ" altLang="cs-CZ" sz="2600" dirty="0"/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buNone/>
              <a:defRPr/>
            </a:pPr>
            <a:r>
              <a:rPr lang="cs-CZ" altLang="cs-CZ" sz="7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Při odeslání podepsané smlouvy je nutno do stejné DZ vložit povinné přílohy:</a:t>
            </a:r>
          </a:p>
          <a:p>
            <a:pPr marL="857250" lvl="1" indent="-3429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cs-CZ" altLang="cs-CZ" sz="6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Čestné prohlášení o bezdlužnosti</a:t>
            </a:r>
            <a:r>
              <a:rPr lang="cs-CZ" sz="62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marL="857250" lvl="1" indent="-3429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cs-CZ" altLang="cs-CZ" sz="6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Potvrzení o bezdlužnosti z FÚ a 	</a:t>
            </a:r>
          </a:p>
          <a:p>
            <a:pPr marL="857250" lvl="1" indent="-3429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cs-CZ" altLang="cs-CZ" sz="6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Potvrzení o bezdlužnosti z ČSSZ</a:t>
            </a:r>
          </a:p>
          <a:p>
            <a:pPr marL="857250" lvl="1" indent="-3429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cs-CZ" sz="6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Město/obec (organizační složka), připojí v samostatném dokumentu doložku o schválení poskytnutí dotace a uzavření smlouvy příslušným orgánem města/obce </a:t>
            </a:r>
            <a:r>
              <a:rPr lang="cs-CZ" sz="49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(vzorové doložky obcí + informace jsou ke stažení na </a:t>
            </a:r>
            <a:r>
              <a:rPr lang="cs-CZ" sz="4900" b="1" dirty="0">
                <a:latin typeface="Arial" panose="020B0604020202020204" pitchFamily="34" charset="0"/>
                <a:cs typeface="Arial" panose="020B0604020202020204" pitchFamily="34" charset="0"/>
              </a:rPr>
              <a:t>1url.cz/@PFP)</a:t>
            </a:r>
            <a:endParaRPr lang="cs-CZ" sz="49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857250" lvl="1" indent="-342900" algn="just">
              <a:lnSpc>
                <a:spcPct val="120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cs-CZ" sz="62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Příspěvkové organizace (obcí) připojí dokument uvedený v bodě 4. pouze v případě, že zřizovací listina příspěvkové organizace vyžaduje pro platnost smlouvy předchozí souhlas zřizovatele </a:t>
            </a:r>
            <a:endParaRPr lang="cs-CZ" altLang="cs-CZ" sz="62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 bwMode="auto">
          <a:xfrm>
            <a:off x="6200384" y="3344449"/>
            <a:ext cx="2079320" cy="400110"/>
          </a:xfrm>
          <a:prstGeom prst="rect">
            <a:avLst/>
          </a:prstGeom>
          <a:noFill/>
          <a:ln w="3175" cap="flat" cmpd="sng">
            <a:solidFill>
              <a:schemeClr val="accent1"/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38100" tIns="38100" rIns="38100" bIns="38100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l">
              <a:lnSpc>
                <a:spcPct val="150000"/>
              </a:lnSpc>
            </a:pPr>
            <a:r>
              <a:rPr lang="cs-CZ" sz="1400" b="1" dirty="0">
                <a:ln/>
                <a:solidFill>
                  <a:schemeClr val="accent3"/>
                </a:solidFill>
                <a:ea typeface="+mj-ea"/>
              </a:rPr>
              <a:t>Ne starší než 3 měsíce</a:t>
            </a:r>
          </a:p>
        </p:txBody>
      </p:sp>
    </p:spTree>
    <p:extLst>
      <p:ext uri="{BB962C8B-B14F-4D97-AF65-F5344CB8AC3E}">
        <p14:creationId xmlns:p14="http://schemas.microsoft.com/office/powerpoint/2010/main" val="2072885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Uzavírání smluv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444500" indent="-444500" algn="just">
              <a:lnSpc>
                <a:spcPct val="11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Potvrzení zdravotních pojišťoven není nutno dokládat (je nahrazeno čestným prohlášením)</a:t>
            </a:r>
          </a:p>
          <a:p>
            <a:pPr marL="444500" indent="-444500" algn="just">
              <a:lnSpc>
                <a:spcPct val="11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Smlouvy, které jsou doručeny na KÚOK a obsahují všechny povinné náležitosti  nabývají účinnosti </a:t>
            </a:r>
            <a:r>
              <a:rPr lang="cs-CZ" sz="2400" b="0" i="0" u="none" strike="noStrike" baseline="0" dirty="0">
                <a:solidFill>
                  <a:schemeClr val="tx2"/>
                </a:solidFill>
                <a:latin typeface="Arial" panose="020B0604020202020204" pitchFamily="34" charset="0"/>
              </a:rPr>
              <a:t>dnem jejího uveřejnění v registru smluv</a:t>
            </a:r>
            <a:endParaRPr lang="cs-CZ" altLang="cs-CZ" sz="2400" dirty="0">
              <a:solidFill>
                <a:schemeClr val="tx2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44500" indent="-444500" algn="just">
              <a:lnSpc>
                <a:spcPct val="11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Následně dochází k výplatě finančních prostředků (1. splátka ve výši 60 % přiznané dotace)</a:t>
            </a:r>
          </a:p>
          <a:p>
            <a:pPr marL="444500" indent="-444500" algn="just">
              <a:lnSpc>
                <a:spcPct val="11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2. splátka ve výši 40 </a:t>
            </a:r>
            <a:r>
              <a:rPr lang="cs-CZ" sz="2400" b="0" i="0" u="none" strike="noStrike" baseline="0" dirty="0">
                <a:solidFill>
                  <a:schemeClr val="tx2"/>
                </a:solidFill>
                <a:latin typeface="Arial" panose="020B0604020202020204" pitchFamily="34" charset="0"/>
              </a:rPr>
              <a:t>% přiznané dotace je vyplacena do 21 dnů od připsání 2. splátky dotace ze státního rozpočtu na účet Olomouckého kraje</a:t>
            </a:r>
            <a:r>
              <a:rPr lang="cs-CZ" sz="24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lvl="0" algn="just">
              <a:spcBef>
                <a:spcPts val="600"/>
              </a:spcBef>
              <a:defRPr/>
            </a:pPr>
            <a:endParaRPr lang="cs-CZ" altLang="cs-CZ" sz="2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692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příspěvkové organizace OK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600"/>
              </a:spcBef>
              <a:buNone/>
              <a:defRPr/>
            </a:pPr>
            <a:r>
              <a:rPr lang="cs-CZ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Sdělení o rozhodnutí o výši dotace a rozpočtové opatření</a:t>
            </a:r>
          </a:p>
          <a:p>
            <a:pPr algn="just">
              <a:spcBef>
                <a:spcPts val="600"/>
              </a:spcBef>
              <a:defRPr/>
            </a:pPr>
            <a:endParaRPr lang="cs-CZ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1200"/>
              </a:spcBef>
              <a:spcAft>
                <a:spcPts val="600"/>
              </a:spcAft>
              <a:buNone/>
            </a:pPr>
            <a:r>
              <a:rPr lang="cs-CZ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Článek VIII. Rozpočtové opatření</a:t>
            </a:r>
          </a:p>
          <a:p>
            <a:pPr marL="270510" indent="-270510" algn="just">
              <a:spcBef>
                <a:spcPts val="600"/>
              </a:spcBef>
              <a:spcAft>
                <a:spcPts val="600"/>
              </a:spcAft>
            </a:pPr>
            <a:r>
              <a:rPr lang="cs-CZ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 	Na základě výše uvedeného usnesení Zastupitelstva Olomouckého kraje došlo ke zvýšení rozpočtu UZ 13305 – Neinvestiční nedávkové transfery podle zákona</a:t>
            </a:r>
            <a:br>
              <a:rPr lang="cs-CZ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cs-CZ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č. 108/2006 Sb., o sociálních službách (§ 101a), dle v čl. IV. odst. 1 tohoto Sdělení:</a:t>
            </a:r>
          </a:p>
          <a:p>
            <a:pPr marL="270510" indent="-270510" algn="just">
              <a:spcBef>
                <a:spcPts val="600"/>
              </a:spcBef>
              <a:spcAft>
                <a:spcPts val="600"/>
              </a:spcAft>
            </a:pPr>
            <a:r>
              <a:rPr lang="cs-CZ" sz="20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§ 4399, pol. 5336, ORJ 11, ORG 30402001661</a:t>
            </a:r>
            <a:r>
              <a:rPr lang="cs-CZ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		</a:t>
            </a:r>
          </a:p>
          <a:p>
            <a:pPr marL="270510" indent="-270510" algn="just">
              <a:spcBef>
                <a:spcPts val="600"/>
              </a:spcBef>
              <a:spcAft>
                <a:spcPts val="600"/>
              </a:spcAft>
            </a:pPr>
            <a:r>
              <a:rPr lang="cs-CZ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	V účetní evidenci musí být jejich čerpání sledováno odděleně (UZ 13 305). Účelové prostředky podléhají finančnímu vypořádání za rok 2026.</a:t>
            </a:r>
          </a:p>
          <a:p>
            <a:pPr algn="just">
              <a:spcBef>
                <a:spcPts val="600"/>
              </a:spcBef>
              <a:defRPr/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600"/>
              </a:spcBef>
              <a:defRPr/>
            </a:pPr>
            <a:endParaRPr lang="cs-CZ" altLang="cs-CZ" sz="2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298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BF049-2D9E-AD00-9B65-874DD7FB2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240EAFBF-6877-59D8-85CD-EECE3F13F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AB277ABD-F45F-192D-68E8-33038CFD1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7" y="126139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Rozpočtového provizorium ??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376A0C3-902C-DC72-A8AB-F14A7A31B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457200" indent="-3429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 případě rozpočtového provizoria bude rozdělena záloha (1. část dotace), kterou kraj obdrží na období 01 a 02 2026?</a:t>
            </a:r>
          </a:p>
          <a:p>
            <a:pPr marL="457200" indent="-3429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schvalovat bude ZOK 16.2.2026, budou vyhotoveny smlouvy</a:t>
            </a:r>
          </a:p>
          <a:p>
            <a:pPr marL="457200" indent="-3429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bude snaha, aby příspěvkové organizace OK byly dočasně zafinancovány z rozpočtu OK, tak aby 1. část dotace byla rozdělena pouze mezi ostatní organizace </a:t>
            </a:r>
          </a:p>
          <a:p>
            <a:pPr marL="457200" indent="-3429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pokud bude v průběhu března již známa výše dotace na rok 2026, rozdělení dotace bude schvalovat ZOK 20.4.2026, budou vyhotoveny dodatky ke smlouvám  </a:t>
            </a:r>
          </a:p>
          <a:p>
            <a:pPr marL="457200" indent="-342900"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BEF82F-866D-1EB2-F537-477D41EC5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894D5F-2C79-7CD3-A81A-0BD4F0BD3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469D1F-E5C6-4F2A-6F11-01C926E92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C51AC8C9-9D32-345A-60DB-9B742EBA3FA7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39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7" y="126139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Audit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114300" indent="0" algn="just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Povinnost předložit zprávu auditora do 31.08.2026 (za rok 2025) se týká příjemců dotace nad </a:t>
            </a:r>
            <a:r>
              <a:rPr lang="cs-CZ" altLang="cs-CZ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4 mil. Kč (za organizaci).</a:t>
            </a:r>
          </a:p>
          <a:p>
            <a:pPr marL="114300" indent="0" algn="just">
              <a:lnSpc>
                <a:spcPct val="100000"/>
              </a:lnSpc>
              <a:spcBef>
                <a:spcPts val="600"/>
              </a:spcBef>
              <a:buNone/>
              <a:defRPr/>
            </a:pPr>
            <a:endParaRPr lang="cs-CZ" altLang="cs-CZ" b="1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114300" indent="0" algn="ctr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Úhrada auditu u povinných subjektů je uznatelným výdajem.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16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454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2 </a:t>
            </a:r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– dotace z rozpočtu OK určená na poskytování služeb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23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4047"/>
            <a:ext cx="10515600" cy="680429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2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748118"/>
            <a:ext cx="10515600" cy="4382681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dotace z rozpočtu OK určená na poskytování sociálních služeb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účelem tohoto podprogramu je částečné finanční zajištění poskytování sociálních služeb z rozpočtu OK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objem finančních prostředků určených pro tento podprogram schvaluje pro příslušný rozpočtový rok ZOK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u="sng" dirty="0">
                <a:latin typeface="Arial" panose="020B0604020202020204" pitchFamily="34" charset="0"/>
                <a:cs typeface="Arial" panose="020B0604020202020204" pitchFamily="34" charset="0"/>
              </a:rPr>
              <a:t>v návrhu rozpočtu na rok 2026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je navrženo </a:t>
            </a:r>
            <a:r>
              <a:rPr lang="cs-CZ" sz="2600" b="1" dirty="0"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r>
              <a:rPr lang="cs-CZ" sz="2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000 000 Kč</a:t>
            </a:r>
            <a:endParaRPr lang="cs-CZ" sz="2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u="sng" dirty="0">
                <a:latin typeface="Arial" panose="020B0604020202020204" pitchFamily="34" charset="0"/>
                <a:cs typeface="Arial" panose="020B0604020202020204" pitchFamily="34" charset="0"/>
              </a:rPr>
              <a:t>alokace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do Podprogramu č. 2 na rok 2026 bude schválena  ZOK dne 8.12.2025 a její výše bude uvedena ve vyhlášení výzvy</a:t>
            </a: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None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7685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1295"/>
            <a:ext cx="10515600" cy="579770"/>
          </a:xfrm>
        </p:spPr>
        <p:txBody>
          <a:bodyPr anchor="t">
            <a:normAutofit fontScale="90000"/>
          </a:bodyPr>
          <a:lstStyle/>
          <a:p>
            <a:r>
              <a:rPr lang="cs-CZ" sz="36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2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19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837426"/>
            <a:ext cx="10515600" cy="4293374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vyhlášení výzvy - do 28. 2. 2026 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sběr žádostí – zpravidla od pol. března do pol. dubna (bude upřesněno ve vyhlášení výzvy)</a:t>
            </a:r>
          </a:p>
          <a:p>
            <a:pPr algn="just"/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rozdělení dotace bude schvalovat ZOK v červnu 2026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oprávnění žadatelé – příjemci dotace z Podprogramu č. 1. s výjimkou PO a obcí; poskytovatelé SS zařazených do Sítě SS  financ. prostřednictvím Programu podpory B, s výjimkou PO a obcí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okruh oprávněných žadatelů bude blíže specifikován ve vyhlášení výzvy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podání žádosti o dotaci i finanční vyúčtování dotace – probíhá prostřednictvím systému RAP    </a:t>
            </a:r>
          </a:p>
        </p:txBody>
      </p:sp>
    </p:spTree>
    <p:extLst>
      <p:ext uri="{BB962C8B-B14F-4D97-AF65-F5344CB8AC3E}">
        <p14:creationId xmlns:p14="http://schemas.microsoft.com/office/powerpoint/2010/main" val="4006443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7506"/>
            <a:ext cx="10515600" cy="633559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2 – Finanční vyúčtování dotace 2025</a:t>
            </a: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847" y="1667435"/>
            <a:ext cx="10806953" cy="4564634"/>
          </a:xfrm>
        </p:spPr>
        <p:txBody>
          <a:bodyPr>
            <a:noAutofit/>
          </a:bodyPr>
          <a:lstStyle/>
          <a:p>
            <a:pPr marL="534988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předložit v termínu do 15.02., prostřednictvím systému RAP</a:t>
            </a:r>
          </a:p>
          <a:p>
            <a:pPr marL="534988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systém RAP umožňuje formulář opětovně ukládat a upravovat až do jeho odeslání</a:t>
            </a:r>
          </a:p>
          <a:p>
            <a:pPr marL="534988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 formuláře finančního vyúčtování je možné vkládat i přílohy – účetní doklady, faktury, paragony, kopie bankovních výpisů, výdajové pokladní doklady</a:t>
            </a:r>
          </a:p>
          <a:p>
            <a:pPr marL="534988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doložit povinné přílohy</a:t>
            </a:r>
          </a:p>
          <a:p>
            <a:pPr marL="534988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využít připravených formulářů:</a:t>
            </a:r>
          </a:p>
          <a:p>
            <a:pPr marL="534988" lvl="1" indent="-363538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Příloha č. 3 – Informace o realizaci projektu</a:t>
            </a:r>
          </a:p>
          <a:p>
            <a:pPr marL="51435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+ případně </a:t>
            </a:r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Příloha č. 4 – </a:t>
            </a: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Avízo vrácení finančních prostředků</a:t>
            </a:r>
          </a:p>
          <a:p>
            <a:pPr marL="514350" indent="-457200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 28.02.2026 vrátit na účet zřizovatele nevyčerpané finanční prostředky  </a:t>
            </a:r>
          </a:p>
          <a:p>
            <a:pPr marL="514350" lvl="1" indent="0" algn="just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</a:p>
          <a:p>
            <a:pPr marL="0" indent="0" algn="just">
              <a:spcBef>
                <a:spcPts val="600"/>
              </a:spcBef>
              <a:buNone/>
              <a:defRPr/>
            </a:pPr>
            <a:r>
              <a:rPr lang="cs-CZ" altLang="cs-CZ" sz="2400" i="1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20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960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5083"/>
            <a:ext cx="10515600" cy="525982"/>
          </a:xfrm>
        </p:spPr>
        <p:txBody>
          <a:bodyPr anchor="t">
            <a:normAutofit fontScale="90000"/>
          </a:bodyPr>
          <a:lstStyle/>
          <a:p>
            <a:r>
              <a:rPr lang="cs-CZ" sz="36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Finanční vyúčtování- ze smlouvy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21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837426"/>
            <a:ext cx="10515600" cy="429337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Vyúčtování musí obsahovat: </a:t>
            </a:r>
          </a:p>
          <a:p>
            <a:pPr marL="27559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3.1	</a:t>
            </a:r>
            <a:r>
              <a:rPr lang="cs-CZ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soupis všech výdajů (nákladů</a:t>
            </a:r>
            <a:r>
              <a:rPr lang="cs-CZ" b="1" dirty="0"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 hrazených z poskytnuté dotace v rozsahu uvedeném v systému RAP, doložený:</a:t>
            </a:r>
          </a:p>
          <a:p>
            <a:pPr marL="901700" indent="-53975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a)	</a:t>
            </a:r>
            <a:r>
              <a:rPr lang="cs-CZ" b="1" dirty="0">
                <a:latin typeface="Arial" panose="020B0604020202020204" pitchFamily="34" charset="0"/>
                <a:ea typeface="Times New Roman" panose="02020603050405020304" pitchFamily="18" charset="0"/>
              </a:rPr>
              <a:t>u mzdových výdajů (nákladů) a zákonných odvodů za měsíc prosinec</a:t>
            </a: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 – fotokopií/</a:t>
            </a:r>
            <a:r>
              <a:rPr lang="cs-CZ" dirty="0" err="1">
                <a:latin typeface="Arial" panose="020B0604020202020204" pitchFamily="34" charset="0"/>
                <a:ea typeface="Times New Roman" panose="02020603050405020304" pitchFamily="18" charset="0"/>
              </a:rPr>
              <a:t>emi</a:t>
            </a:r>
            <a:r>
              <a:rPr lang="cs-CZ" dirty="0">
                <a:latin typeface="Arial" panose="020B0604020202020204" pitchFamily="34" charset="0"/>
                <a:ea typeface="Times New Roman" panose="02020603050405020304" pitchFamily="18" charset="0"/>
              </a:rPr>
              <a:t> výpisu/ů z bankovního účtu s vyznačením dotčených plateb, 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Tzn.</a:t>
            </a:r>
            <a:r>
              <a:rPr lang="cs-CZ" sz="28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 mzdových výdajů (nákladů) a zákonných odvodů </a:t>
            </a:r>
            <a:r>
              <a:rPr lang="cs-CZ" sz="2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postačuje soupis – např. z účetnictví sestava Výsledovka po zakázkách dokladově.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Pouze při použití mezd za prosinec je potřeba doložit i úhradu, aby se prokázalo proplacení do 20.01(</a:t>
            </a:r>
            <a:r>
              <a:rPr lang="cs-CZ" sz="2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cs-CZ" sz="21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cs-C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natelným výdajem (nákladem) je výdaj (náklad), který byl příjemcem uhrazen v období do 20.01.2026)</a:t>
            </a:r>
          </a:p>
          <a:p>
            <a:pPr marL="901700" indent="-539750" algn="just">
              <a:spcBef>
                <a:spcPts val="600"/>
              </a:spcBef>
              <a:spcAft>
                <a:spcPts val="600"/>
              </a:spcAft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1403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Finanční vyúčtování- ze smlouvy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13412" y="6356350"/>
            <a:ext cx="3939988" cy="365125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2113472"/>
            <a:ext cx="10515600" cy="3830127"/>
          </a:xfrm>
        </p:spPr>
        <p:txBody>
          <a:bodyPr>
            <a:normAutofit/>
          </a:bodyPr>
          <a:lstStyle/>
          <a:p>
            <a:pPr marL="901700" indent="-5397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400" dirty="0">
                <a:latin typeface="Arial" panose="020B0604020202020204" pitchFamily="34" charset="0"/>
              </a:rPr>
              <a:t>b)</a:t>
            </a:r>
            <a:r>
              <a:rPr lang="cs-CZ" sz="2400" b="1" dirty="0">
                <a:latin typeface="Arial" panose="020B0604020202020204" pitchFamily="34" charset="0"/>
              </a:rPr>
              <a:t>  u provozních výdajů (nákladů) – </a:t>
            </a:r>
            <a:r>
              <a:rPr lang="cs-CZ" sz="2400" dirty="0">
                <a:latin typeface="Arial" panose="020B0604020202020204" pitchFamily="34" charset="0"/>
              </a:rPr>
              <a:t>fotokopiemi výpisů z bankovního     účtu nebo výdajovými pokladními doklady, které dokládají úhradu jednotlivých výdajů (nákladů), s vyznačením dotčených plateb, a to pouze u jednotlivých výdajů (nákladů) přesahujících částku 5 000 Kč;</a:t>
            </a:r>
          </a:p>
          <a:p>
            <a:pPr marL="901700" indent="-5397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400" dirty="0">
                <a:latin typeface="Arial" panose="020B0604020202020204" pitchFamily="34" charset="0"/>
                <a:ea typeface="Times New Roman" panose="02020603050405020304" pitchFamily="18" charset="0"/>
              </a:rPr>
              <a:t>3.2</a:t>
            </a:r>
            <a:r>
              <a:rPr lang="cs-CZ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soupis všech příjmů</a:t>
            </a:r>
            <a:r>
              <a:rPr lang="cs-CZ" sz="2400" dirty="0">
                <a:latin typeface="Arial" panose="020B0604020202020204" pitchFamily="34" charset="0"/>
                <a:ea typeface="Times New Roman" panose="02020603050405020304" pitchFamily="18" charset="0"/>
              </a:rPr>
              <a:t>, které příjemce obdržel v souvislosti s realizací projektu, na který byla poskytnuta dotace dle této Smlouvy (za příjem se pro účely této Smlouvy považují zejména příspěvky a dotace od státu a jiných územních samosprávných celků, sponzorské příspěvky, finanční dary apod., které obdržel příjemce na stejný účel);</a:t>
            </a:r>
          </a:p>
          <a:p>
            <a:pPr marL="901700" indent="-53975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cs-CZ" sz="2400" b="1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7951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Finanční vyúčtování- ze smlouvy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2113472"/>
            <a:ext cx="10515600" cy="4017328"/>
          </a:xfrm>
        </p:spPr>
        <p:txBody>
          <a:bodyPr>
            <a:normAutofit/>
          </a:bodyPr>
          <a:lstStyle/>
          <a:p>
            <a:pPr marL="275590" indent="0"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3.3.</a:t>
            </a:r>
            <a:r>
              <a:rPr lang="cs-CZ" sz="2400" dirty="0"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cs-CZ" sz="24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informaci o realizaci projektu</a:t>
            </a:r>
            <a:r>
              <a:rPr lang="cs-CZ" sz="2400" u="sng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cs-CZ" sz="2400" dirty="0">
                <a:latin typeface="Arial" panose="020B0604020202020204" pitchFamily="34" charset="0"/>
                <a:ea typeface="Times New Roman" panose="02020603050405020304" pitchFamily="18" charset="0"/>
              </a:rPr>
              <a:t>– v písemné formě na formuláři „Podprogram č. 2 – Informace o realizaci projektu“ (formulář je pro příjemce k dispozici v elektronické formě na webu poskytovatele); informace o realizaci projektu musí obsahovat stručné zhodnocení průběhu realizace projektu, včetně jeho přínosu pro Olomoucký kraj a zdůvodnění případných odchylek. </a:t>
            </a:r>
            <a:r>
              <a:rPr lang="cs-CZ" sz="2400" u="sng" dirty="0">
                <a:latin typeface="Arial" panose="020B0604020202020204" pitchFamily="34" charset="0"/>
                <a:ea typeface="Times New Roman" panose="02020603050405020304" pitchFamily="18" charset="0"/>
              </a:rPr>
              <a:t>Součástí informace o realizaci projektu je popis užití loga Olomouckého kraje a fotodokumentace propagace Olomouckého kraje (jedna fotografie dokladující propagaci poskytovatele na viditelném veřejně přístupném místě)</a:t>
            </a:r>
            <a:r>
              <a:rPr lang="cs-CZ" sz="2400" dirty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67064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2C9D13-1FE5-8F1C-432C-5CA06F57C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D49B9753-37F5-D71B-1E05-AA561E402074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32BF5C0A-5606-B0E4-EF7D-92866CFA7A6A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C6F6A4EA-40A0-0115-FDBF-FC652CC4E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BC22467F-177C-B2D0-84D1-186BAE3F63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F909B71A-68E7-496A-354A-B32364762D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</a:t>
            </a:r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3</a:t>
            </a:r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– příspěvek na provoz příspěvkovým organizacím zřizovaných OK 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0C06B9B-D1E7-8934-8FC3-E8080FFBE6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116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32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Podprogram č. 3</a:t>
            </a:r>
            <a:endParaRPr lang="cs-CZ" sz="32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Ekonomická sekce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989138"/>
            <a:ext cx="10515600" cy="4141662"/>
          </a:xfrm>
        </p:spPr>
        <p:txBody>
          <a:bodyPr>
            <a:normAutofit/>
          </a:bodyPr>
          <a:lstStyle/>
          <a:p>
            <a:pPr algn="just"/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příspěvek na provoz příspěvkovým organizacím zřizovaných OK</a:t>
            </a:r>
          </a:p>
          <a:p>
            <a:pPr algn="just"/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účelem podprogramu je finanční zajištění poskytování SS poskytovaných PO OK</a:t>
            </a:r>
          </a:p>
          <a:p>
            <a:pPr algn="just"/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objem finančních prostředků určených pro tento podprogram schvaluje pro příslušný rozpočtový rok ZOK</a:t>
            </a:r>
          </a:p>
          <a:p>
            <a:pPr algn="just"/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všechny neinvestiční UZ, pro každý UZ platební kalendář na celý rok</a:t>
            </a:r>
          </a:p>
          <a:p>
            <a:pPr algn="just"/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vyrovnaný výsledek hospodaření, finanční vypořádání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6216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Změny v Programu finanční podpory poskytování sociálních služeb v Olomouckém kraji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7490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4047"/>
            <a:ext cx="10515600" cy="932329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Popis změn v Programu  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7084"/>
            <a:ext cx="10515600" cy="4372254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Obecná část -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bylo upřesněno znění jednoho ustanovení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b="1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1 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cs-CZ" b="1" u="sng" dirty="0">
                <a:latin typeface="Arial" panose="020B0604020202020204" pitchFamily="34" charset="0"/>
                <a:cs typeface="Arial" panose="020B0604020202020204" pitchFamily="34" charset="0"/>
              </a:rPr>
              <a:t>Koeficient navýšení kalkulace u vybraných terénních služeb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 služeb Pečovatelská služba (§ 40), Osobní asistence (§ 39) a terénní Odlehčovací služba (§ 44) bude výsledná kalkulace navýšena koeficientem 1,1, pokud náklady na pohonné hmoty (včetně elektřiny u elektro/hybridních vozidel) spojené s dojezdem za klienty překročí skutečný medián spotřeby PHM stanovený na základě dat za leden–září roku, v němž je podávána žádost o dotaci na následující kalendářní rok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27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2946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Popis změn v Programu </a:t>
            </a:r>
            <a:endParaRPr lang="cs-CZ" sz="3200" b="1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138"/>
            <a:ext cx="10515600" cy="4140199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defRPr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skutečnou spotřebu PHM za období 01 až 09 roku, v němž je podávána žádost o dotaci, uvede žadatel při podávání žádosti o účelovou dotace ze SR prostřednictvím aplikace OK-poskytovatel do pole „Poznámky“ u kódu 2.4. Uváděna bude pouze částka v Kč za celkovou spotřebu PHM z cest za klienty sociální služby  v rámci činností přímo souvisejících s poskytováním sociální služby (nikoliv cesty za jiným účelem) 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správnost výše skutečné spotřeby PHM, uvedené v žádosti,   bude kontrolována při realizaci veřejnosprávní kontroly financování sociálních služeb</a:t>
            </a:r>
          </a:p>
          <a:p>
            <a:pPr algn="just">
              <a:spcBef>
                <a:spcPts val="1200"/>
              </a:spcBef>
              <a:defRPr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1200"/>
              </a:spcBef>
              <a:defRPr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9038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B9C1F6-262A-E293-25CF-614CA4991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FCBE45BA-6125-9C42-AE90-2AB098995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DDF59C92-8D75-19C3-ADC9-B1BBDB346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38519"/>
            <a:ext cx="10515600" cy="850620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Popis změn v Programu </a:t>
            </a:r>
            <a:endParaRPr lang="cs-CZ" sz="3200" b="1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8E41299F-90D2-767A-613B-51BFB3BDE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9138"/>
            <a:ext cx="10515600" cy="4140199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Ø"/>
              <a:defRPr/>
            </a:pPr>
            <a:r>
              <a:rPr lang="cs-CZ" sz="2600" b="1" u="sng" dirty="0">
                <a:latin typeface="Arial" panose="020B0604020202020204" pitchFamily="34" charset="0"/>
                <a:cs typeface="Arial" panose="020B0604020202020204" pitchFamily="34" charset="0"/>
              </a:rPr>
              <a:t>Začlenění sociální služby Centrum duševního zdraví (</a:t>
            </a:r>
            <a:r>
              <a:rPr lang="cs-CZ" sz="2600" b="1" u="sng" dirty="0"/>
              <a:t>§70a)</a:t>
            </a:r>
            <a:endParaRPr lang="cs-CZ" sz="2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1200"/>
              </a:spcBef>
              <a:defRPr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tato úprava byla provedena na základě zákona č. 108/2006 Sb., o sociálních službách, ve znění zákona č. 38/2025 Sb.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cs-CZ" sz="2600" b="1" dirty="0">
                <a:latin typeface="Arial" panose="020B0604020202020204" pitchFamily="34" charset="0"/>
                <a:cs typeface="Arial" panose="020B0604020202020204" pitchFamily="34" charset="0"/>
              </a:rPr>
              <a:t>Podprogram č. 2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– dotace z rozpočtu Olomouckého kraje určená na poskytování sociálních služeb –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k žádným změnám pro následující období nedošlo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§"/>
              <a:defRPr/>
            </a:pPr>
            <a:r>
              <a:rPr lang="cs-CZ" sz="2600" b="1" dirty="0">
                <a:latin typeface="Arial" panose="020B0604020202020204" pitchFamily="34" charset="0"/>
                <a:cs typeface="Arial" panose="020B0604020202020204" pitchFamily="34" charset="0"/>
              </a:rPr>
              <a:t>Podprogram č. 3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– příspěvek na provoz příspěvkovým organizacím zřizovaným Olomouckým krajem – 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k žádným změnám pro následující období nedošlo</a:t>
            </a:r>
          </a:p>
          <a:p>
            <a:pPr algn="just">
              <a:spcBef>
                <a:spcPts val="1200"/>
              </a:spcBef>
              <a:defRPr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5013DBC-2122-0AC8-C159-4B3C74AEC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767516C-E211-6D67-3116-6D6E5089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08AC82-7FA5-5E76-FD00-7C19B93BF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29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581C3CF6-94F0-F6C1-79BA-DA008F098A91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3008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Upozornění a doporučení vycházející z častých chyb</a:t>
            </a:r>
            <a:endParaRPr lang="cs-CZ" altLang="cs-CZ" b="1" i="1" dirty="0">
              <a:solidFill>
                <a:srgbClr val="0060A8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3112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32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Podprogram č. 1 – žádost</a:t>
            </a:r>
            <a:endParaRPr lang="cs-CZ" sz="32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31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989138"/>
            <a:ext cx="10515600" cy="4141662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údaje v žádosti musí odrážet realitu ve službě</a:t>
            </a:r>
          </a:p>
          <a:p>
            <a:pPr algn="just">
              <a:lnSpc>
                <a:spcPct val="107000"/>
              </a:lnSpc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žádost nesmí být nijak nadhodnocená, zkreslená</a:t>
            </a:r>
          </a:p>
          <a:p>
            <a:pPr algn="just"/>
            <a:r>
              <a:rPr lang="cs-CZ" alt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zdroje financování – v rámci žádosti o dotaci uvádět POUZE vyjednané finanční prostředky – za takové NELZE považovat dotaci z </a:t>
            </a:r>
            <a:r>
              <a:rPr lang="cs-CZ" altLang="cs-CZ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P2 </a:t>
            </a: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a u PO OK příspěvky na provoz (P3) vyjma příspěvku na provoz – odpisy.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6961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099522-7880-3F92-A33F-568763376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0941"/>
            <a:ext cx="11201400" cy="959859"/>
          </a:xfrm>
        </p:spPr>
        <p:txBody>
          <a:bodyPr>
            <a:noAutofit/>
          </a:bodyPr>
          <a:lstStyle/>
          <a:p>
            <a:r>
              <a:rPr lang="cs-CZ" altLang="cs-CZ" sz="32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KISSOS vyúčtování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A13594-9CE2-62A4-E01E-077208B69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vratka nebyla vyplněna ve sloupci „Poznámka“ v odpovídajícím řádku</a:t>
            </a:r>
          </a:p>
          <a:p>
            <a:pPr algn="just">
              <a:lnSpc>
                <a:spcPct val="107000"/>
              </a:lnSpc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vyplňují pouze Azylové domy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část C) Příjmy - Položky 2.1.- 2. 9.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chybějící podpis na formuláři FV – při odeslání (PDF)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Arial" panose="020B0604020202020204" pitchFamily="34" charset="0"/>
                <a:cs typeface="Times New Roman" panose="02020603050405020304" pitchFamily="18" charset="0"/>
              </a:rPr>
              <a:t>Avízo vratky vkládat podepsané do složky „Soubory“ - Příloha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5354BF-5C4B-E03A-8876-0BAE9B86E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CCF045F-F3EE-3878-B578-B4CDCAA62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F1A81D-7BF7-4B44-2561-C8CFFAA46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988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32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Podprogram č. 2 – žádost, vyúčtování</a:t>
            </a:r>
            <a:endParaRPr lang="cs-CZ" sz="32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989138"/>
            <a:ext cx="10515600" cy="4141662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</a:pPr>
            <a:r>
              <a:rPr lang="cs-CZ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údaje </a:t>
            </a:r>
            <a:r>
              <a:rPr lang="cs-CZ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žádosti </a:t>
            </a:r>
            <a:r>
              <a:rPr lang="cs-CZ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musí odrážet realitu ve službě (žadatel již zná některé z jiných zdrojů, má aktualizovány náklady na celý rok atd.). Údaje tedy musí být relevantní, pravdivé a aktuální. Mnoho žadatelů uvede výchozí data tak, aby jim vyšel PŘESNĚ rozdíl mezi požadavkem a dotací z P1. Takto k žádosti přistupovat nelze.</a:t>
            </a:r>
          </a:p>
          <a:p>
            <a:pPr algn="just">
              <a:lnSpc>
                <a:spcPct val="107000"/>
              </a:lnSpc>
            </a:pPr>
            <a:r>
              <a:rPr lang="cs-CZ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vyúčtování </a:t>
            </a:r>
            <a:r>
              <a:rPr lang="cs-CZ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musí být za každou službu zvlášť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sz="26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 vyúčtování </a:t>
            </a:r>
            <a:r>
              <a:rPr lang="cs-CZ" sz="2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nedokládat mzdové listy, výplatnice a pracovní smlouvy</a:t>
            </a:r>
            <a:endParaRPr lang="cs-CZ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7964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altLang="cs-CZ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2 – vyúčtování</a:t>
            </a:r>
            <a:endParaRPr lang="cs-CZ" sz="3200" dirty="0"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informace o realizaci projektu nebyla zaslána nebo nebyla zpracována na vzorovém formuláři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vyúčtování nebylo odesláno prostřednictvím systému RAP (chybně ve stavu „rozpracováno“)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nedoložení propagace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vykazovány neuznatelné výdaje např. vstupné, občerstvení apod.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nebyly vyznačeny doklady na bankovních výpisech, atd.</a:t>
            </a:r>
            <a:endParaRPr lang="cs-CZ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72816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Kontaktní osoby Podprogramu č. 1 a 2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defRPr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Kontaktní osoba a administrátor </a:t>
            </a:r>
            <a:r>
              <a:rPr lang="cs-CZ" b="1" u="sng" dirty="0">
                <a:latin typeface="Arial" panose="020B0604020202020204" pitchFamily="34" charset="0"/>
                <a:cs typeface="Arial" panose="020B0604020202020204" pitchFamily="34" charset="0"/>
              </a:rPr>
              <a:t>Podprogramu č. 1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Ing. Viktorie Zezulová, tel. 585 508 482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mail: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v.zezulova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olkraj.cz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dirty="0"/>
          </a:p>
          <a:p>
            <a:pPr algn="just">
              <a:spcBef>
                <a:spcPts val="1200"/>
              </a:spcBef>
              <a:defRPr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Kontaktní osoba a administrátor </a:t>
            </a:r>
            <a:r>
              <a:rPr lang="cs-CZ" b="1" u="sng" dirty="0">
                <a:latin typeface="Arial" panose="020B0604020202020204" pitchFamily="34" charset="0"/>
                <a:cs typeface="Arial" panose="020B0604020202020204" pitchFamily="34" charset="0"/>
              </a:rPr>
              <a:t>Podprogramu č. 2</a:t>
            </a: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Ing. Denisa Starostová, tel. 585 508 216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mail: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d.starostova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olkraj.cz  </a:t>
            </a:r>
          </a:p>
          <a:p>
            <a:pPr algn="just">
              <a:spcBef>
                <a:spcPts val="1200"/>
              </a:spcBef>
              <a:defRPr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3867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Kontaktní osoby Podprogramu č. 3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1200"/>
              </a:spcBef>
              <a:defRPr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Kontaktní osoba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(rozpočet a jeho úpravy,  závazné ukazatele, provozní financování…)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Bc. Andrea Heinzová, tel. 585 508 385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mail: </a:t>
            </a:r>
            <a:r>
              <a:rPr lang="cs-CZ" b="1" dirty="0" err="1">
                <a:latin typeface="Arial" panose="020B0604020202020204" pitchFamily="34" charset="0"/>
                <a:cs typeface="Arial" panose="020B0604020202020204" pitchFamily="34" charset="0"/>
              </a:rPr>
              <a:t>a.heinzova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olkraj.cz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dirty="0"/>
          </a:p>
          <a:p>
            <a:pPr algn="just">
              <a:spcBef>
                <a:spcPts val="1200"/>
              </a:spcBef>
              <a:defRPr/>
            </a:pPr>
            <a:r>
              <a:rPr lang="cs-CZ" u="sng" dirty="0">
                <a:latin typeface="Arial" panose="020B0604020202020204" pitchFamily="34" charset="0"/>
                <a:cs typeface="Arial" panose="020B0604020202020204" pitchFamily="34" charset="0"/>
              </a:rPr>
              <a:t>Kontaktní osoba: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(investiční žádanky, FAMA, investice, opravy, odpisy, odvody……) 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Ing. Michaela Janovská, tel. 585 508 361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mail: </a:t>
            </a:r>
            <a:r>
              <a:rPr lang="cs-CZ" b="1" dirty="0" err="1">
                <a:latin typeface="Arial" panose="020B0604020202020204" pitchFamily="34" charset="0"/>
                <a:cs typeface="Arial" panose="020B0604020202020204" pitchFamily="34" charset="0"/>
              </a:rPr>
              <a:t>m.janovska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olkraj.cz  </a:t>
            </a:r>
          </a:p>
          <a:p>
            <a:pPr algn="just">
              <a:spcBef>
                <a:spcPts val="1200"/>
              </a:spcBef>
              <a:defRPr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36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51792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978256-E6C2-16D0-EA07-1D1265A4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9929"/>
            <a:ext cx="10515600" cy="975279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Dotační program pro sociální oblast 2026</a:t>
            </a:r>
            <a:b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           </a:t>
            </a:r>
            <a:r>
              <a:rPr lang="cs-CZ" sz="2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(předpokládaná alokace a kontaktní osoby)</a:t>
            </a:r>
            <a:endParaRPr lang="cs-CZ" sz="2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4017A9-9A1F-86AE-C281-3B8A470D1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14091"/>
            <a:ext cx="10515600" cy="386280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1 – Podpora prevence kriminality – 2 mil. Kč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Mgr. Michal Poláček, tel. 585 508 604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2 – Podpora prorodinných aktivit – 5 mil. Kč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Mgr. Lucie Brlková, tel. 585 508 572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3 – Podpora aktivit směřujících k sociálnímu začleňování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Bc. Lucie Michalíková, tel. 585 508 235                    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3,9 mil. Kč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4 – Podpora infrastruktury SS na území OK  - 15 mil. Kč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Ing. Denisa Starostová, tel. 585 508 216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D36D4B0-7957-7EF3-16C5-CC7E7D218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A7BD05-769E-DAE1-8173-67F94DCD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2A6DFD-996D-C475-5618-CFBF5721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37</a:t>
            </a:fld>
            <a:endParaRPr lang="cs-CZ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6F610CE5-1D94-D4EC-73F8-7829F461B867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1913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sz="3600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Informace ze strany kraje k financování sociálních služeb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571500" indent="-4572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Webové stránky kraje:</a:t>
            </a:r>
          </a:p>
          <a:p>
            <a:pPr marL="114300" indent="0" algn="just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  <a:hlinkClick r:id="rId4"/>
              </a:rPr>
              <a:t>www.olkraj.cz</a:t>
            </a: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	   sociální záležitosti (aktuality, finanční zajištění sociálních služeb)</a:t>
            </a:r>
          </a:p>
          <a:p>
            <a:pPr marL="571500" indent="-457200"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571500" indent="-4572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KISSoS – zprávy a aktuality</a:t>
            </a:r>
          </a:p>
          <a:p>
            <a:pPr marL="571500" indent="-457200"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571500" indent="-45720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Portál PO (informace směrem k PO OK)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Šipka doprava 1"/>
          <p:cNvSpPr/>
          <p:nvPr/>
        </p:nvSpPr>
        <p:spPr>
          <a:xfrm>
            <a:off x="3581400" y="2705622"/>
            <a:ext cx="289142" cy="1753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7468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Děkuji za pozornost</a:t>
            </a: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30.10.2025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39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altLang="cs-CZ" dirty="0">
              <a:ea typeface="ＭＳ Ｐゴシック" charset="-128"/>
            </a:endParaRPr>
          </a:p>
          <a:p>
            <a:pPr>
              <a:buNone/>
              <a:defRPr/>
            </a:pPr>
            <a:endParaRPr lang="cs-CZ" altLang="cs-CZ" dirty="0">
              <a:ea typeface="ＭＳ Ｐゴシック" charset="-128"/>
            </a:endParaRP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Ing. Martina Bernátová</a:t>
            </a: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Krajský úřad Olomouckého kraje</a:t>
            </a: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odbor sociálních věcí</a:t>
            </a:r>
          </a:p>
          <a:p>
            <a:pPr>
              <a:buNone/>
              <a:defRPr/>
            </a:pPr>
            <a:r>
              <a:rPr lang="cs-CZ" b="0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m.bernatova@olkraj.cz</a:t>
            </a:r>
            <a:endParaRPr lang="cs-CZ" b="0" i="0" u="none" strike="noStrike" dirty="0">
              <a:solidFill>
                <a:srgbClr val="333333"/>
              </a:solidFill>
              <a:effectLst/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tel.: 585 508 568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7196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2830</TotalTime>
  <Words>2708</Words>
  <Application>Microsoft Office PowerPoint</Application>
  <PresentationFormat>Širokoúhlá obrazovka</PresentationFormat>
  <Paragraphs>291</Paragraphs>
  <Slides>39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5" baseType="lpstr">
      <vt:lpstr>ＭＳ Ｐゴシック</vt:lpstr>
      <vt:lpstr>Arial</vt:lpstr>
      <vt:lpstr>Calibri</vt:lpstr>
      <vt:lpstr>Inter</vt:lpstr>
      <vt:lpstr>Wingdings</vt:lpstr>
      <vt:lpstr>Motiv Office</vt:lpstr>
      <vt:lpstr>FINANCOVÁNÍ SOCIÁLNÍCH SLUŽEB</vt:lpstr>
      <vt:lpstr>Podprogram č. 1 – Dotace MPSV </vt:lpstr>
      <vt:lpstr>Podprogram č. 1  </vt:lpstr>
      <vt:lpstr>Podprogram č. 1 – Žádost na rok 2026 </vt:lpstr>
      <vt:lpstr>Podprogram č. 1 – Žádost na rok 2026  </vt:lpstr>
      <vt:lpstr>Finanční vypořádání dotace a předložení podkladů pro přezkoumání VP </vt:lpstr>
      <vt:lpstr>Finanční vypořádání dotace a předložení podkladů pro přezkoumání VP za rok 2025   </vt:lpstr>
      <vt:lpstr>Finanční vypořádání dotace a předložení podkladů pro přezkoumání VP za rok 2025   </vt:lpstr>
      <vt:lpstr>Finanční vypořádání dotace a předložení podkladů pro přezkoumání VP za rok 2025   </vt:lpstr>
      <vt:lpstr>Podprogram č. 1 – Uzavírání smluv</vt:lpstr>
      <vt:lpstr>Podprogram č. 1 – Uzavírání smluv  </vt:lpstr>
      <vt:lpstr>Podprogram č. 1 – Uzavírání smluv  </vt:lpstr>
      <vt:lpstr>Podprogram č. 1 – Uzavírání smluv  </vt:lpstr>
      <vt:lpstr>Podprogram č. 1 – příspěvkové organizace OK  </vt:lpstr>
      <vt:lpstr>Rozpočtového provizorium ??</vt:lpstr>
      <vt:lpstr>Audit </vt:lpstr>
      <vt:lpstr>Podprogram č. 2 – dotace z rozpočtu OK určená na poskytování služeb </vt:lpstr>
      <vt:lpstr>Podprogram č. 2</vt:lpstr>
      <vt:lpstr>Podprogram č. 2</vt:lpstr>
      <vt:lpstr>Podprogram č. 2 – Finanční vyúčtování dotace 2025  </vt:lpstr>
      <vt:lpstr>Finanční vyúčtování- ze smlouvy</vt:lpstr>
      <vt:lpstr>Finanční vyúčtování- ze smlouvy</vt:lpstr>
      <vt:lpstr>Finanční vyúčtování- ze smlouvy</vt:lpstr>
      <vt:lpstr>Podprogram č. 3 – příspěvek na provoz příspěvkovým organizacím zřizovaných OK  </vt:lpstr>
      <vt:lpstr>Podprogram č. 3</vt:lpstr>
      <vt:lpstr>Změny v Programu finanční podpory poskytování sociálních služeb v Olomouckém kraji</vt:lpstr>
      <vt:lpstr>Popis změn v Programu  </vt:lpstr>
      <vt:lpstr>Popis změn v Programu </vt:lpstr>
      <vt:lpstr>Popis změn v Programu </vt:lpstr>
      <vt:lpstr>Upozornění a doporučení vycházející z častých chyb</vt:lpstr>
      <vt:lpstr>Podprogram č. 1 – žádost</vt:lpstr>
      <vt:lpstr>Podprogram č. 1 – KISSOS vyúčtování</vt:lpstr>
      <vt:lpstr>Podprogram č. 2 – žádost, vyúčtování</vt:lpstr>
      <vt:lpstr>Podprogram č. 2 – vyúčtování</vt:lpstr>
      <vt:lpstr>Kontaktní osoby Podprogramu č. 1 a 2</vt:lpstr>
      <vt:lpstr>Kontaktní osoby Podprogramu č. 3</vt:lpstr>
      <vt:lpstr>    Dotační program pro sociální oblast 2026                (předpokládaná alokace a kontaktní osoby)</vt:lpstr>
      <vt:lpstr>Informace ze strany kraje k financování sociálních služeb</vt:lpstr>
      <vt:lpstr>Děkuji za pozornost 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Bernátová Martina</cp:lastModifiedBy>
  <cp:revision>147</cp:revision>
  <cp:lastPrinted>2025-10-29T06:02:33Z</cp:lastPrinted>
  <dcterms:created xsi:type="dcterms:W3CDTF">2022-03-10T07:10:19Z</dcterms:created>
  <dcterms:modified xsi:type="dcterms:W3CDTF">2025-10-29T07:50:02Z</dcterms:modified>
</cp:coreProperties>
</file>