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 bookmarkIdSeed="2">
  <p:sldMasterIdLst>
    <p:sldMasterId id="2147483648" r:id="rId1"/>
  </p:sldMasterIdLst>
  <p:notesMasterIdLst>
    <p:notesMasterId r:id="rId23"/>
  </p:notesMasterIdLst>
  <p:sldIdLst>
    <p:sldId id="291" r:id="rId2"/>
    <p:sldId id="353" r:id="rId3"/>
    <p:sldId id="349" r:id="rId4"/>
    <p:sldId id="379" r:id="rId5"/>
    <p:sldId id="372" r:id="rId6"/>
    <p:sldId id="352" r:id="rId7"/>
    <p:sldId id="351" r:id="rId8"/>
    <p:sldId id="354" r:id="rId9"/>
    <p:sldId id="357" r:id="rId10"/>
    <p:sldId id="371" r:id="rId11"/>
    <p:sldId id="359" r:id="rId12"/>
    <p:sldId id="374" r:id="rId13"/>
    <p:sldId id="376" r:id="rId14"/>
    <p:sldId id="360" r:id="rId15"/>
    <p:sldId id="361" r:id="rId16"/>
    <p:sldId id="369" r:id="rId17"/>
    <p:sldId id="364" r:id="rId18"/>
    <p:sldId id="366" r:id="rId19"/>
    <p:sldId id="367" r:id="rId20"/>
    <p:sldId id="368" r:id="rId21"/>
    <p:sldId id="327" r:id="rId22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2" autoAdjust="0"/>
    <p:restoredTop sz="96327"/>
  </p:normalViewPr>
  <p:slideViewPr>
    <p:cSldViewPr snapToGrid="0" snapToObjects="1" showGuides="1">
      <p:cViewPr varScale="1">
        <p:scale>
          <a:sx n="82" d="100"/>
          <a:sy n="82" d="100"/>
        </p:scale>
        <p:origin x="720" y="72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dirty="0"/>
              <a:t>Kalkulace dopadu aktualizace sítě 2026 dle PS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List1!$A$2:$A$7</c:f>
              <c:strCache>
                <c:ptCount val="6"/>
                <c:pt idx="0">
                  <c:v>PS1</c:v>
                </c:pt>
                <c:pt idx="1">
                  <c:v>PS2</c:v>
                </c:pt>
                <c:pt idx="2">
                  <c:v>PS3</c:v>
                </c:pt>
                <c:pt idx="3">
                  <c:v>PS4</c:v>
                </c:pt>
                <c:pt idx="4">
                  <c:v>PS5</c:v>
                </c:pt>
                <c:pt idx="5">
                  <c:v>PS6</c:v>
                </c:pt>
              </c:strCache>
            </c:strRef>
          </c:cat>
          <c:val>
            <c:numRef>
              <c:f>List1!$B$2:$B$7</c:f>
              <c:numCache>
                <c:formatCode>#\ ##0\ "Kč"</c:formatCode>
                <c:ptCount val="6"/>
                <c:pt idx="0">
                  <c:v>12434760</c:v>
                </c:pt>
                <c:pt idx="1">
                  <c:v>5298330</c:v>
                </c:pt>
                <c:pt idx="2">
                  <c:v>37568532</c:v>
                </c:pt>
                <c:pt idx="3">
                  <c:v>0</c:v>
                </c:pt>
                <c:pt idx="4">
                  <c:v>12398742</c:v>
                </c:pt>
                <c:pt idx="5">
                  <c:v>4582320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82-4301-87D5-304AE0D15B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01633280"/>
        <c:axId val="601631120"/>
      </c:barChart>
      <c:catAx>
        <c:axId val="601633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01631120"/>
        <c:crosses val="autoZero"/>
        <c:auto val="1"/>
        <c:lblAlgn val="ctr"/>
        <c:lblOffset val="100"/>
        <c:noMultiLvlLbl val="0"/>
      </c:catAx>
      <c:valAx>
        <c:axId val="601631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\ &quot;Kč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01633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30.10.2025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v.navratilova@olkraj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/>
          </a:bodyPr>
          <a:lstStyle/>
          <a:p>
            <a:pPr algn="r"/>
            <a:r>
              <a:rPr lang="cs-CZ" b="1" dirty="0">
                <a:ea typeface="Inter" panose="02000503000000020004" pitchFamily="2" charset="0"/>
                <a:cs typeface="Arial" panose="020B0604020202020204" pitchFamily="34" charset="0"/>
              </a:rPr>
              <a:t>Setkání poskytovatelů sociálních služeb</a:t>
            </a:r>
            <a:endParaRPr lang="cs-CZ" sz="3600" b="1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r>
              <a:rPr lang="cs-CZ" dirty="0">
                <a:ea typeface="Inter" panose="02000503000000020004" pitchFamily="2" charset="0"/>
                <a:cs typeface="Arial" panose="020B0604020202020204" pitchFamily="34" charset="0"/>
              </a:rPr>
              <a:t>30. 10. 2025</a:t>
            </a:r>
            <a:endParaRPr lang="cs-CZ" sz="20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6E765E-3731-7439-A7CA-4D7CB404D7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9449C20-6290-4CAF-3AEE-7A196BA37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10512424" cy="1600200"/>
          </a:xfrm>
        </p:spPr>
        <p:txBody>
          <a:bodyPr anchor="b">
            <a:normAutofit/>
          </a:bodyPr>
          <a:lstStyle/>
          <a:p>
            <a:r>
              <a:rPr lang="cs-CZ" sz="2200" b="1" dirty="0"/>
              <a:t>Aktualizace sítě sociálních služeb Olomouckého kraje na rok 2026</a:t>
            </a:r>
            <a:br>
              <a:rPr lang="cs-CZ" sz="2200" dirty="0"/>
            </a:br>
            <a:endParaRPr lang="cs-CZ" sz="2200" b="1" kern="1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08B7232-6DCC-7BEF-E6A5-0087858715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Nově zařazené sociální služby do sítě sociálních služeb OK na rok 2026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r>
              <a:rPr lang="cs-CZ" dirty="0"/>
              <a:t>Kalkulace dopadu do sítě:	</a:t>
            </a:r>
          </a:p>
          <a:p>
            <a:r>
              <a:rPr lang="cs-CZ" dirty="0"/>
              <a:t>25 884 102 Kč</a:t>
            </a:r>
          </a:p>
          <a:p>
            <a:pPr marL="0" indent="0">
              <a:buNone/>
            </a:pPr>
            <a:endParaRPr lang="cs-CZ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22,7 úvazků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32 lůžek</a:t>
            </a:r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DD5A1465-EA57-457F-8C1D-B294D163A0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endParaRPr lang="cs-CZ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F1FD8DED-A43F-BC0E-CA74-FC35D2982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49545E6-F415-1C80-6331-92A8ED884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2</a:t>
            </a:fld>
            <a:endParaRPr lang="cs-CZ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D05A47E1-0AD3-1B76-EE4C-561DAFFD4E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963532"/>
              </p:ext>
            </p:extLst>
          </p:nvPr>
        </p:nvGraphicFramePr>
        <p:xfrm>
          <a:off x="4772025" y="1985488"/>
          <a:ext cx="6688140" cy="38115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7523">
                  <a:extLst>
                    <a:ext uri="{9D8B030D-6E8A-4147-A177-3AD203B41FA5}">
                      <a16:colId xmlns:a16="http://schemas.microsoft.com/office/drawing/2014/main" val="3690968677"/>
                    </a:ext>
                  </a:extLst>
                </a:gridCol>
                <a:gridCol w="2006110">
                  <a:extLst>
                    <a:ext uri="{9D8B030D-6E8A-4147-A177-3AD203B41FA5}">
                      <a16:colId xmlns:a16="http://schemas.microsoft.com/office/drawing/2014/main" val="4015907309"/>
                    </a:ext>
                  </a:extLst>
                </a:gridCol>
                <a:gridCol w="1274757">
                  <a:extLst>
                    <a:ext uri="{9D8B030D-6E8A-4147-A177-3AD203B41FA5}">
                      <a16:colId xmlns:a16="http://schemas.microsoft.com/office/drawing/2014/main" val="3130558466"/>
                    </a:ext>
                  </a:extLst>
                </a:gridCol>
                <a:gridCol w="2049750">
                  <a:extLst>
                    <a:ext uri="{9D8B030D-6E8A-4147-A177-3AD203B41FA5}">
                      <a16:colId xmlns:a16="http://schemas.microsoft.com/office/drawing/2014/main" val="3919241636"/>
                    </a:ext>
                  </a:extLst>
                </a:gridCol>
              </a:tblGrid>
              <a:tr h="3439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Žadatel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Druh služby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Forma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Počet jednotek k zařazení (úvazek pracovníka v přímé péči/lůžka)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1841027084"/>
                  </a:ext>
                </a:extLst>
              </a:tr>
              <a:tr h="3439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Armáda spásy v České republice, z.s.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Sociální rehabilitace (§ 70)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ambulantní, terénní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 dirty="0">
                          <a:effectLst/>
                        </a:rPr>
                        <a:t>1 úvazek </a:t>
                      </a:r>
                      <a:endParaRPr lang="cs-CZ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2892978122"/>
                  </a:ext>
                </a:extLst>
              </a:tr>
              <a:tr h="3439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Domov svatého Norberta, z.ú.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 dirty="0">
                          <a:effectLst/>
                        </a:rPr>
                        <a:t>Domovy pro seniory (§ 49) </a:t>
                      </a:r>
                      <a:endParaRPr lang="cs-CZ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pobytová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 dirty="0">
                          <a:effectLst/>
                        </a:rPr>
                        <a:t>18 lůžek </a:t>
                      </a:r>
                      <a:endParaRPr lang="cs-CZ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3188846634"/>
                  </a:ext>
                </a:extLst>
              </a:tr>
              <a:tr h="3439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Domov svatého Norberta, z.ú.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 dirty="0">
                          <a:effectLst/>
                        </a:rPr>
                        <a:t>Pečovatelská služba (§ 40) </a:t>
                      </a:r>
                      <a:endParaRPr lang="cs-CZ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terénní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-3,25 úvazku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533228135"/>
                  </a:ext>
                </a:extLst>
              </a:tr>
              <a:tr h="3439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Duševní opora v komunitě, z. ú.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 dirty="0">
                          <a:effectLst/>
                        </a:rPr>
                        <a:t>Sociální rehabilitace (§ 70) </a:t>
                      </a:r>
                      <a:endParaRPr lang="cs-CZ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terénní, ambulantní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4 úvazky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1364430881"/>
                  </a:ext>
                </a:extLst>
              </a:tr>
              <a:tr h="1862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ESTER z.s.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Chráněné bydlení (§ 51)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pobytová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 dirty="0">
                          <a:effectLst/>
                        </a:rPr>
                        <a:t>12 lůžek </a:t>
                      </a:r>
                      <a:endParaRPr lang="cs-CZ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1514427661"/>
                  </a:ext>
                </a:extLst>
              </a:tr>
              <a:tr h="3439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Global Partner sociální služby s.r.o.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Osobní asistence (§ 39)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terénní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4 úvazky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2414152643"/>
                  </a:ext>
                </a:extLst>
              </a:tr>
              <a:tr h="3439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Hospic na Svatém Kopečku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Odborné sociální poradenství (§ 37)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terénní ambulantní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1 úvazek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1689434494"/>
                  </a:ext>
                </a:extLst>
              </a:tr>
              <a:tr h="3439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 dirty="0">
                          <a:effectLst/>
                        </a:rPr>
                        <a:t>Charita Prostějov </a:t>
                      </a:r>
                      <a:endParaRPr lang="cs-CZ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Krizová pomoc (§ 60)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pobytová, ambulantní, terénní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5 úvazků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4070463567"/>
                  </a:ext>
                </a:extLst>
              </a:tr>
              <a:tr h="3439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Sipora, z.ú.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Domovy pro osoby se zdravotním postižením (§ 48)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pobytová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3 lůžka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1597923628"/>
                  </a:ext>
                </a:extLst>
              </a:tr>
              <a:tr h="3439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Společnost Podané ruce o.p.s.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Nízkoprahová zařízení pro děti a mládež (§ 62)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ambulantní, terénní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5 úvazků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1995483350"/>
                  </a:ext>
                </a:extLst>
              </a:tr>
              <a:tr h="1862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Zet-My, z.s.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Denní stacionáře (§ 46)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>
                          <a:effectLst/>
                        </a:rPr>
                        <a:t>ambulantní </a:t>
                      </a:r>
                      <a:endParaRPr lang="cs-CZ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900" kern="100" dirty="0">
                          <a:effectLst/>
                        </a:rPr>
                        <a:t>2,7 úvazků </a:t>
                      </a:r>
                      <a:endParaRPr lang="cs-CZ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872" marR="56872" marT="0" marB="0" anchor="ctr"/>
                </a:tc>
                <a:extLst>
                  <a:ext uri="{0D108BD9-81ED-4DB2-BD59-A6C34878D82A}">
                    <a16:rowId xmlns:a16="http://schemas.microsoft.com/office/drawing/2014/main" val="2350610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2234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0468FF-1A8B-F565-E83C-6668FF37FC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C990AAB-666C-2FAF-796D-B65DC9E7A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r>
              <a:rPr lang="cs-CZ" sz="24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Aktualizace sítě sociálních služeb Olomouckého kraje na rok 2026</a:t>
            </a:r>
            <a:b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EA93E6E-8E3F-BB90-C6E3-E56BB6D6C2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209430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cs-CZ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oručeno celkem 72 žádostí</a:t>
            </a: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formálním posouzením prošly všechny žádosti</a:t>
            </a: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Vyhověno požadavku - </a:t>
            </a:r>
            <a:r>
              <a:rPr lang="cs-CZ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58 </a:t>
            </a: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cs-CZ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Vyhověno požadavku částečně - </a:t>
            </a:r>
            <a:r>
              <a:rPr lang="cs-CZ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cs-CZ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Nevyhověno - </a:t>
            </a:r>
            <a:r>
              <a:rPr lang="cs-CZ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</a:t>
            </a: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ABC5E2-03FE-3C4D-A77A-05D73A6ED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1F0498D-463E-4162-7C21-0F191F007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20C9BD9-A3EA-7F29-AC07-E6BA70F3A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895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6A9B1-0298-5F13-24A1-A8002C07D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E531DD-778F-17ED-4F6E-9E921860B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0019" y="254378"/>
            <a:ext cx="10515600" cy="684000"/>
          </a:xfrm>
        </p:spPr>
        <p:txBody>
          <a:bodyPr anchor="ctr">
            <a:normAutofit/>
          </a:bodyPr>
          <a:lstStyle/>
          <a:p>
            <a:r>
              <a:rPr lang="cs-CZ" sz="2100" b="1" dirty="0"/>
              <a:t>Aktualizace sítě sociálních služeb Olomouckého kraje na rok 2026</a:t>
            </a:r>
            <a:br>
              <a:rPr lang="cs-CZ" sz="2100" dirty="0"/>
            </a:br>
            <a:endParaRPr lang="cs-CZ" sz="2100" b="1" kern="100" dirty="0"/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88462823-777A-025F-0F9C-F3842B2CE6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205796"/>
            <a:ext cx="5181600" cy="4186163"/>
          </a:xfrm>
        </p:spPr>
        <p:txBody>
          <a:bodyPr>
            <a:normAutofit/>
          </a:bodyPr>
          <a:lstStyle/>
          <a:p>
            <a:r>
              <a:rPr lang="cs-CZ" sz="2000" dirty="0"/>
              <a:t>Masivní podpora terénních služeb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b="1" dirty="0"/>
              <a:t>pečovatelská služba</a:t>
            </a:r>
            <a:r>
              <a:rPr lang="cs-CZ" sz="2000" dirty="0"/>
              <a:t>: 	21 </a:t>
            </a:r>
            <a:r>
              <a:rPr lang="cs-CZ" sz="2000" dirty="0" err="1"/>
              <a:t>úv</a:t>
            </a:r>
            <a:r>
              <a:rPr lang="cs-CZ" sz="2000" dirty="0"/>
              <a:t>. PPP</a:t>
            </a:r>
          </a:p>
          <a:p>
            <a:pPr marL="0" indent="0">
              <a:buNone/>
            </a:pPr>
            <a:r>
              <a:rPr lang="cs-CZ" sz="2000" dirty="0"/>
              <a:t>	soc. rehabilitace: 	12 </a:t>
            </a:r>
            <a:r>
              <a:rPr lang="cs-CZ" sz="2000" dirty="0" err="1"/>
              <a:t>úv</a:t>
            </a:r>
            <a:r>
              <a:rPr lang="cs-CZ" sz="2000" dirty="0"/>
              <a:t>. PP</a:t>
            </a:r>
          </a:p>
          <a:p>
            <a:pPr marL="0" indent="0">
              <a:buNone/>
            </a:pPr>
            <a:r>
              <a:rPr lang="cs-CZ" sz="2000" dirty="0"/>
              <a:t>	odlehčovací služba: 	7 </a:t>
            </a:r>
            <a:r>
              <a:rPr lang="cs-CZ" sz="2000" dirty="0" err="1"/>
              <a:t>úv</a:t>
            </a:r>
            <a:r>
              <a:rPr lang="cs-CZ" sz="2000" dirty="0"/>
              <a:t>. PPP</a:t>
            </a:r>
          </a:p>
          <a:p>
            <a:pPr marL="0" indent="0">
              <a:buNone/>
            </a:pPr>
            <a:r>
              <a:rPr lang="cs-CZ" sz="2000" dirty="0"/>
              <a:t>	osobní asistence: 	7 </a:t>
            </a:r>
            <a:r>
              <a:rPr lang="cs-CZ" sz="2000" dirty="0" err="1"/>
              <a:t>úv</a:t>
            </a:r>
            <a:r>
              <a:rPr lang="cs-CZ" sz="2000" dirty="0"/>
              <a:t>. PPP</a:t>
            </a:r>
          </a:p>
          <a:p>
            <a:pPr marL="0" indent="0">
              <a:buNone/>
            </a:pPr>
            <a:r>
              <a:rPr lang="cs-CZ" sz="2000" dirty="0"/>
              <a:t>		</a:t>
            </a:r>
          </a:p>
          <a:p>
            <a:r>
              <a:rPr lang="cs-CZ" sz="2000" dirty="0"/>
              <a:t>Posílení kapacit AD</a:t>
            </a:r>
          </a:p>
          <a:p>
            <a:pPr marL="0" indent="0">
              <a:buNone/>
            </a:pPr>
            <a:r>
              <a:rPr lang="cs-CZ" sz="2000" dirty="0"/>
              <a:t>	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	</a:t>
            </a:r>
          </a:p>
          <a:p>
            <a:endParaRPr lang="en-US" dirty="0"/>
          </a:p>
        </p:txBody>
      </p:sp>
      <p:sp>
        <p:nvSpPr>
          <p:cNvPr id="21" name="Date Placeholder 4">
            <a:extLst>
              <a:ext uri="{FF2B5EF4-FFF2-40B4-BE49-F238E27FC236}">
                <a16:creationId xmlns:a16="http://schemas.microsoft.com/office/drawing/2014/main" id="{3534BC23-D482-9558-6C92-FDF4567110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rgbClr val="00549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23" name="Footer Placeholder 5">
            <a:extLst>
              <a:ext uri="{FF2B5EF4-FFF2-40B4-BE49-F238E27FC236}">
                <a16:creationId xmlns:a16="http://schemas.microsoft.com/office/drawing/2014/main" id="{98B26929-9437-3DB7-2C4A-25B3AB8DE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rgbClr val="00549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C45A58-EE8D-5DFD-E4A8-43B53937E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F756C1FA-8DED-774F-A9BF-965BD70CC5B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rgbClr val="00549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87E0EA03-78CC-6BFE-B004-58C41579736A}"/>
              </a:ext>
            </a:extLst>
          </p:cNvPr>
          <p:cNvGraphicFramePr>
            <a:graphicFrameLocks noGrp="1"/>
          </p:cNvGraphicFramePr>
          <p:nvPr/>
        </p:nvGraphicFramePr>
        <p:xfrm>
          <a:off x="1523999" y="1205796"/>
          <a:ext cx="4114801" cy="3735220"/>
        </p:xfrm>
        <a:graphic>
          <a:graphicData uri="http://schemas.openxmlformats.org/drawingml/2006/table">
            <a:tbl>
              <a:tblPr/>
              <a:tblGrid>
                <a:gridCol w="2009922">
                  <a:extLst>
                    <a:ext uri="{9D8B030D-6E8A-4147-A177-3AD203B41FA5}">
                      <a16:colId xmlns:a16="http://schemas.microsoft.com/office/drawing/2014/main" val="562730640"/>
                    </a:ext>
                  </a:extLst>
                </a:gridCol>
                <a:gridCol w="902091">
                  <a:extLst>
                    <a:ext uri="{9D8B030D-6E8A-4147-A177-3AD203B41FA5}">
                      <a16:colId xmlns:a16="http://schemas.microsoft.com/office/drawing/2014/main" val="882895891"/>
                    </a:ext>
                  </a:extLst>
                </a:gridCol>
                <a:gridCol w="1202788">
                  <a:extLst>
                    <a:ext uri="{9D8B030D-6E8A-4147-A177-3AD203B41FA5}">
                      <a16:colId xmlns:a16="http://schemas.microsoft.com/office/drawing/2014/main" val="3105506925"/>
                    </a:ext>
                  </a:extLst>
                </a:gridCol>
              </a:tblGrid>
              <a:tr h="347723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lůžka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úvazky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ED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2193738"/>
                  </a:ext>
                </a:extLst>
              </a:tr>
              <a:tr h="448675">
                <a:tc>
                  <a:txBody>
                    <a:bodyPr/>
                    <a:lstStyle/>
                    <a:p>
                      <a:pPr algn="l" fontAlgn="ctr"/>
                      <a:r>
                        <a:rPr lang="it-IT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PS1 Děti, mládež a rodina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3143150"/>
                  </a:ext>
                </a:extLst>
              </a:tr>
              <a:tr h="67301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PS2 Osoby se zdravotním postižením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16,056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6465429"/>
                  </a:ext>
                </a:extLst>
              </a:tr>
              <a:tr h="34772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PS3 Senioři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35,713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731940"/>
                  </a:ext>
                </a:extLst>
              </a:tr>
              <a:tr h="4486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PS4 Etnické menšiny a cizinci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76056"/>
                  </a:ext>
                </a:extLst>
              </a:tr>
              <a:tr h="67301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PS5 Osoby v krizi a osoby sociálně vyloučené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5,73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6575029"/>
                  </a:ext>
                </a:extLst>
              </a:tr>
              <a:tr h="44867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PS6 Osoby ohrožené návykovým jednáním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2196507"/>
                  </a:ext>
                </a:extLst>
              </a:tr>
              <a:tr h="347723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</a:rPr>
                        <a:t>66,699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1654163"/>
                  </a:ext>
                </a:extLst>
              </a:tr>
            </a:tbl>
          </a:graphicData>
        </a:graphic>
      </p:graphicFrame>
      <p:sp>
        <p:nvSpPr>
          <p:cNvPr id="5" name="TextovéPole 4">
            <a:extLst>
              <a:ext uri="{FF2B5EF4-FFF2-40B4-BE49-F238E27FC236}">
                <a16:creationId xmlns:a16="http://schemas.microsoft.com/office/drawing/2014/main" id="{8F3911C6-FA8B-377E-EFE6-BE220B24F040}"/>
              </a:ext>
            </a:extLst>
          </p:cNvPr>
          <p:cNvSpPr txBox="1"/>
          <p:nvPr/>
        </p:nvSpPr>
        <p:spPr bwMode="auto">
          <a:xfrm>
            <a:off x="1099149" y="5504822"/>
            <a:ext cx="101784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kern="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Aktualizace sítě schválena ROK</a:t>
            </a:r>
            <a:r>
              <a:rPr lang="cs-CZ" sz="18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dne 6. října 2025 usnesením č. </a:t>
            </a:r>
            <a:r>
              <a:rPr lang="cs-CZ" sz="1800" b="1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UR/27/35/2025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0177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9551F9-3502-DFA4-FADE-9583ED440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924CDA-B292-1409-F150-8BD474621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10512424" cy="1600200"/>
          </a:xfrm>
        </p:spPr>
        <p:txBody>
          <a:bodyPr anchor="b">
            <a:normAutofit/>
          </a:bodyPr>
          <a:lstStyle/>
          <a:p>
            <a:r>
              <a:rPr lang="cs-CZ" sz="2200" b="1" dirty="0"/>
              <a:t>Aktualizace sítě sociálních služeb Olomouckého kraje na rok 2026</a:t>
            </a:r>
            <a:br>
              <a:rPr lang="cs-CZ" sz="2200" dirty="0"/>
            </a:br>
            <a:endParaRPr lang="cs-CZ" sz="2200" b="1" kern="1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81F40AF-5B96-A6A1-A452-EF0FCAE84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2507261" cy="38115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Aktualizace jednotek sociálních služeb na rok 2026 již v síti zařazených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1400" dirty="0"/>
              <a:t>Lůžek: 4			</a:t>
            </a:r>
          </a:p>
          <a:p>
            <a:r>
              <a:rPr lang="cs-CZ" sz="1400" dirty="0"/>
              <a:t>Pracovníků</a:t>
            </a:r>
            <a:br>
              <a:rPr lang="cs-CZ" sz="1400" dirty="0"/>
            </a:br>
            <a:r>
              <a:rPr lang="cs-CZ" sz="1400" dirty="0"/>
              <a:t>přímé péče: 66,699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Celkem: </a:t>
            </a:r>
            <a:r>
              <a:rPr lang="cs-CZ" b="1" dirty="0"/>
              <a:t>72 282 684</a:t>
            </a:r>
            <a:r>
              <a:rPr lang="cs-CZ" dirty="0"/>
              <a:t> Kč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58445EB0-C50F-C956-A16A-284DDF61386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endParaRPr lang="cs-CZ" dirty="0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3461893E-D461-6AC8-1E1E-77D223CDF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4B310CC-31EF-776C-E42B-BA82B6F9E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F756C1FA-8DED-774F-A9BF-965BD70CC5BD}" type="slidenum">
              <a:rPr lang="cs-CZ" smtClean="0"/>
              <a:pPr>
                <a:spcAft>
                  <a:spcPts val="600"/>
                </a:spcAft>
              </a:pPr>
              <a:t>5</a:t>
            </a:fld>
            <a:endParaRPr lang="cs-CZ"/>
          </a:p>
        </p:txBody>
      </p:sp>
      <p:graphicFrame>
        <p:nvGraphicFramePr>
          <p:cNvPr id="4" name="Graf 3">
            <a:extLst>
              <a:ext uri="{FF2B5EF4-FFF2-40B4-BE49-F238E27FC236}">
                <a16:creationId xmlns:a16="http://schemas.microsoft.com/office/drawing/2014/main" id="{631EA450-0C2E-C9B4-0401-660820C0906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3851278"/>
              </p:ext>
            </p:extLst>
          </p:nvPr>
        </p:nvGraphicFramePr>
        <p:xfrm>
          <a:off x="3810000" y="2057399"/>
          <a:ext cx="5911970" cy="3584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4329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619AEB-A21F-0434-D8B7-E63182126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9F235D-9F54-7020-75F4-1966A273A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423849" cy="684000"/>
          </a:xfrm>
        </p:spPr>
        <p:txBody>
          <a:bodyPr>
            <a:noAutofit/>
          </a:bodyPr>
          <a:lstStyle/>
          <a:p>
            <a:pPr algn="ctr"/>
            <a:r>
              <a:rPr lang="cs-CZ" sz="2400" b="1" dirty="0">
                <a:effectLst/>
                <a:latin typeface="Aptos" panose="020B0004020202020204" pitchFamily="34" charset="0"/>
                <a:ea typeface="Calibri" panose="020F0502020204030204" pitchFamily="34" charset="0"/>
              </a:rPr>
              <a:t>Střednědobý plán</a:t>
            </a:r>
            <a:r>
              <a:rPr lang="cs-CZ" sz="2400" b="1" dirty="0">
                <a:effectLst/>
                <a:latin typeface="Aptos" panose="020B0004020202020204" pitchFamily="34" charset="0"/>
                <a:ea typeface="Times New Roman" panose="02020603050405020304" pitchFamily="18" charset="0"/>
              </a:rPr>
              <a:t> </a:t>
            </a:r>
            <a:r>
              <a:rPr lang="cs-CZ" sz="2400" b="1" dirty="0">
                <a:effectLst/>
                <a:latin typeface="Aptos" panose="020B0004020202020204" pitchFamily="34" charset="0"/>
                <a:ea typeface="Calibri" panose="020F0502020204030204" pitchFamily="34" charset="0"/>
              </a:rPr>
              <a:t>rozvoje sociálních služeb v Olomouckém kraji pro rok 2027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24CFFE7-C10A-E265-EA92-16876FF36D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209430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spcAft>
                <a:spcPts val="600"/>
              </a:spcAft>
              <a:buNone/>
            </a:pPr>
            <a:endParaRPr lang="cs-CZ" sz="400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20000"/>
              </a:lnSpc>
              <a:spcAft>
                <a:spcPts val="600"/>
              </a:spcAft>
            </a:pPr>
            <a:r>
              <a:rPr lang="cs-CZ" sz="5600" dirty="0">
                <a:effectLst/>
                <a:ea typeface="Calibri" panose="020F0502020204030204" pitchFamily="34" charset="0"/>
              </a:rPr>
              <a:t>Zastupitelstvo Olomouckého kraje svým usnesením č. UZ/2/52/2024 ze dne 16. prosince 2024 schválilo přípravu Střednědobého plánu rozvoje sociálních služeb na období 2027-2029.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</a:pPr>
            <a:r>
              <a:rPr lang="cs-CZ" sz="56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V průběhu </a:t>
            </a:r>
            <a:r>
              <a:rPr lang="cs-CZ" sz="5600" dirty="0">
                <a:ea typeface="Times New Roman" panose="02020603050405020304" pitchFamily="18" charset="0"/>
                <a:cs typeface="Times New Roman" panose="02020603050405020304" pitchFamily="18" charset="0"/>
              </a:rPr>
              <a:t>tvorby Střednědobého plánu 2027-2029 byla </a:t>
            </a:r>
            <a:r>
              <a:rPr lang="cs-CZ" sz="56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schválena novela zákona č. 108/20</a:t>
            </a:r>
            <a:r>
              <a:rPr lang="cs-CZ" sz="5600" dirty="0"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cs-CZ" sz="56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6 Sb., o sociálních službách, ve znění pozdějších předpisů.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</a:pPr>
            <a:r>
              <a:rPr lang="cs-CZ" sz="56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Přechodné ustanovení zákona č. 300/2025 Sb., kterým se mění zákon č. 108/2006 Sb., o sociálních službách, ve znění pozdějších předpisů, zákonem č. 329/2011Sb., o poskytování dávek osobám se zdravotním postižením a o změně souvisejících zákonů, ve znění pozdějších předpisů, a další související zákony, uvádí: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56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„První střednědobý plán rozvoje sociálních služeb na dobu 5 let podle zákona č. 108/2006 Sb., ve znění účinném od 1.ledna 2026, zpracovává kraj pro období od 1. ledna 2028 do 31. prosince 2032. V případě, že období, na které kraj zpracoval předchozí střednědobý plán rozvoje sociál­ních služeb, skončí před 1. lednem 2027, zpracuje kraj střednědobý plán rozvoje sociálních služeb na období navazující na období předchozího plánu do 31. prosince 2027, a</a:t>
            </a:r>
            <a:r>
              <a:rPr lang="cs-CZ" sz="56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6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to postupem podle zákona č. 108/2006 Sb., ve znění účinném do 31. prosince 2025“. </a:t>
            </a:r>
            <a:endParaRPr lang="cs-CZ" sz="56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None/>
            </a:pPr>
            <a:endParaRPr lang="cs-CZ" sz="1800" dirty="0">
              <a:effectLst/>
              <a:latin typeface="Segoe UI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None/>
            </a:pPr>
            <a:endParaRPr lang="cs-CZ" sz="1800" dirty="0">
              <a:latin typeface="Segoe UI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None/>
            </a:pPr>
            <a:r>
              <a:rPr lang="cs-CZ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A89CCBE-8C18-0748-9335-3B5FF3840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2E5F505-94EF-0B16-4490-2DA180FE6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465E87-762F-C97E-A674-AAD3F0ED0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999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0607B-2C5F-5EBB-FDDE-ED8264787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B5FBDC-1FD2-0E5C-7E11-2E7F0FB33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400" b="1" dirty="0">
                <a:latin typeface="Aptos" panose="020B0004020202020204" pitchFamily="34" charset="0"/>
                <a:ea typeface="Calibri" panose="020F0502020204030204" pitchFamily="34" charset="0"/>
              </a:rPr>
              <a:t>Střednědobý plán</a:t>
            </a:r>
            <a:r>
              <a:rPr lang="cs-CZ" sz="2400" b="1" dirty="0">
                <a:latin typeface="Aptos" panose="020B0004020202020204" pitchFamily="34" charset="0"/>
                <a:ea typeface="Times New Roman" panose="02020603050405020304" pitchFamily="18" charset="0"/>
              </a:rPr>
              <a:t> </a:t>
            </a:r>
            <a:r>
              <a:rPr lang="cs-CZ" sz="2400" b="1" dirty="0">
                <a:latin typeface="Aptos" panose="020B0004020202020204" pitchFamily="34" charset="0"/>
                <a:ea typeface="Calibri" panose="020F0502020204030204" pitchFamily="34" charset="0"/>
              </a:rPr>
              <a:t>rozvoje sociálních služeb v Olomouckém kraji pro rok 2027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08118D3-EE7B-225D-19EF-2CD5DA4543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209430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</a:pPr>
            <a:endParaRPr lang="cs-CZ" sz="2000" dirty="0">
              <a:effectLst/>
              <a:latin typeface="Segoe UI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600"/>
              </a:spcBef>
              <a:buNone/>
            </a:pPr>
            <a:r>
              <a:rPr lang="cs-CZ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V souvislosti s výše uvedeným přechodným ustanovením, byl zpracován strategický dokument s časovým vymezením:</a:t>
            </a:r>
          </a:p>
          <a:p>
            <a:pPr marL="0" indent="0" algn="just">
              <a:spcBef>
                <a:spcPts val="600"/>
              </a:spcBef>
              <a:buNone/>
            </a:pPr>
            <a:endParaRPr lang="cs-CZ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cs-CZ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od konce platnosti předchozího Střednědobého plánu rozvoje sociálních služeb v Olomouckém kraji pro roky 2024-2026, tj. od 1. 1. 2027 do 31. 12. 2027. </a:t>
            </a:r>
          </a:p>
          <a:p>
            <a:pPr marL="0" indent="0" algn="just">
              <a:spcBef>
                <a:spcPts val="600"/>
              </a:spcBef>
              <a:buNone/>
            </a:pPr>
            <a:endParaRPr lang="cs-CZ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600"/>
              </a:spcBef>
              <a:buNone/>
            </a:pPr>
            <a:r>
              <a:rPr lang="cs-CZ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Střednědobý plán 2027 tak navazuje na předchozí plánovací období 2024–2026 a zároveň připravuje podmínky pro dlouhodobější strategii rozvoje sociálních služeb v letech 2028–2032.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73BDC22-6D35-7677-5227-13D1D3B64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5113A5E-B907-8BB8-188D-791A75D49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6CFDB62-D2DC-0C68-10AB-5033EF130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62404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D8131D-3A7E-A3C5-367B-C47709354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8DD4D0-B28A-C360-EF74-2C174D09A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400" b="1" dirty="0">
                <a:latin typeface="Aptos" panose="020B0004020202020204" pitchFamily="34" charset="0"/>
                <a:ea typeface="Calibri" panose="020F0502020204030204" pitchFamily="34" charset="0"/>
              </a:rPr>
              <a:t>Střednědobý plán</a:t>
            </a:r>
            <a:r>
              <a:rPr lang="cs-CZ" sz="2400" b="1" dirty="0">
                <a:latin typeface="Aptos" panose="020B0004020202020204" pitchFamily="34" charset="0"/>
                <a:ea typeface="Times New Roman" panose="02020603050405020304" pitchFamily="18" charset="0"/>
              </a:rPr>
              <a:t> </a:t>
            </a:r>
            <a:r>
              <a:rPr lang="cs-CZ" sz="2400" b="1" dirty="0">
                <a:latin typeface="Aptos" panose="020B0004020202020204" pitchFamily="34" charset="0"/>
                <a:ea typeface="Calibri" panose="020F0502020204030204" pitchFamily="34" charset="0"/>
              </a:rPr>
              <a:t>rozvoje sociálních služeb v Olomouckém kraji pro rok 2027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ADCF33F-FDD8-724C-DEA0-6DC6A8D59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209430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</a:pPr>
            <a:endParaRPr lang="cs-CZ" sz="2000" dirty="0"/>
          </a:p>
          <a:p>
            <a:pPr algn="just">
              <a:spcBef>
                <a:spcPts val="600"/>
              </a:spcBef>
            </a:pPr>
            <a:endParaRPr lang="cs-CZ" sz="2000" dirty="0"/>
          </a:p>
          <a:p>
            <a:pPr algn="just">
              <a:spcBef>
                <a:spcPts val="600"/>
              </a:spcBef>
            </a:pPr>
            <a:r>
              <a:rPr lang="cs-CZ" sz="2000" dirty="0"/>
              <a:t>Střednědobý plán 2027 představuje závěrečnou etapu dosavadního přístupu ke strategickému plánování, zachovává strukturu předchozích dokumentů a ve své strategické části jako poslední střednědobý plán, obsahuje specifické cíle pro cílové skupiny, které reflektují aktuální potřeby obyvatel kraje. Zároveň však již slouží jako přípravný rámec pro zásadní změny v přístupu k plánování, které budou uplatněny od roku 2028.</a:t>
            </a:r>
            <a:endParaRPr lang="cs-CZ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DAF046-568E-0255-209B-E1084201E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8BC00E-4D6A-BE39-74F3-141CFD979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E9FE30D-8F8F-6949-9B38-422373455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3825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8607A-C065-AB7A-F140-A3AAAE5D3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C56DF5-99C7-2BC0-CFFD-5BA59B364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400" b="1" dirty="0">
                <a:latin typeface="Aptos" panose="020B0004020202020204" pitchFamily="34" charset="0"/>
                <a:ea typeface="Calibri" panose="020F0502020204030204" pitchFamily="34" charset="0"/>
              </a:rPr>
              <a:t>Střednědobý plán</a:t>
            </a:r>
            <a:r>
              <a:rPr lang="cs-CZ" sz="2400" b="1" dirty="0">
                <a:latin typeface="Aptos" panose="020B0004020202020204" pitchFamily="34" charset="0"/>
                <a:ea typeface="Times New Roman" panose="02020603050405020304" pitchFamily="18" charset="0"/>
              </a:rPr>
              <a:t> </a:t>
            </a:r>
            <a:r>
              <a:rPr lang="cs-CZ" sz="2400" b="1" dirty="0">
                <a:latin typeface="Aptos" panose="020B0004020202020204" pitchFamily="34" charset="0"/>
                <a:ea typeface="Calibri" panose="020F0502020204030204" pitchFamily="34" charset="0"/>
              </a:rPr>
              <a:t>rozvoje sociálních služeb v Olomouckém kraji pro rok 2027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C42ABE4-B72E-9993-E2EE-8F21291FD3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209430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  <a:buNone/>
            </a:pPr>
            <a:r>
              <a:rPr lang="cs-CZ" sz="1800" dirty="0">
                <a:effectLst/>
                <a:ea typeface="Arial Unicode MS"/>
                <a:cs typeface="Segoe UI" panose="020B0502040204020203" pitchFamily="34" charset="0"/>
              </a:rPr>
              <a:t>Průřezové cíle Střednědobého plánu 2027:</a:t>
            </a:r>
          </a:p>
          <a:p>
            <a:pPr algn="just">
              <a:spcBef>
                <a:spcPts val="600"/>
              </a:spcBef>
              <a:buFontTx/>
              <a:buChar char="-"/>
            </a:pPr>
            <a:r>
              <a:rPr lang="cs-CZ" sz="1800" dirty="0">
                <a:effectLst/>
                <a:ea typeface="Arial Unicode MS"/>
                <a:cs typeface="Segoe UI" panose="020B0502040204020203" pitchFamily="34" charset="0"/>
              </a:rPr>
              <a:t>představují strategický přístup napříč všemi cílovými skupinami s propojením na širokou oblast sociální péče, a to na celém území Olomouckého kraje. </a:t>
            </a:r>
          </a:p>
          <a:p>
            <a:pPr algn="just">
              <a:spcBef>
                <a:spcPts val="600"/>
              </a:spcBef>
              <a:buFontTx/>
              <a:buChar char="-"/>
            </a:pPr>
            <a:endParaRPr lang="cs-CZ" sz="1800" dirty="0"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algn="just">
              <a:spcBef>
                <a:spcPts val="600"/>
              </a:spcBef>
              <a:buNone/>
            </a:pPr>
            <a:r>
              <a:rPr lang="cs-CZ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Specifické cíle a opatření pro jednotlivé cílové skupiny:</a:t>
            </a:r>
          </a:p>
          <a:p>
            <a:pPr algn="just">
              <a:spcBef>
                <a:spcPts val="600"/>
              </a:spcBef>
              <a:buNone/>
            </a:pPr>
            <a:r>
              <a:rPr lang="cs-CZ" sz="1800" dirty="0"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cs-CZ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zachovává nastavenou strukturu cílů a opatření, tak jak byla nastavena v předchozím plánovacím období. </a:t>
            </a:r>
            <a:endParaRPr lang="cs-CZ" sz="1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600"/>
              </a:spcBef>
              <a:buNone/>
            </a:pPr>
            <a:endParaRPr lang="cs-CZ" sz="1800" dirty="0">
              <a:effectLst/>
              <a:latin typeface="Segoe UI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4494CC9-0AB6-2208-F82F-E1D2A73AA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A431F3-0938-9AF6-404E-776E1089F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905B49-B84B-E7CE-1DC8-4718DC059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972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072583-DAA0-43FF-7818-4B9A8CF5A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A1846A-B8F0-DF68-4AB5-C5CFB7988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400" b="1" dirty="0">
                <a:latin typeface="Aptos" panose="020B0004020202020204" pitchFamily="34" charset="0"/>
                <a:ea typeface="Calibri" panose="020F0502020204030204" pitchFamily="34" charset="0"/>
              </a:rPr>
              <a:t>Střednědobý plán</a:t>
            </a:r>
            <a:r>
              <a:rPr lang="cs-CZ" sz="2400" b="1" dirty="0">
                <a:latin typeface="Aptos" panose="020B0004020202020204" pitchFamily="34" charset="0"/>
                <a:ea typeface="Times New Roman" panose="02020603050405020304" pitchFamily="18" charset="0"/>
              </a:rPr>
              <a:t> </a:t>
            </a:r>
            <a:r>
              <a:rPr lang="cs-CZ" sz="2400" b="1" dirty="0">
                <a:latin typeface="Aptos" panose="020B0004020202020204" pitchFamily="34" charset="0"/>
                <a:ea typeface="Calibri" panose="020F0502020204030204" pitchFamily="34" charset="0"/>
              </a:rPr>
              <a:t>rozvoje sociálních služeb v Olomouckém kraji pro rok 2027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D710ACD-BB8A-DB2F-2DFA-189DC28760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209430"/>
          </a:xfrm>
        </p:spPr>
        <p:txBody>
          <a:bodyPr>
            <a:normAutofit/>
          </a:bodyPr>
          <a:lstStyle/>
          <a:p>
            <a:pPr marL="0" indent="0">
              <a:buFontTx/>
              <a:buNone/>
              <a:defRPr/>
            </a:pPr>
            <a:r>
              <a:rPr lang="cs-CZ" sz="1800" b="1" dirty="0"/>
              <a:t>Veřejné připomínkování Střednědobého plánu 2027:</a:t>
            </a:r>
          </a:p>
          <a:p>
            <a:pPr marL="0" indent="0">
              <a:buFontTx/>
              <a:buNone/>
              <a:defRPr/>
            </a:pPr>
            <a:r>
              <a:rPr lang="cs-CZ" sz="1800" dirty="0"/>
              <a:t>21. 10. – 28. 10. 2025</a:t>
            </a:r>
          </a:p>
          <a:p>
            <a:pPr>
              <a:defRPr/>
            </a:pPr>
            <a:r>
              <a:rPr lang="cs-CZ" sz="1800" dirty="0"/>
              <a:t>zveřejnění informace o možnosti připomínkování střednědobého plánu na úřední desce OK,</a:t>
            </a:r>
          </a:p>
          <a:p>
            <a:pPr>
              <a:defRPr/>
            </a:pPr>
            <a:r>
              <a:rPr lang="cs-CZ" sz="1800" dirty="0"/>
              <a:t>připomínkový proces v rámci KÚOK</a:t>
            </a:r>
          </a:p>
          <a:p>
            <a:pPr>
              <a:defRPr/>
            </a:pPr>
            <a:r>
              <a:rPr lang="cs-CZ" sz="1800" dirty="0"/>
              <a:t>vypořádání připomínek</a:t>
            </a:r>
          </a:p>
          <a:p>
            <a:pPr>
              <a:defRPr/>
            </a:pPr>
            <a:endParaRPr lang="cs-CZ" sz="1800" dirty="0"/>
          </a:p>
          <a:p>
            <a:pPr marL="0" indent="0">
              <a:buFontTx/>
              <a:buNone/>
              <a:defRPr/>
            </a:pPr>
            <a:r>
              <a:rPr lang="cs-CZ" sz="1800" dirty="0"/>
              <a:t>prosinec 2025</a:t>
            </a:r>
          </a:p>
          <a:p>
            <a:pPr>
              <a:defRPr/>
            </a:pPr>
            <a:r>
              <a:rPr lang="cs-CZ" sz="1800" dirty="0"/>
              <a:t>18. 11. 2025 - projednání Střednědobého plánu 2027 v ROK </a:t>
            </a:r>
          </a:p>
          <a:p>
            <a:pPr>
              <a:defRPr/>
            </a:pPr>
            <a:r>
              <a:rPr lang="cs-CZ" sz="1800" dirty="0"/>
              <a:t>8. 12 . 2025 - projednání a schválení Střednědobého plánu 2027 v ZOK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53175B0-0C01-CFA7-B2B6-EDC8140B6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776D82-BF9F-75E7-5462-2A7D6F050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BE3A9EE-6AD2-4769-A311-90509FA30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2926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3A8DE-9B53-8F79-7A4D-86C63EDDF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C414E2-903A-3D27-EFCB-495C54C73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pl-PL" sz="2400" dirty="0">
                <a:latin typeface="Aptos" panose="020B0004020202020204" pitchFamily="34" charset="0"/>
              </a:rPr>
              <a:t>Posílení role ORP v systému koordinace podpory a pomoci v OK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0EC9082-65CE-3E3D-422C-F9C9790F51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20943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cs-CZ" sz="1800" b="1" dirty="0">
                <a:solidFill>
                  <a:schemeClr val="tx2"/>
                </a:solidFill>
              </a:rPr>
              <a:t>Východiska</a:t>
            </a:r>
          </a:p>
          <a:p>
            <a:pPr marL="342900" indent="-342900">
              <a:lnSpc>
                <a:spcPct val="130000"/>
              </a:lnSpc>
            </a:pPr>
            <a:r>
              <a:rPr lang="cs-CZ" sz="1800" dirty="0">
                <a:solidFill>
                  <a:schemeClr val="tx2"/>
                </a:solidFill>
              </a:rPr>
              <a:t>Systém podpory a pomoci v Olomouckém kraji (OK) je komplexní síť – nejen sociální služby, ale také školství, zdravotnictví, zaměstnanost, dávkové systémy, neformální pečující, komunity a dobrovolníci.</a:t>
            </a:r>
          </a:p>
          <a:p>
            <a:pPr marL="342900" indent="-342900">
              <a:lnSpc>
                <a:spcPct val="130000"/>
              </a:lnSpc>
            </a:pPr>
            <a:r>
              <a:rPr lang="cs-CZ" sz="1800" dirty="0">
                <a:solidFill>
                  <a:schemeClr val="tx2"/>
                </a:solidFill>
              </a:rPr>
              <a:t>Obce s rozšířenou působností (ORP) mají ze zákona povinnost zajistit koordinaci poskytování sociálních služeb a realizaci činností sociální práce vedoucí k řešení nepříznivé sociální situace a k sociálnímu začleňování osob.</a:t>
            </a:r>
          </a:p>
          <a:p>
            <a:pPr marL="342900" indent="-342900">
              <a:lnSpc>
                <a:spcPct val="130000"/>
              </a:lnSpc>
            </a:pPr>
            <a:r>
              <a:rPr lang="cs-CZ" sz="1800" dirty="0">
                <a:solidFill>
                  <a:schemeClr val="tx2"/>
                </a:solidFill>
              </a:rPr>
              <a:t>Dosud není role ORP jako koordinátora vždy jasně vnímána, což vede k duplicitám, nejasnostem a ztrátám v efektivitě při řešení složitějších případů.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E822EAB-1BB7-8E66-7EFF-EB5EBC535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1F0C83-0CF9-0080-6649-A8E50B70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298D5AA-389F-F9E3-B2A5-FBCDA57AC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1756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C872D7-0CA5-DBF5-8306-58EBA1E07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3A03D8-368A-3C4D-2EAD-E2FE084EC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0936"/>
            <a:ext cx="10515600" cy="810883"/>
          </a:xfrm>
        </p:spPr>
        <p:txBody>
          <a:bodyPr>
            <a:noAutofit/>
          </a:bodyPr>
          <a:lstStyle/>
          <a:p>
            <a:pPr algn="ctr"/>
            <a:r>
              <a:rPr lang="pl-PL" sz="2400" dirty="0">
                <a:latin typeface="Aptos" panose="020B0004020202020204" pitchFamily="34" charset="0"/>
              </a:rPr>
              <a:t>Posílení role ORP v systému koordinace podpory a pomoci v OK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CFC2152-7A76-4EE8-974B-78377A2DD3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3962"/>
            <a:ext cx="10515600" cy="4802038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30000"/>
              </a:lnSpc>
            </a:pPr>
            <a:r>
              <a:rPr lang="cs-CZ" b="1" dirty="0"/>
              <a:t>Cíl</a:t>
            </a:r>
            <a:br>
              <a:rPr lang="cs-CZ" dirty="0"/>
            </a:br>
            <a:r>
              <a:rPr lang="cs-CZ" dirty="0"/>
              <a:t>Posílit roli Obce s rozšířenou působností (ORP) jako primárního koordinátora v síti podpory a pomoci v Olomouckém kraji prostřednictvím zavedení jasně definovaných rolí, kompetencí a mechanismů spolupráce.</a:t>
            </a:r>
            <a:endParaRPr lang="cs-CZ" dirty="0">
              <a:solidFill>
                <a:schemeClr val="tx2"/>
              </a:solidFill>
            </a:endParaRPr>
          </a:p>
          <a:p>
            <a:pPr>
              <a:lnSpc>
                <a:spcPct val="130000"/>
              </a:lnSpc>
            </a:pPr>
            <a:r>
              <a:rPr lang="cs-CZ" b="1" dirty="0"/>
              <a:t>Koordinace ORP</a:t>
            </a:r>
          </a:p>
          <a:p>
            <a:pPr marL="342900" indent="-342900">
              <a:lnSpc>
                <a:spcPct val="130000"/>
              </a:lnSpc>
            </a:pPr>
            <a:r>
              <a:rPr lang="cs-CZ" dirty="0"/>
              <a:t>ORP prostřednictvím sociálního pracovníka obecné sociální práce nese zodpovědnost za koordinaci případů, které:</a:t>
            </a:r>
          </a:p>
          <a:p>
            <a:pPr marL="914400" lvl="1" indent="-457200">
              <a:lnSpc>
                <a:spcPct val="130000"/>
              </a:lnSpc>
              <a:buFont typeface="+mj-lt"/>
              <a:buAutoNum type="alphaLcParenR"/>
            </a:pPr>
            <a:r>
              <a:rPr lang="cs-CZ" dirty="0"/>
              <a:t>překračují kompetence jednotlivých aktérů nebo dotčena je více než jedna oblast podpory (např. kombinace sociálních služeb, zdravotní péče, bydlení, vzdělání),</a:t>
            </a:r>
          </a:p>
          <a:p>
            <a:pPr marL="914400" lvl="1" indent="-457200">
              <a:lnSpc>
                <a:spcPct val="130000"/>
              </a:lnSpc>
              <a:buFont typeface="+mj-lt"/>
              <a:buAutoNum type="alphaLcParenR"/>
            </a:pPr>
            <a:r>
              <a:rPr lang="cs-CZ" dirty="0"/>
              <a:t>nemají dosud navržené systémové řešení,</a:t>
            </a:r>
          </a:p>
          <a:p>
            <a:pPr marL="914400" lvl="1" indent="-457200">
              <a:lnSpc>
                <a:spcPct val="130000"/>
              </a:lnSpc>
              <a:buFont typeface="+mj-lt"/>
              <a:buAutoNum type="alphaLcParenR"/>
            </a:pPr>
            <a:r>
              <a:rPr lang="cs-CZ" dirty="0"/>
              <a:t>jsou dlouhodobé nebo složité a vyžadují průběžné monitorování a vyhodnocování.</a:t>
            </a:r>
          </a:p>
          <a:p>
            <a:pPr marL="342900" indent="-342900">
              <a:lnSpc>
                <a:spcPct val="130000"/>
              </a:lnSpc>
            </a:pPr>
            <a:r>
              <a:rPr lang="cs-CZ" dirty="0"/>
              <a:t>ORP nezasahuje do každého individuálního případu — pokud případ spadá plně do kompetencí jiného aktéra a existuje jasná, fungující cesta řešení, tento aktér postupuje samostatně, ale ORP je informováno (minimální hlášení) a má možnost intervence, pokud se situace změní.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BFE1CF5-8154-60AE-6458-70A8B9CEE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C70B746-00F0-E622-828E-903C36111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8DA3B1-CAA3-C234-B797-1F7910D4A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722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03CA59-F6B8-49A5-EBA6-AC7AE7A26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4897A4-2D34-04B7-32CD-B0D57C094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7804"/>
            <a:ext cx="10515600" cy="785004"/>
          </a:xfrm>
        </p:spPr>
        <p:txBody>
          <a:bodyPr>
            <a:noAutofit/>
          </a:bodyPr>
          <a:lstStyle/>
          <a:p>
            <a:pPr algn="ctr"/>
            <a:r>
              <a:rPr lang="pl-PL" sz="2400" dirty="0"/>
              <a:t>Co to znamená pro poskytovatele sociálních služeb 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026A15-1279-31B2-EC21-C6074E2139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24951"/>
            <a:ext cx="10515600" cy="4871049"/>
          </a:xfrm>
        </p:spPr>
        <p:txBody>
          <a:bodyPr>
            <a:normAutofit fontScale="55000" lnSpcReduction="20000"/>
          </a:bodyPr>
          <a:lstStyle/>
          <a:p>
            <a:pPr marL="342900" indent="-342900" algn="just">
              <a:lnSpc>
                <a:spcPct val="130000"/>
              </a:lnSpc>
            </a:pPr>
            <a:r>
              <a:rPr lang="cs-CZ" dirty="0">
                <a:solidFill>
                  <a:schemeClr val="tx2"/>
                </a:solidFill>
              </a:rPr>
              <a:t>Jasný partner v území: v případě, že řešení NSS klienta přesahuje možnosti sociální služby, je klíčovým koordinátorem ORP.</a:t>
            </a:r>
          </a:p>
          <a:p>
            <a:pPr marL="342900" indent="-342900" algn="just">
              <a:lnSpc>
                <a:spcPct val="130000"/>
              </a:lnSpc>
            </a:pPr>
            <a:r>
              <a:rPr lang="cs-CZ" dirty="0">
                <a:solidFill>
                  <a:schemeClr val="tx2"/>
                </a:solidFill>
              </a:rPr>
              <a:t>Podpora při mimořádných situacích: po zamítnutí žádosti o službu má služba klienta aktivně nasměrovat na další možnosti podpory (např. propojit jej se sociálním pracovníkem ORP):</a:t>
            </a:r>
          </a:p>
          <a:p>
            <a:pPr marL="914400" lvl="1" indent="-457200">
              <a:lnSpc>
                <a:spcPct val="130000"/>
              </a:lnSpc>
              <a:buFont typeface="+mj-lt"/>
              <a:buAutoNum type="alphaLcParenR"/>
            </a:pPr>
            <a:r>
              <a:rPr lang="cs-CZ" dirty="0"/>
              <a:t>Součástí zamítnutí žádosti je srozumitelná nabídka sociálního poradenství (sociální pracovník služby) a kontakty na sociální pracovníky ORP,</a:t>
            </a:r>
          </a:p>
          <a:p>
            <a:pPr marL="914400" lvl="1" indent="-457200">
              <a:lnSpc>
                <a:spcPct val="130000"/>
              </a:lnSpc>
              <a:buFont typeface="+mj-lt"/>
              <a:buAutoNum type="alphaLcParenR"/>
            </a:pPr>
            <a:r>
              <a:rPr lang="cs-CZ" dirty="0"/>
              <a:t>v závažných NSS, které hrozí krizovou situací nenechat pouze na předání kontaktu klientovi – je třeba aktivně podpořit navázání kontaktu se SP ORP (zde nutný souhlas žadatele).</a:t>
            </a:r>
            <a:endParaRPr lang="cs-CZ" sz="1900" dirty="0">
              <a:solidFill>
                <a:srgbClr val="FF0000"/>
              </a:solidFill>
            </a:endParaRPr>
          </a:p>
          <a:p>
            <a:pPr marL="342900" indent="-342900" algn="just">
              <a:lnSpc>
                <a:spcPct val="130000"/>
              </a:lnSpc>
            </a:pPr>
            <a:r>
              <a:rPr lang="cs-CZ" dirty="0">
                <a:solidFill>
                  <a:schemeClr val="tx2"/>
                </a:solidFill>
              </a:rPr>
              <a:t>Sdílení a spolupráce: služby se účastní setkání organizovaných ORP (v rámci komunitního plánování sociálních služeb), kde se sdílí zkušenosti, dobrá praxe a hledají řešení složitých situací.</a:t>
            </a:r>
          </a:p>
          <a:p>
            <a:pPr marL="342900" indent="-342900" algn="just">
              <a:lnSpc>
                <a:spcPct val="130000"/>
              </a:lnSpc>
            </a:pPr>
            <a:r>
              <a:rPr lang="cs-CZ" dirty="0">
                <a:solidFill>
                  <a:schemeClr val="tx2"/>
                </a:solidFill>
              </a:rPr>
              <a:t>Zajištění dostupnosti služeb: pokud se v rámci sociálních služeb ani ORP nenajde vhodné řešení, ORP spolupracuje s krajem, který má ze zákona povinnost zajistit dostupnost sociálních služeb a poskytuje v této oblasti metodickou a systémovou podporu.</a:t>
            </a:r>
          </a:p>
          <a:p>
            <a:pPr marL="342900" indent="-342900" algn="just">
              <a:lnSpc>
                <a:spcPct val="130000"/>
              </a:lnSpc>
            </a:pPr>
            <a:r>
              <a:rPr lang="cs-CZ" dirty="0">
                <a:solidFill>
                  <a:schemeClr val="tx2"/>
                </a:solidFill>
              </a:rPr>
              <a:t>Zvýšení efektivity: jasně nastavený model koordinace předchází chaosu, duplicitám a nedorozuměním mezi aktéry. Zároveň zajišťuje, že lidé v nepříznivé sociální situaci nepropadají systémem – koordinace ze strany ORP ve spolupráci s krajem umožňuje plánovat potřebný rozvoj služeb tak, aby byla jejich dostupnost zajištěna.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75506C2-594F-7D7E-81DD-2D7F4941F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0C2411C-868C-B667-F216-251A600DE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DBA709-A46C-D161-3A17-CAF7D3F13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2119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6B8FF1-CF4D-15E5-0989-0D70FC510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3CC54F-B5DE-F219-0A81-039A682C9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800" b="1" kern="100" dirty="0">
                <a:cs typeface="Times New Roman" panose="02020603050405020304" pitchFamily="18" charset="0"/>
              </a:rPr>
              <a:t>Individuální projekty Olomouckého kraje v rámci OP OPZ+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B18696C-7963-E207-B352-94866823B8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209430"/>
          </a:xfrm>
        </p:spPr>
        <p:txBody>
          <a:bodyPr>
            <a:normAutofit lnSpcReduction="10000"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cs-CZ" sz="1800" kern="0" dirty="0">
                <a:solidFill>
                  <a:srgbClr val="02539F">
                    <a:lumMod val="75000"/>
                  </a:srgbClr>
                </a:solidFill>
                <a:ea typeface="ＭＳ Ｐゴシック" charset="0"/>
              </a:rPr>
              <a:t>Období</a:t>
            </a: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 realizace:		07/2025 – 12/2027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cs-CZ" sz="1800" kern="0" dirty="0">
                <a:solidFill>
                  <a:srgbClr val="02539F">
                    <a:lumMod val="75000"/>
                  </a:srgbClr>
                </a:solidFill>
                <a:ea typeface="ＭＳ Ｐゴシック" charset="0"/>
              </a:rPr>
              <a:t>Celková alokovaná částka:	40.364.792 Kč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cs-CZ" sz="1800" b="1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Podpora koncepčních a strategických aktivit v sociální oblasti v Olomouckém kraji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Podpora procesů směřujících k posílení či vzniků koncepčních a strategických opatření nezbytných pro zajištění dostupnosti a efektivity poskytovaných služeb v Olomouckém kraji.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cs-CZ" sz="1800" b="1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Podpora zvyšování kvality a dalšího rozvoje sociálních služeb v Olomouckém kraji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Zajištění odborné </a:t>
            </a:r>
            <a:r>
              <a:rPr lang="cs-CZ" sz="1800" kern="0" dirty="0">
                <a:solidFill>
                  <a:srgbClr val="02539F">
                    <a:lumMod val="75000"/>
                  </a:srgbClr>
                </a:solidFill>
                <a:ea typeface="ＭＳ Ｐゴシック" charset="0"/>
              </a:rPr>
              <a:t>podpory a vzdělávání zaměstnancům </a:t>
            </a: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a managementu poskytovatelů a zadavatelů sociálních služeb, jež cílí ke zvyšování kvality a rozvoje sociálních služeb.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cs-CZ" sz="1800" b="1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Podpora pečujících osob v Olomouckém kraji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Posílení kompetencí pečujících osob, předávání zkušeností, dobré praxe a nezbytného odlehčení při řešení nepříznivé sociální situace.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A3AE581-D633-A6A7-6D14-8D6897AE2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8F2613E-8BDE-EF6A-7AB7-6A7D0A4B5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47FAC17-E52D-4D66-5EA6-C920F09E3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830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842FD-DEEC-43FB-79C9-1593E4B63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0DA28C-1512-1482-4D4B-177FB0E4D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800" b="1" kern="100" dirty="0">
                <a:cs typeface="Times New Roman" panose="02020603050405020304" pitchFamily="18" charset="0"/>
              </a:rPr>
              <a:t>projekt Podpora koncepčních a strategických aktivit </a:t>
            </a:r>
            <a:br>
              <a:rPr lang="cs-CZ" sz="2800" b="1" kern="100" dirty="0">
                <a:cs typeface="Times New Roman" panose="02020603050405020304" pitchFamily="18" charset="0"/>
              </a:rPr>
            </a:br>
            <a:r>
              <a:rPr lang="cs-CZ" sz="2800" b="1" kern="100" dirty="0">
                <a:cs typeface="Times New Roman" panose="02020603050405020304" pitchFamily="18" charset="0"/>
              </a:rPr>
              <a:t>v sociální oblasti v Olomouckém kraji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F75CAE-13AF-F9C2-F326-4C7460D8B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46978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cs-CZ" sz="1400" b="1" dirty="0"/>
              <a:t>Klíčová aktivita č. 1 – Zvyšování informovanosti a povědomí o sociálních službách</a:t>
            </a:r>
            <a:endParaRPr lang="cs-CZ" sz="1400" dirty="0"/>
          </a:p>
          <a:p>
            <a:pPr lvl="0">
              <a:lnSpc>
                <a:spcPct val="100000"/>
              </a:lnSpc>
            </a:pPr>
            <a:r>
              <a:rPr lang="cs-CZ" sz="1400" dirty="0"/>
              <a:t>marketingová kampaň zaměřená na rozšiřování informací o možnostech řešení nepříznivých sociálních situací prostřednictvím sociálních služeb v kraji</a:t>
            </a:r>
          </a:p>
          <a:p>
            <a:pPr lvl="0">
              <a:lnSpc>
                <a:spcPct val="100000"/>
              </a:lnSpc>
            </a:pPr>
            <a:r>
              <a:rPr lang="cs-CZ" sz="1400" dirty="0"/>
              <a:t>metodická podpora poskytovatelů sociálních služeb (workshopy) při informování veřejnosti o možnostech pomoci a podpory, které mohou potenciální zájemci o službu využít</a:t>
            </a:r>
          </a:p>
          <a:p>
            <a:pPr marL="0" lvl="0" indent="0">
              <a:buNone/>
            </a:pPr>
            <a:endParaRPr lang="cs-CZ" sz="1400" b="1" dirty="0"/>
          </a:p>
          <a:p>
            <a:pPr marL="0" lvl="0" indent="0">
              <a:buNone/>
            </a:pPr>
            <a:r>
              <a:rPr lang="cs-CZ" sz="1400" b="1" dirty="0"/>
              <a:t>Klíčová aktivita č. 2 – Podpora koordinovaného využívání dobrovolníků </a:t>
            </a:r>
            <a:endParaRPr lang="cs-CZ" sz="1400" dirty="0"/>
          </a:p>
          <a:p>
            <a:pPr lvl="0">
              <a:lnSpc>
                <a:spcPct val="100000"/>
              </a:lnSpc>
            </a:pPr>
            <a:r>
              <a:rPr lang="cs-CZ" sz="1400" dirty="0"/>
              <a:t>podpora činnosti a rozvoje dobrovolnických center</a:t>
            </a:r>
          </a:p>
          <a:p>
            <a:pPr lvl="0">
              <a:lnSpc>
                <a:spcPct val="100000"/>
              </a:lnSpc>
            </a:pPr>
            <a:r>
              <a:rPr lang="cs-CZ" sz="1400" dirty="0"/>
              <a:t>konference, vzdělávací aktivity pro koordinátory dobrovolníků a organizace připravující se na práci s dobrovolníky, akce Dny dobrovolnictví v Olomouckém kraji, podpůrné motivační akce pro dobrovolníky</a:t>
            </a:r>
          </a:p>
          <a:p>
            <a:pPr lvl="0">
              <a:lnSpc>
                <a:spcPct val="100000"/>
              </a:lnSpc>
            </a:pPr>
            <a:r>
              <a:rPr lang="cs-CZ" sz="1400" dirty="0"/>
              <a:t>zpracování Strategie dobrovolnictví v OK</a:t>
            </a:r>
          </a:p>
          <a:p>
            <a:pPr lvl="0">
              <a:lnSpc>
                <a:spcPct val="100000"/>
              </a:lnSpc>
            </a:pPr>
            <a:r>
              <a:rPr lang="cs-CZ" sz="1400" dirty="0"/>
              <a:t>vytvoření webových stránek k dobrovolnictví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04FBC94-B0CC-8566-F401-47BE8D635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6EA4647-F506-A111-8EB4-F5A0EB6E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2F0AE8-1717-F684-307F-CDB7EF9AC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96229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676B7C-07B2-054A-F4BA-B5E3249BF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D7DF46-A0E3-B252-3296-BB403DD6E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800" b="1" kern="100" dirty="0">
                <a:cs typeface="Times New Roman" panose="02020603050405020304" pitchFamily="18" charset="0"/>
              </a:rPr>
              <a:t>projekt Podpora koncepčních a strategických aktivit </a:t>
            </a:r>
            <a:br>
              <a:rPr lang="cs-CZ" sz="2800" b="1" kern="100" dirty="0">
                <a:cs typeface="Times New Roman" panose="02020603050405020304" pitchFamily="18" charset="0"/>
              </a:rPr>
            </a:br>
            <a:r>
              <a:rPr lang="cs-CZ" sz="2800" b="1" kern="100" dirty="0">
                <a:cs typeface="Times New Roman" panose="02020603050405020304" pitchFamily="18" charset="0"/>
              </a:rPr>
              <a:t>v sociální oblasti v Olomouckém kraji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E699BAE-6068-4A50-A3E5-828F20BDA6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46978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cs-CZ" sz="1400" b="1" dirty="0"/>
              <a:t>Klíčová aktivita č. 3 – Koncepční a strategická opatření v oblasti sociálních služeb pro ORP</a:t>
            </a:r>
            <a:endParaRPr lang="cs-CZ" sz="1400" dirty="0"/>
          </a:p>
          <a:p>
            <a:pPr lvl="0"/>
            <a:r>
              <a:rPr lang="cs-CZ" sz="1400" dirty="0"/>
              <a:t>podpora pracovníků úřadů obcí a kraje prostřednictvím spolupráce při zpracování analytických podkladů nezbytných pro zabezpečení kvalitní a efektivní koordinace činností směřujících k efektivnímu poskytování sociálních služeb na daném území</a:t>
            </a:r>
          </a:p>
          <a:p>
            <a:pPr lvl="0"/>
            <a:r>
              <a:rPr lang="cs-CZ" sz="1400" dirty="0"/>
              <a:t>platformy setkávání pro přenos informací a výměnu zkušeností a rozvoj koordinovaného přístupu k řešení nepříznivých sociálních situací osob (výjezdní zasedání pracovníků KÚOK a ORP a setkání krajů)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4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Klíčová aktivita č. 4 – Vzdělávání pracovníků ve veřejné správě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podpora rozvoje kompetencí sociálních pracovníků na úřadech obcí a KÚOK (vzdělávání, workshopy)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prohlubování kompetencí veřejných opatrovníků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4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Klíčová aktivita č. 5 – Realizace auditů v příspěvkových organizacích OK poskytujících sociální služby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odborné audity v příspěvkových organizacích OK, které poskytují sociální služby domovy pro seniory a domovy se zvláštním režimem s cílem zhodnocení stavu poskytovaných sociálních služeb (úvodní setkání, 12 auditů, expertní podpora po auditech)</a:t>
            </a:r>
          </a:p>
          <a:p>
            <a:pPr lvl="0"/>
            <a:endParaRPr lang="cs-CZ" sz="14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012A3F8-BCE2-5A65-1735-DF0574581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BD17ADA-761D-2770-3521-E0E542FA6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BA39F13-AED1-B54F-63BB-DA594C241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3389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77E7F7-162A-C769-2986-69A800AC40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6E3591-BF38-EC3A-3AF0-3B1ECCC4E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800" b="1" kern="100" dirty="0">
                <a:cs typeface="Times New Roman" panose="02020603050405020304" pitchFamily="18" charset="0"/>
              </a:rPr>
              <a:t>projekt Podpora koncepčních a strategických aktivit </a:t>
            </a:r>
            <a:br>
              <a:rPr lang="cs-CZ" sz="2800" b="1" kern="100" dirty="0">
                <a:cs typeface="Times New Roman" panose="02020603050405020304" pitchFamily="18" charset="0"/>
              </a:rPr>
            </a:br>
            <a:r>
              <a:rPr lang="cs-CZ" sz="2800" b="1" kern="100" dirty="0">
                <a:cs typeface="Times New Roman" panose="02020603050405020304" pitchFamily="18" charset="0"/>
              </a:rPr>
              <a:t>v sociální oblasti v Olomouckém kraji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7240B96-27A4-9601-79B2-CE9A269470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299626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cs-CZ" sz="1400" b="1" dirty="0"/>
              <a:t>Klíčová aktivita č. 6 – Zvyšování kompetencí zaměstnanců poskytovatelů sociálních služeb</a:t>
            </a:r>
          </a:p>
          <a:p>
            <a:r>
              <a:rPr lang="cs-CZ" sz="1400" dirty="0"/>
              <a:t>vzdělávání ředitelů, vedoucích zaměstnanců, sociálních pracovníků, pracovníků v sociálních službách a dalších zaměstnanců, kteří pracují v přímé péči s klienty sociálních služeb zejména příspěvkových organizací OK</a:t>
            </a:r>
          </a:p>
          <a:p>
            <a:pPr marL="0" lvl="0" indent="0">
              <a:buNone/>
            </a:pPr>
            <a:r>
              <a:rPr lang="cs-CZ" sz="1400" b="1" dirty="0"/>
              <a:t>Klíčová aktivita č. 7 – Podpora a posilování systému služeb sociální prevence</a:t>
            </a:r>
          </a:p>
          <a:p>
            <a:r>
              <a:rPr lang="cs-CZ" sz="1400" dirty="0"/>
              <a:t>podpora služeb prevence prostřednictvím aktivit vedoucích ke zvyšování odborných kompetencí pracovníků věnujících se práci s osobami sociálně vyloučenými či sociálním vyloučením ohroženými (workshopy, vzdělávání, výcviky)</a:t>
            </a:r>
          </a:p>
          <a:p>
            <a:r>
              <a:rPr lang="cs-CZ" sz="1400" dirty="0"/>
              <a:t>rozvoj komunitní práce na obcích a městech s vyšším počtem osob sociálně vyloučených, a to v oblasti vzdělávání samosprávy a poskytovatelů sociálních služeb</a:t>
            </a:r>
          </a:p>
          <a:p>
            <a:r>
              <a:rPr lang="cs-CZ" sz="1400" dirty="0"/>
              <a:t>podpora činnosti v azylových domech, zejména v azylových domech s dětmi</a:t>
            </a:r>
          </a:p>
          <a:p>
            <a:pPr marL="0" lvl="0" indent="0">
              <a:buNone/>
            </a:pPr>
            <a:endParaRPr lang="cs-CZ" sz="14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2CAF450-E1CD-F5F8-45EB-DED6631E8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86860CE-F9E9-73A7-5143-5C9150492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E538F46-5C7A-5383-77BA-5A4EAA5C6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6991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C12B9-44F5-AB74-80FD-85FA066194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C10FC7-D985-DAEB-0509-E84751C43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800" b="1" kern="100" dirty="0">
                <a:cs typeface="Times New Roman" panose="02020603050405020304" pitchFamily="18" charset="0"/>
              </a:rPr>
              <a:t>projekt Podpora zvyšování kvality a dalšího rozvoje sociálních služeb v Olomouckém kraji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F12C05-E25F-0637-DA7D-ECAF51F6C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2094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500" b="1" dirty="0"/>
              <a:t>Klíčová aktivita č. 1 – Podpora procesu transformace</a:t>
            </a:r>
          </a:p>
          <a:p>
            <a:r>
              <a:rPr lang="cs-CZ" sz="1500" dirty="0"/>
              <a:t>koordinace celého procesu transformace</a:t>
            </a:r>
          </a:p>
          <a:p>
            <a:r>
              <a:rPr lang="cs-CZ" sz="1500" dirty="0"/>
              <a:t>metodická podpora a zvyšování odborných kompetencí pracovníků věnujících se práci s osobami se zdravotním postižením a organizací zainteresovaných v rámci procesu transformace sociálních služeb</a:t>
            </a:r>
          </a:p>
          <a:p>
            <a:r>
              <a:rPr lang="cs-CZ" sz="1500" dirty="0"/>
              <a:t>realizace činností směřující k informovanosti zástupců obcí, odborné a laické veřejnosti v této specifické oblasti a propagaci smyslu a účelu celého procesu transformace (vzdělávání, workshopy, případové konference)</a:t>
            </a:r>
          </a:p>
          <a:p>
            <a:pPr marL="0" indent="0">
              <a:buNone/>
            </a:pPr>
            <a:r>
              <a:rPr lang="cs-CZ" sz="1500" b="1" dirty="0"/>
              <a:t>Klíčová aktivita č. 2 – Podpora osob s duševním onemocněním </a:t>
            </a:r>
          </a:p>
          <a:p>
            <a:r>
              <a:rPr lang="cs-CZ" sz="1500" dirty="0"/>
              <a:t>podpora služeb, které se věnují práci s osobami s chronickým duševním onemocněním tak, aby jim umožnily vést plnohodnotný život, zvýšily jejich nezávislosti a samostatnost a posílily jejich osobní kompetence</a:t>
            </a:r>
          </a:p>
          <a:p>
            <a:r>
              <a:rPr lang="cs-CZ" sz="1500" dirty="0"/>
              <a:t>realizace činností směřující k informovanosti zástupců obcí, odborné a laické veřejnosti v této specifické oblasti a propagaci smyslu a účelu reforma psychiatrické péče (konference, vzdělávání, workshopy)</a:t>
            </a:r>
          </a:p>
          <a:p>
            <a:r>
              <a:rPr lang="cs-CZ" sz="1500" dirty="0"/>
              <a:t>analýza potřeb osob s duševním onemocněním se zvláštním důrazem na děti s duševním onemocněním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6809C91-78F3-E48A-7B55-A15223CC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9EA15C6-D9B8-C26D-6CCF-D81EC654A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A9A5CF1-73AA-4F65-1A5F-95F5803B8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3463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5A9B6C-BA2E-0740-0CEF-4B8C816459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EE66CB-A58A-9BDF-B582-DF2D69B69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800" b="1" kern="100" dirty="0">
                <a:cs typeface="Times New Roman" panose="02020603050405020304" pitchFamily="18" charset="0"/>
              </a:rPr>
              <a:t>projekt Podpora zvyšování kvality a dalšího rozvoje sociálních služeb v Olomouckém kraji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5712A0-3487-709D-96CD-153F55F75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69"/>
            <a:ext cx="10515600" cy="438360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cs-CZ" sz="1500" b="1" dirty="0"/>
              <a:t>Klíčová aktivita č. 3 – Podpora osob se zdravotním postižením</a:t>
            </a:r>
          </a:p>
          <a:p>
            <a:r>
              <a:rPr lang="cs-CZ" sz="1500" dirty="0"/>
              <a:t>prohlubování odborných kompetence pracovníků a součinnost mezi spolupracujícími subjekty podporujícími osoby se zdravotním postižením (vzdělávání, workshopy, kurzy, výcviky)</a:t>
            </a:r>
          </a:p>
          <a:p>
            <a:r>
              <a:rPr lang="cs-CZ" sz="1500" dirty="0"/>
              <a:t>přímá podpora OZP – </a:t>
            </a:r>
            <a:r>
              <a:rPr lang="cs-CZ" sz="1500"/>
              <a:t>svépomocné skupiny, </a:t>
            </a:r>
            <a:r>
              <a:rPr lang="cs-CZ" sz="1500" dirty="0"/>
              <a:t>zájmové aktivity, besedy na školách</a:t>
            </a:r>
          </a:p>
          <a:p>
            <a:pPr marL="0" indent="0">
              <a:buNone/>
            </a:pPr>
            <a:r>
              <a:rPr lang="cs-CZ" sz="1500" b="1" dirty="0"/>
              <a:t>Klíčová aktivita č. 4 – Podpora pracovníků sociálních služeb zaměřujících se na cílovou skupinu senioři </a:t>
            </a:r>
          </a:p>
          <a:p>
            <a:r>
              <a:rPr lang="cs-CZ" sz="1500" dirty="0"/>
              <a:t>podpora kvality a provázanosti služeb pro seniory proškolením zaměstnanců a managementu (platformy setkávání, přednášky, exkurze, supervize, vzdělávání, výcviky, konference)</a:t>
            </a:r>
          </a:p>
          <a:p>
            <a:r>
              <a:rPr lang="cs-CZ" sz="1500" dirty="0"/>
              <a:t>setkávání se zahraničními odborníky</a:t>
            </a:r>
          </a:p>
          <a:p>
            <a:r>
              <a:rPr lang="cs-CZ" sz="1500" dirty="0"/>
              <a:t>podpora využití </a:t>
            </a:r>
            <a:r>
              <a:rPr lang="cs-CZ" sz="1500" dirty="0" err="1"/>
              <a:t>asistivních</a:t>
            </a:r>
            <a:r>
              <a:rPr lang="cs-CZ" sz="1500" dirty="0"/>
              <a:t> a podobných technologií, které podporují osoby se sníženou soběstačností, seniory a osoby se zdravotním postižením, případně pečovatele</a:t>
            </a:r>
          </a:p>
          <a:p>
            <a:pPr marL="0" indent="0">
              <a:buNone/>
            </a:pPr>
            <a:r>
              <a:rPr lang="cs-CZ" sz="1500" b="1" dirty="0"/>
              <a:t>Klíčová aktivita č. 5 – Podpora rozvoje paliativní péče</a:t>
            </a:r>
          </a:p>
          <a:p>
            <a:r>
              <a:rPr lang="cs-CZ" sz="1500" dirty="0"/>
              <a:t>podpora vzdělávání, supervize a zvyšování odborných kompetencí všech zainteresovaných odborníků a spolupráce mezi jednotlivými subjekty poskytující paliativní péči s cílem propojení sociálních a zdravotních služeb a poradenství pro pozůstalé</a:t>
            </a:r>
          </a:p>
          <a:p>
            <a:r>
              <a:rPr lang="cs-CZ" sz="1500" dirty="0"/>
              <a:t>meziresortní setkání, konference, workshopy, výcviky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192B720-2ECA-DAD4-D1A2-8020A7B1A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4EFD347-5A5D-55A3-2E55-F9F8DE6E2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09458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03AED-C486-DB3B-FE2F-45729FA33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873838-02C5-0CA7-3F77-034E799B3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800" b="1" kern="100" dirty="0">
                <a:cs typeface="Times New Roman" panose="02020603050405020304" pitchFamily="18" charset="0"/>
              </a:rPr>
              <a:t>projekt Podpora pečujících osob v Olomouckém kraji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8904168-A08C-A6AA-F991-A4BF652A9A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69"/>
            <a:ext cx="10515600" cy="446978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cs-CZ" sz="1500" b="1" dirty="0"/>
              <a:t>Klíčová aktivita č. 1 – Podpora pečujících osob, které pečují o osoby se zdravotním postižením</a:t>
            </a:r>
          </a:p>
          <a:p>
            <a:r>
              <a:rPr lang="cs-CZ" sz="1500" dirty="0"/>
              <a:t>vícedenní (3 dny/2 noci) pobyty pro rodiny pečující o dítě s postižením využívajících sociálních služeb rané péče a pro osoby s postižením využívajících sociálních služeb sociální rehabilitace, sociálně terapeutické dílny, chráněného bydlení a odlehčovací služby</a:t>
            </a:r>
          </a:p>
          <a:p>
            <a:r>
              <a:rPr lang="cs-CZ" sz="1500" dirty="0"/>
              <a:t>jednodenní akce pro osoby s postižením, workshopy pro pečující, setkávání rodičovských skupin</a:t>
            </a:r>
          </a:p>
          <a:p>
            <a:r>
              <a:rPr lang="cs-CZ" sz="1500" dirty="0"/>
              <a:t>podpora metody sdílené péče, tzv. </a:t>
            </a:r>
            <a:r>
              <a:rPr lang="cs-CZ" sz="1500" dirty="0" err="1"/>
              <a:t>homesharingu</a:t>
            </a:r>
            <a:endParaRPr lang="cs-CZ" sz="1500" dirty="0"/>
          </a:p>
          <a:p>
            <a:pPr marL="0" indent="0">
              <a:buNone/>
            </a:pPr>
            <a:r>
              <a:rPr lang="cs-CZ" sz="1500" b="1" dirty="0"/>
              <a:t>Klíčová aktivita č. 2 – Podpora pečujících osob, které pečují o seniory závislé na pomoci jiné fyzické osoby</a:t>
            </a:r>
          </a:p>
          <a:p>
            <a:r>
              <a:rPr lang="cs-CZ" sz="1500" dirty="0"/>
              <a:t>podpora a pomoc lidem, kteří pečují o seniora zajištěním prostoru pro zvyšování informovanosti, kompetencí a dovedností, pro nezbytné odlehčení při náročné péči o blízkou osobu v seniorském věku, workshopy pro pečující </a:t>
            </a:r>
          </a:p>
          <a:p>
            <a:r>
              <a:rPr lang="cs-CZ" sz="1500" dirty="0"/>
              <a:t>neformální setkání a besedy s odborníky na danou problematiku </a:t>
            </a:r>
          </a:p>
          <a:p>
            <a:r>
              <a:rPr lang="cs-CZ" sz="1500" dirty="0"/>
              <a:t>celodenní odlehčovací aktivity pro pečující osoby</a:t>
            </a:r>
          </a:p>
          <a:p>
            <a:pPr marL="0" indent="0">
              <a:buNone/>
            </a:pPr>
            <a:r>
              <a:rPr lang="cs-CZ" sz="1500" b="1" dirty="0"/>
              <a:t>Klíčová aktivita č. 3 – Průřezové aktivity</a:t>
            </a:r>
          </a:p>
          <a:p>
            <a:r>
              <a:rPr lang="cs-CZ" sz="1500" dirty="0"/>
              <a:t>aktivity zaměřené na podporu pracovníků z řad poskytovatelů a zadavatelů sociálních služeb, kteří v rámci výkonu svého povolání pomáhají osobám pečujícím (vzdělávání, odborné platformy, výcviky)</a:t>
            </a:r>
          </a:p>
          <a:p>
            <a:r>
              <a:rPr lang="cs-CZ" sz="1500" dirty="0"/>
              <a:t>vznik webové stránky zaměřené na informace a aktuality pro osoby, které pečují o člena rodiny nebo osobu blízkou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F219DAA-5FF6-3061-7682-39F9F8B4A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7900F8-6FBB-40CF-431B-9822CE13E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75DD98E-A762-C8DB-ADBA-6A61C7473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6122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E63B0E-3A09-99F0-2440-EFAD910E8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44038C-D05C-AF7F-A509-FAC78E0137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altLang="cs-CZ" sz="4000" b="1" dirty="0"/>
              <a:t>Děkuji za pozornost</a:t>
            </a:r>
            <a:endParaRPr lang="cs-CZ" sz="40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r>
              <a:rPr lang="cs-CZ" altLang="cs-CZ" sz="1800" b="1" dirty="0"/>
              <a:t>Mgr. Valerie Navrátilová</a:t>
            </a:r>
          </a:p>
          <a:p>
            <a:pPr marL="0" indent="0" algn="r">
              <a:buFontTx/>
              <a:buNone/>
              <a:defRPr/>
            </a:pPr>
            <a:r>
              <a:rPr lang="cs-CZ" altLang="cs-CZ" sz="1800" b="1" dirty="0">
                <a:hlinkClick r:id="rId2"/>
              </a:rPr>
              <a:t>v.navratilova@olkraj.cz</a:t>
            </a: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r>
              <a:rPr lang="cs-CZ" altLang="cs-CZ" sz="1800" b="1" dirty="0"/>
              <a:t>585 508 237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C5F071-DE52-7C72-071E-65337FF99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1.10.2025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604B87B-A87A-4FEB-578F-16C5C6BB0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Skupina ORP 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D185CBC-C19B-BB90-7569-F9797B0A6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157074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2242</TotalTime>
  <Words>2597</Words>
  <Application>Microsoft Office PowerPoint</Application>
  <PresentationFormat>Širokoúhlá obrazovka</PresentationFormat>
  <Paragraphs>284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31" baseType="lpstr">
      <vt:lpstr>ＭＳ Ｐゴシック</vt:lpstr>
      <vt:lpstr>Aptos</vt:lpstr>
      <vt:lpstr>Arial</vt:lpstr>
      <vt:lpstr>Arial Unicode MS</vt:lpstr>
      <vt:lpstr>Calibri</vt:lpstr>
      <vt:lpstr>Inter</vt:lpstr>
      <vt:lpstr>Segoe UI</vt:lpstr>
      <vt:lpstr>Times New Roman</vt:lpstr>
      <vt:lpstr>Wingdings</vt:lpstr>
      <vt:lpstr>Motiv Office</vt:lpstr>
      <vt:lpstr>Setkání poskytovatelů sociálních služeb</vt:lpstr>
      <vt:lpstr>Aktualizace sítě sociálních služeb Olomouckého kraje na rok 2026 </vt:lpstr>
      <vt:lpstr>Aktualizace sítě sociálních služeb Olomouckého kraje na rok 2026 </vt:lpstr>
      <vt:lpstr>Aktualizace sítě sociálních služeb Olomouckého kraje na rok 2026 </vt:lpstr>
      <vt:lpstr>Aktualizace sítě sociálních služeb Olomouckého kraje na rok 2026 </vt:lpstr>
      <vt:lpstr>Střednědobý plán rozvoje sociálních služeb v Olomouckém kraji pro rok 2027</vt:lpstr>
      <vt:lpstr>Střednědobý plán rozvoje sociálních služeb v Olomouckém kraji pro rok 2027</vt:lpstr>
      <vt:lpstr>Střednědobý plán rozvoje sociálních služeb v Olomouckém kraji pro rok 2027</vt:lpstr>
      <vt:lpstr>Střednědobý plán rozvoje sociálních služeb v Olomouckém kraji pro rok 2027</vt:lpstr>
      <vt:lpstr>Střednědobý plán rozvoje sociálních služeb v Olomouckém kraji pro rok 2027</vt:lpstr>
      <vt:lpstr>Posílení role ORP v systému koordinace podpory a pomoci v OK</vt:lpstr>
      <vt:lpstr>Posílení role ORP v systému koordinace podpory a pomoci v OK</vt:lpstr>
      <vt:lpstr>Co to znamená pro poskytovatele sociálních služeb </vt:lpstr>
      <vt:lpstr>Individuální projekty Olomouckého kraje v rámci OP OPZ+</vt:lpstr>
      <vt:lpstr>projekt Podpora koncepčních a strategických aktivit  v sociální oblasti v Olomouckém kraji</vt:lpstr>
      <vt:lpstr>projekt Podpora koncepčních a strategických aktivit  v sociální oblasti v Olomouckém kraji</vt:lpstr>
      <vt:lpstr>projekt Podpora koncepčních a strategických aktivit  v sociální oblasti v Olomouckém kraji</vt:lpstr>
      <vt:lpstr>projekt Podpora zvyšování kvality a dalšího rozvoje sociálních služeb v Olomouckém kraji</vt:lpstr>
      <vt:lpstr>projekt Podpora zvyšování kvality a dalšího rozvoje sociálních služeb v Olomouckém kraji</vt:lpstr>
      <vt:lpstr>projekt Podpora pečujících osob v Olomouckém kraji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Bodnarová Hana</dc:creator>
  <cp:lastModifiedBy>Bodnarová Hana</cp:lastModifiedBy>
  <cp:revision>53</cp:revision>
  <cp:lastPrinted>2025-10-27T14:41:41Z</cp:lastPrinted>
  <dcterms:created xsi:type="dcterms:W3CDTF">2022-03-10T07:10:19Z</dcterms:created>
  <dcterms:modified xsi:type="dcterms:W3CDTF">2025-10-30T06:22:54Z</dcterms:modified>
</cp:coreProperties>
</file>