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467" r:id="rId3"/>
    <p:sldId id="503" r:id="rId4"/>
    <p:sldId id="548" r:id="rId5"/>
    <p:sldId id="574" r:id="rId6"/>
    <p:sldId id="1825" r:id="rId7"/>
    <p:sldId id="1824" r:id="rId8"/>
    <p:sldId id="1822" r:id="rId9"/>
    <p:sldId id="1826" r:id="rId10"/>
    <p:sldId id="1827" r:id="rId11"/>
    <p:sldId id="1828" r:id="rId12"/>
    <p:sldId id="575" r:id="rId13"/>
    <p:sldId id="559" r:id="rId14"/>
    <p:sldId id="1829" r:id="rId15"/>
    <p:sldId id="577" r:id="rId16"/>
    <p:sldId id="578" r:id="rId17"/>
    <p:sldId id="576" r:id="rId18"/>
    <p:sldId id="580" r:id="rId19"/>
    <p:sldId id="581" r:id="rId20"/>
    <p:sldId id="535" r:id="rId21"/>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emilie.kalova\Desktop\Konference%20materi&#225;ly\Ol&#353;anka%202025\PpA.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cs-CZ" sz="1800" dirty="0"/>
              <a:t>Vývoj alokace </a:t>
            </a:r>
            <a:r>
              <a:rPr lang="cs-CZ" sz="1800" dirty="0" err="1"/>
              <a:t>PpB</a:t>
            </a:r>
            <a:r>
              <a:rPr lang="cs-CZ" sz="1800" dirty="0"/>
              <a:t> 2022-2026</a:t>
            </a:r>
          </a:p>
        </c:rich>
      </c:tx>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endParaRPr lang="cs-CZ"/>
        </a:p>
      </c:txPr>
    </c:title>
    <c:autoTitleDeleted val="0"/>
    <c:plotArea>
      <c:layout/>
      <c:barChart>
        <c:barDir val="col"/>
        <c:grouping val="clustered"/>
        <c:varyColors val="0"/>
        <c:ser>
          <c:idx val="0"/>
          <c:order val="0"/>
          <c:spPr>
            <a:solidFill>
              <a:schemeClr val="accent1"/>
            </a:solidFill>
            <a:ln>
              <a:noFill/>
            </a:ln>
            <a:effectLst/>
          </c:spPr>
          <c:invertIfNegative val="0"/>
          <c:dLbls>
            <c:dLbl>
              <c:idx val="2"/>
              <c:layout>
                <c:manualLayout>
                  <c:x val="7.5211091746333215E-3"/>
                  <c:y val="0"/>
                </c:manualLayout>
              </c:layout>
              <c:spPr>
                <a:noFill/>
                <a:ln>
                  <a:noFill/>
                </a:ln>
                <a:effectLst/>
              </c:spPr>
              <c:txPr>
                <a:bodyPr rot="0" spcFirstLastPara="1" vertOverflow="ellipsis" vert="horz" wrap="square" lIns="38100" tIns="19050" rIns="38100" bIns="19050" anchor="ctr" anchorCtr="1">
                  <a:noAutofit/>
                </a:bodyPr>
                <a:lstStyle/>
                <a:p>
                  <a:pPr>
                    <a:defRPr sz="2000" b="0" i="0" u="none" strike="noStrike" kern="1200" baseline="0">
                      <a:solidFill>
                        <a:schemeClr val="tx1">
                          <a:lumMod val="75000"/>
                          <a:lumOff val="25000"/>
                        </a:schemeClr>
                      </a:solidFill>
                      <a:latin typeface="+mn-lt"/>
                      <a:ea typeface="+mn-ea"/>
                      <a:cs typeface="+mn-cs"/>
                    </a:defRPr>
                  </a:pPr>
                  <a:endParaRPr lang="cs-CZ"/>
                </a:p>
              </c:txPr>
              <c:showLegendKey val="0"/>
              <c:showVal val="1"/>
              <c:showCatName val="0"/>
              <c:showSerName val="0"/>
              <c:showPercent val="0"/>
              <c:showBubbleSize val="0"/>
              <c:extLst>
                <c:ext xmlns:c15="http://schemas.microsoft.com/office/drawing/2012/chart" uri="{CE6537A1-D6FC-4f65-9D91-7224C49458BB}">
                  <c15:layout>
                    <c:manualLayout>
                      <c:w val="0.20217419814854734"/>
                      <c:h val="0.14485917346468044"/>
                    </c:manualLayout>
                  </c15:layout>
                </c:ext>
                <c:ext xmlns:c16="http://schemas.microsoft.com/office/drawing/2014/chart" uri="{C3380CC4-5D6E-409C-BE32-E72D297353CC}">
                  <c16:uniqueId val="{00000000-5A9F-47D5-AA78-1262CDE19BDA}"/>
                </c:ext>
              </c:extLst>
            </c:dLbl>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tx1">
                        <a:lumMod val="75000"/>
                        <a:lumOff val="25000"/>
                      </a:schemeClr>
                    </a:solidFill>
                    <a:latin typeface="+mn-lt"/>
                    <a:ea typeface="+mn-ea"/>
                    <a:cs typeface="+mn-cs"/>
                  </a:defRPr>
                </a:pPr>
                <a:endParaRPr lang="cs-CZ"/>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'PpB alokace'!$A$2:$A$6</c:f>
              <c:numCache>
                <c:formatCode>General</c:formatCode>
                <c:ptCount val="5"/>
                <c:pt idx="0">
                  <c:v>2022</c:v>
                </c:pt>
                <c:pt idx="1">
                  <c:v>2023</c:v>
                </c:pt>
                <c:pt idx="2">
                  <c:v>2024</c:v>
                </c:pt>
                <c:pt idx="3">
                  <c:v>2025</c:v>
                </c:pt>
                <c:pt idx="4">
                  <c:v>2026</c:v>
                </c:pt>
              </c:numCache>
            </c:numRef>
          </c:cat>
          <c:val>
            <c:numRef>
              <c:f>'PpB alokace'!$B$2:$B$6</c:f>
              <c:numCache>
                <c:formatCode>#\ ##0\ "Kč"</c:formatCode>
                <c:ptCount val="5"/>
                <c:pt idx="0">
                  <c:v>1434383242</c:v>
                </c:pt>
                <c:pt idx="1">
                  <c:v>1520210324</c:v>
                </c:pt>
                <c:pt idx="2">
                  <c:v>1521000000</c:v>
                </c:pt>
                <c:pt idx="3">
                  <c:v>1800000000</c:v>
                </c:pt>
                <c:pt idx="4">
                  <c:v>1900000000</c:v>
                </c:pt>
              </c:numCache>
            </c:numRef>
          </c:val>
          <c:extLst>
            <c:ext xmlns:c16="http://schemas.microsoft.com/office/drawing/2014/chart" uri="{C3380CC4-5D6E-409C-BE32-E72D297353CC}">
              <c16:uniqueId val="{00000000-6D0E-4DCF-B337-681F0BB48802}"/>
            </c:ext>
          </c:extLst>
        </c:ser>
        <c:dLbls>
          <c:showLegendKey val="0"/>
          <c:showVal val="0"/>
          <c:showCatName val="0"/>
          <c:showSerName val="0"/>
          <c:showPercent val="0"/>
          <c:showBubbleSize val="0"/>
        </c:dLbls>
        <c:gapWidth val="219"/>
        <c:overlap val="-27"/>
        <c:axId val="814173423"/>
        <c:axId val="814171503"/>
      </c:barChart>
      <c:catAx>
        <c:axId val="8141734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814171503"/>
        <c:crosses val="autoZero"/>
        <c:auto val="1"/>
        <c:lblAlgn val="ctr"/>
        <c:lblOffset val="100"/>
        <c:noMultiLvlLbl val="0"/>
      </c:catAx>
      <c:valAx>
        <c:axId val="814171503"/>
        <c:scaling>
          <c:orientation val="minMax"/>
        </c:scaling>
        <c:delete val="0"/>
        <c:axPos val="l"/>
        <c:majorGridlines>
          <c:spPr>
            <a:ln w="9525" cap="flat" cmpd="sng" algn="ctr">
              <a:solidFill>
                <a:schemeClr val="tx1">
                  <a:lumMod val="15000"/>
                  <a:lumOff val="85000"/>
                </a:schemeClr>
              </a:solidFill>
              <a:round/>
            </a:ln>
            <a:effectLst/>
          </c:spPr>
        </c:majorGridlines>
        <c:numFmt formatCode="#\ ##0\ &quot;Kč&quot;"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814173423"/>
        <c:crosses val="autoZero"/>
        <c:crossBetween val="between"/>
      </c:valAx>
      <c:spPr>
        <a:noFill/>
        <a:ln>
          <a:noFill/>
        </a:ln>
        <a:effectLst/>
      </c:spPr>
    </c:plotArea>
    <c:plotVisOnly val="1"/>
    <c:dispBlanksAs val="gap"/>
    <c:showDLblsOverMax val="0"/>
  </c:chart>
  <c:spPr>
    <a:solidFill>
      <a:schemeClr val="bg1"/>
    </a:solidFill>
    <a:ln w="9525" cap="flat" cmpd="sng" algn="ctr">
      <a:solidFill>
        <a:sysClr val="windowText" lastClr="000000"/>
      </a:solidFill>
      <a:round/>
    </a:ln>
    <a:effectLst/>
  </c:spPr>
  <c:txPr>
    <a:bodyPr/>
    <a:lstStyle/>
    <a:p>
      <a:pPr>
        <a:defRPr/>
      </a:pPr>
      <a:endParaRPr lang="cs-CZ"/>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7E8E1E2-D627-79B8-BF55-1C7C40A7C3C3}"/>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F1F9E8EA-DD26-6AC8-E767-FB58F62FD4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5DDAECE7-3C90-284C-A54F-A3BB6D1EBAD8}"/>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5" name="Zástupný symbol pro zápatí 4">
            <a:extLst>
              <a:ext uri="{FF2B5EF4-FFF2-40B4-BE49-F238E27FC236}">
                <a16:creationId xmlns:a16="http://schemas.microsoft.com/office/drawing/2014/main" id="{F56ED225-BDF0-BA89-47E9-470094743220}"/>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892629EA-C18D-0A31-C634-F49D3367497E}"/>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2375720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4952818-13C4-0D3C-11CC-06C876FBA829}"/>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120A7666-C393-A20C-5C03-2AE9809260F3}"/>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DEF7B839-2C0F-33D9-1153-2281C7223726}"/>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5" name="Zástupný symbol pro zápatí 4">
            <a:extLst>
              <a:ext uri="{FF2B5EF4-FFF2-40B4-BE49-F238E27FC236}">
                <a16:creationId xmlns:a16="http://schemas.microsoft.com/office/drawing/2014/main" id="{0264FF40-A92A-0D55-6F7A-CFC0B32B6844}"/>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07472C50-D632-77B0-5372-17378E6E7FAB}"/>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1978838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DCC9038-6F40-62D6-0C5C-06384637F417}"/>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63F6634D-024E-0367-2628-DF20B51FB2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487867CD-2372-D4BA-884D-306427778572}"/>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5" name="Zástupný symbol pro zápatí 4">
            <a:extLst>
              <a:ext uri="{FF2B5EF4-FFF2-40B4-BE49-F238E27FC236}">
                <a16:creationId xmlns:a16="http://schemas.microsoft.com/office/drawing/2014/main" id="{5CEAB23E-5CB4-21EC-91CF-F06051885BE0}"/>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CC34BA65-D5F8-2E7C-B577-3FD64A3D8828}"/>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824183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0B196D4-BB77-0B74-E141-88200B7FC6A0}"/>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1C4BD4E9-CB37-9F50-A0E6-0516AF02673E}"/>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50686EA8-41D0-7EE3-093E-35B053F97BC5}"/>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BEB61656-39DB-D588-2CE2-2DF32EB729E1}"/>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6" name="Zástupný symbol pro zápatí 5">
            <a:extLst>
              <a:ext uri="{FF2B5EF4-FFF2-40B4-BE49-F238E27FC236}">
                <a16:creationId xmlns:a16="http://schemas.microsoft.com/office/drawing/2014/main" id="{F4738424-CB11-9EE9-2556-E05F0098573F}"/>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9E89C9BC-1AE5-FD0D-F716-89345EFB8B00}"/>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2973781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8383203-CAF2-E24A-A0E0-2CE01AAFE29A}"/>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9205D3BB-5F09-972C-03EF-9D32C09480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37AF8C52-9969-6916-4B0A-C4A4ECB76294}"/>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71ADCDB6-0556-7CBF-6EAE-FCECA4BA12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0FE57851-A2D2-1EAB-1F7A-AA90F25C843D}"/>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B22BC358-A3CC-7640-0F76-5D3BD8619365}"/>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8" name="Zástupný symbol pro zápatí 7">
            <a:extLst>
              <a:ext uri="{FF2B5EF4-FFF2-40B4-BE49-F238E27FC236}">
                <a16:creationId xmlns:a16="http://schemas.microsoft.com/office/drawing/2014/main" id="{BE1DD06E-3950-4FDA-15AC-CB70A129D901}"/>
              </a:ext>
            </a:extLst>
          </p:cNvPr>
          <p:cNvSpPr>
            <a:spLocks noGrp="1"/>
          </p:cNvSpPr>
          <p:nvPr>
            <p:ph type="ftr" sz="quarter" idx="11"/>
          </p:nvPr>
        </p:nvSpPr>
        <p:spPr/>
        <p:txBody>
          <a:bodyPr/>
          <a:lstStyle/>
          <a:p>
            <a:endParaRPr lang="cs-CZ" dirty="0"/>
          </a:p>
        </p:txBody>
      </p:sp>
      <p:sp>
        <p:nvSpPr>
          <p:cNvPr id="9" name="Zástupný symbol pro číslo snímku 8">
            <a:extLst>
              <a:ext uri="{FF2B5EF4-FFF2-40B4-BE49-F238E27FC236}">
                <a16:creationId xmlns:a16="http://schemas.microsoft.com/office/drawing/2014/main" id="{2866E8F6-F3A9-7149-95D6-E9D053543C95}"/>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1768959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168F605-CAFD-0D2D-A9CE-B6A19DEF8974}"/>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2C79E0C8-1048-D610-9D81-0CE33FA5847F}"/>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4" name="Zástupný symbol pro zápatí 3">
            <a:extLst>
              <a:ext uri="{FF2B5EF4-FFF2-40B4-BE49-F238E27FC236}">
                <a16:creationId xmlns:a16="http://schemas.microsoft.com/office/drawing/2014/main" id="{AFCD33D4-5FD2-46B5-8EB3-519180CBC652}"/>
              </a:ext>
            </a:extLst>
          </p:cNvPr>
          <p:cNvSpPr>
            <a:spLocks noGrp="1"/>
          </p:cNvSpPr>
          <p:nvPr>
            <p:ph type="ftr" sz="quarter" idx="11"/>
          </p:nvPr>
        </p:nvSpPr>
        <p:spPr/>
        <p:txBody>
          <a:bodyPr/>
          <a:lstStyle/>
          <a:p>
            <a:endParaRPr lang="cs-CZ" dirty="0"/>
          </a:p>
        </p:txBody>
      </p:sp>
      <p:sp>
        <p:nvSpPr>
          <p:cNvPr id="5" name="Zástupný symbol pro číslo snímku 4">
            <a:extLst>
              <a:ext uri="{FF2B5EF4-FFF2-40B4-BE49-F238E27FC236}">
                <a16:creationId xmlns:a16="http://schemas.microsoft.com/office/drawing/2014/main" id="{AD04EF1B-9E3C-B403-2AF6-1A36D1B3E499}"/>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349986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AAC3A380-ECAF-8839-B538-7E74A175D084}"/>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3" name="Zástupný symbol pro zápatí 2">
            <a:extLst>
              <a:ext uri="{FF2B5EF4-FFF2-40B4-BE49-F238E27FC236}">
                <a16:creationId xmlns:a16="http://schemas.microsoft.com/office/drawing/2014/main" id="{0090DEEE-930B-14A2-B5CC-FE3372855B71}"/>
              </a:ext>
            </a:extLst>
          </p:cNvPr>
          <p:cNvSpPr>
            <a:spLocks noGrp="1"/>
          </p:cNvSpPr>
          <p:nvPr>
            <p:ph type="ftr" sz="quarter" idx="11"/>
          </p:nvPr>
        </p:nvSpPr>
        <p:spPr/>
        <p:txBody>
          <a:bodyPr/>
          <a:lstStyle/>
          <a:p>
            <a:endParaRPr lang="cs-CZ" dirty="0"/>
          </a:p>
        </p:txBody>
      </p:sp>
      <p:sp>
        <p:nvSpPr>
          <p:cNvPr id="4" name="Zástupný symbol pro číslo snímku 3">
            <a:extLst>
              <a:ext uri="{FF2B5EF4-FFF2-40B4-BE49-F238E27FC236}">
                <a16:creationId xmlns:a16="http://schemas.microsoft.com/office/drawing/2014/main" id="{417B2E10-BB53-FAD2-7D8C-B596903629E4}"/>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3986674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3A3A43F-2C2C-F29F-4DA0-4F7A3BB410B6}"/>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9BF2A205-9CF0-6E93-B7D6-6995DC585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D4892CB5-2A58-659F-9637-67A8A24459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E8B629B0-D533-268B-33F6-1E1F3F065F29}"/>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6" name="Zástupný symbol pro zápatí 5">
            <a:extLst>
              <a:ext uri="{FF2B5EF4-FFF2-40B4-BE49-F238E27FC236}">
                <a16:creationId xmlns:a16="http://schemas.microsoft.com/office/drawing/2014/main" id="{ACE2B8A3-5C8A-52D3-92CD-0D1F24644268}"/>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34702440-4F65-F236-DC37-3E822312FC6C}"/>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3439208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7BA8050-C9A1-6F3C-A05F-45A80B06BDD1}"/>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2989F922-FBF8-953B-A65B-B668FB856E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text 3">
            <a:extLst>
              <a:ext uri="{FF2B5EF4-FFF2-40B4-BE49-F238E27FC236}">
                <a16:creationId xmlns:a16="http://schemas.microsoft.com/office/drawing/2014/main" id="{97F16C18-EB57-20B6-A840-004AA9141C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2922DFC9-B291-984C-0EA7-BDA63B62C3DF}"/>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6" name="Zástupný symbol pro zápatí 5">
            <a:extLst>
              <a:ext uri="{FF2B5EF4-FFF2-40B4-BE49-F238E27FC236}">
                <a16:creationId xmlns:a16="http://schemas.microsoft.com/office/drawing/2014/main" id="{5C0008CF-9E06-A57C-9A1E-B0E591CD37EF}"/>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08DBA063-B5A1-3AB4-926B-FDEE9E3A82FF}"/>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918124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A8E6AAF-D97E-D851-50C5-A3AB3EC7B85A}"/>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C486B7CD-138C-CEF3-D1F5-FA8CF3E3ED0F}"/>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FA8534D-D31E-CF30-D900-235FCCEB6AE1}"/>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5" name="Zástupný symbol pro zápatí 4">
            <a:extLst>
              <a:ext uri="{FF2B5EF4-FFF2-40B4-BE49-F238E27FC236}">
                <a16:creationId xmlns:a16="http://schemas.microsoft.com/office/drawing/2014/main" id="{41BA67B7-BA68-08A1-DE30-31F612CB188C}"/>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2A5FE8F4-03EA-5063-D5C5-1DEDCE9FB50D}"/>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3792661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24E599B3-5B7F-BE61-689A-F6DA68F8BA08}"/>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A3D25AB4-ECE8-F9E4-D29B-A04CFAB65761}"/>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AFD3091B-635A-B005-FFDB-3B57B00F2A8A}"/>
              </a:ext>
            </a:extLst>
          </p:cNvPr>
          <p:cNvSpPr>
            <a:spLocks noGrp="1"/>
          </p:cNvSpPr>
          <p:nvPr>
            <p:ph type="dt" sz="half" idx="10"/>
          </p:nvPr>
        </p:nvSpPr>
        <p:spPr/>
        <p:txBody>
          <a:bodyPr/>
          <a:lstStyle/>
          <a:p>
            <a:fld id="{9A79A618-1029-43B5-BA8F-E3666AE01799}" type="datetimeFigureOut">
              <a:rPr lang="cs-CZ" smtClean="0"/>
              <a:t>30.10.2025</a:t>
            </a:fld>
            <a:endParaRPr lang="cs-CZ" dirty="0"/>
          </a:p>
        </p:txBody>
      </p:sp>
      <p:sp>
        <p:nvSpPr>
          <p:cNvPr id="5" name="Zástupný symbol pro zápatí 4">
            <a:extLst>
              <a:ext uri="{FF2B5EF4-FFF2-40B4-BE49-F238E27FC236}">
                <a16:creationId xmlns:a16="http://schemas.microsoft.com/office/drawing/2014/main" id="{30DBB760-18E0-5574-AE65-1FFC99A5A3D6}"/>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8E63EB73-AAAC-AC5F-3087-708FDD2A9FC3}"/>
              </a:ext>
            </a:extLst>
          </p:cNvPr>
          <p:cNvSpPr>
            <a:spLocks noGrp="1"/>
          </p:cNvSpPr>
          <p:nvPr>
            <p:ph type="sldNum" sz="quarter" idx="12"/>
          </p:nvPr>
        </p:nvSpPr>
        <p:spPr/>
        <p:txBody>
          <a:bodyPr/>
          <a:lstStyle/>
          <a:p>
            <a:fld id="{0BA23A4D-3040-4C38-93FF-CDFB4B3EBA0E}" type="slidenum">
              <a:rPr lang="cs-CZ" smtClean="0"/>
              <a:t>‹#›</a:t>
            </a:fld>
            <a:endParaRPr lang="cs-CZ" dirty="0"/>
          </a:p>
        </p:txBody>
      </p:sp>
    </p:spTree>
    <p:extLst>
      <p:ext uri="{BB962C8B-B14F-4D97-AF65-F5344CB8AC3E}">
        <p14:creationId xmlns:p14="http://schemas.microsoft.com/office/powerpoint/2010/main" val="357873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2774AE35-0700-E9C0-B17F-4E9023EA01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4B10055F-E76F-FE0F-389B-FE7B13504E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ACE54D27-D9BB-C7D6-40CD-0F0BA3646E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79A618-1029-43B5-BA8F-E3666AE01799}" type="datetimeFigureOut">
              <a:rPr lang="cs-CZ" smtClean="0"/>
              <a:t>30.10.2025</a:t>
            </a:fld>
            <a:endParaRPr lang="cs-CZ" dirty="0"/>
          </a:p>
        </p:txBody>
      </p:sp>
      <p:sp>
        <p:nvSpPr>
          <p:cNvPr id="5" name="Zástupný symbol pro zápatí 4">
            <a:extLst>
              <a:ext uri="{FF2B5EF4-FFF2-40B4-BE49-F238E27FC236}">
                <a16:creationId xmlns:a16="http://schemas.microsoft.com/office/drawing/2014/main" id="{E51545AD-C31D-5EC2-A9B1-012D486FAD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a:extLst>
              <a:ext uri="{FF2B5EF4-FFF2-40B4-BE49-F238E27FC236}">
                <a16:creationId xmlns:a16="http://schemas.microsoft.com/office/drawing/2014/main" id="{DFC48FAA-33D6-9F6A-BB1C-C69D7A3B39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A23A4D-3040-4C38-93FF-CDFB4B3EBA0E}" type="slidenum">
              <a:rPr lang="cs-CZ" smtClean="0"/>
              <a:t>‹#›</a:t>
            </a:fld>
            <a:endParaRPr lang="cs-CZ" dirty="0"/>
          </a:p>
        </p:txBody>
      </p:sp>
    </p:spTree>
    <p:extLst>
      <p:ext uri="{BB962C8B-B14F-4D97-AF65-F5344CB8AC3E}">
        <p14:creationId xmlns:p14="http://schemas.microsoft.com/office/powerpoint/2010/main" val="3487111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next.codexis.cz/legislativa/CR13840#L357"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mailto:emilie.kalova@mpsv.cz"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6B77C75-4CF7-46FB-91F8-8EF3FBA53E44}"/>
              </a:ext>
            </a:extLst>
          </p:cNvPr>
          <p:cNvSpPr>
            <a:spLocks noGrp="1"/>
          </p:cNvSpPr>
          <p:nvPr>
            <p:ph type="ctrTitle" idx="4294967295"/>
          </p:nvPr>
        </p:nvSpPr>
        <p:spPr>
          <a:xfrm>
            <a:off x="2752726" y="809625"/>
            <a:ext cx="9163050" cy="5686425"/>
          </a:xfrm>
        </p:spPr>
        <p:txBody>
          <a:bodyPr>
            <a:normAutofit/>
          </a:bodyPr>
          <a:lstStyle/>
          <a:p>
            <a:pPr algn="ctr"/>
            <a:r>
              <a:rPr lang="cs-CZ" sz="4000" b="1" dirty="0">
                <a:solidFill>
                  <a:srgbClr val="0E448C"/>
                </a:solidFill>
              </a:rPr>
              <a:t> </a:t>
            </a:r>
            <a:br>
              <a:rPr lang="cs-CZ" dirty="0"/>
            </a:br>
            <a:r>
              <a:rPr lang="cs-CZ" b="1" dirty="0"/>
              <a:t>Financování sociálních služeb v roce 2026 </a:t>
            </a:r>
            <a:br>
              <a:rPr lang="cs-CZ" dirty="0"/>
            </a:br>
            <a:r>
              <a:rPr lang="cs-CZ" dirty="0"/>
              <a:t>	</a:t>
            </a:r>
            <a:br>
              <a:rPr lang="cs-CZ" dirty="0"/>
            </a:br>
            <a:br>
              <a:rPr lang="cs-CZ" sz="2400" b="1" dirty="0">
                <a:solidFill>
                  <a:srgbClr val="0E448C"/>
                </a:solidFill>
              </a:rPr>
            </a:br>
            <a:br>
              <a:rPr lang="cs-CZ" sz="2400" b="1" dirty="0">
                <a:solidFill>
                  <a:srgbClr val="0E448C"/>
                </a:solidFill>
              </a:rPr>
            </a:br>
            <a:br>
              <a:rPr lang="cs-CZ" b="1" dirty="0">
                <a:solidFill>
                  <a:srgbClr val="0E448C"/>
                </a:solidFill>
              </a:rPr>
            </a:br>
            <a:r>
              <a:rPr lang="pl-PL" sz="2400" b="1" dirty="0">
                <a:solidFill>
                  <a:srgbClr val="0E448C"/>
                </a:solidFill>
              </a:rPr>
              <a:t>30. 10. 2025, Olomouc</a:t>
            </a:r>
            <a:br>
              <a:rPr lang="cs-CZ" sz="2400" b="1" dirty="0">
                <a:solidFill>
                  <a:srgbClr val="0E448C"/>
                </a:solidFill>
              </a:rPr>
            </a:br>
            <a:br>
              <a:rPr lang="cs-CZ" sz="2400" b="1" dirty="0">
                <a:solidFill>
                  <a:srgbClr val="0E448C"/>
                </a:solidFill>
              </a:rPr>
            </a:br>
            <a:r>
              <a:rPr lang="cs-CZ" sz="2400" b="1" dirty="0">
                <a:solidFill>
                  <a:srgbClr val="0E448C"/>
                </a:solidFill>
              </a:rPr>
              <a:t>Mgr. Bc. Emilie Kalová, ředitelka </a:t>
            </a:r>
            <a:r>
              <a:rPr lang="cs-CZ" sz="2000" b="1" i="1" dirty="0">
                <a:solidFill>
                  <a:srgbClr val="0E448C"/>
                </a:solidFill>
              </a:rPr>
              <a:t>Odboru inspekcí, výkonu akreditací, financování v oblasti sociálních služeb, sociálněprávní ochrany dětí a sociální práce MPSV</a:t>
            </a:r>
          </a:p>
        </p:txBody>
      </p:sp>
      <p:sp>
        <p:nvSpPr>
          <p:cNvPr id="5" name="Obdélník 4">
            <a:extLst>
              <a:ext uri="{FF2B5EF4-FFF2-40B4-BE49-F238E27FC236}">
                <a16:creationId xmlns:a16="http://schemas.microsoft.com/office/drawing/2014/main" id="{5DDF2569-FD58-401B-A2CB-CEE1A0F96631}"/>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EAC2F80A-DE1B-47F1-8824-3EFF70109BFC}"/>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B1DC309A-D6EE-414D-9C6F-64FC780BD4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Tree>
    <p:extLst>
      <p:ext uri="{BB962C8B-B14F-4D97-AF65-F5344CB8AC3E}">
        <p14:creationId xmlns:p14="http://schemas.microsoft.com/office/powerpoint/2010/main" val="2658499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5DDF2569-FD58-401B-A2CB-CEE1A0F96631}"/>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EAC2F80A-DE1B-47F1-8824-3EFF70109BFC}"/>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B1DC309A-D6EE-414D-9C6F-64FC780BD4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3084FB72-C24F-B05F-FFA0-372EDFBAA67E}"/>
              </a:ext>
            </a:extLst>
          </p:cNvPr>
          <p:cNvSpPr>
            <a:spLocks noGrp="1"/>
          </p:cNvSpPr>
          <p:nvPr>
            <p:ph type="title"/>
          </p:nvPr>
        </p:nvSpPr>
        <p:spPr>
          <a:xfrm>
            <a:off x="2634144" y="365126"/>
            <a:ext cx="8719656" cy="1401840"/>
          </a:xfrm>
        </p:spPr>
        <p:txBody>
          <a:bodyPr>
            <a:normAutofit/>
          </a:bodyPr>
          <a:lstStyle/>
          <a:p>
            <a:pPr algn="ctr"/>
            <a:r>
              <a:rPr lang="cs-CZ" sz="4800" b="1" dirty="0"/>
              <a:t>Obsah </a:t>
            </a:r>
          </a:p>
        </p:txBody>
      </p:sp>
      <p:sp>
        <p:nvSpPr>
          <p:cNvPr id="6" name="Zástupný obsah 5">
            <a:extLst>
              <a:ext uri="{FF2B5EF4-FFF2-40B4-BE49-F238E27FC236}">
                <a16:creationId xmlns:a16="http://schemas.microsoft.com/office/drawing/2014/main" id="{941DC01A-C7D1-0E00-2243-A0CE32A952A2}"/>
              </a:ext>
            </a:extLst>
          </p:cNvPr>
          <p:cNvSpPr>
            <a:spLocks noGrp="1"/>
          </p:cNvSpPr>
          <p:nvPr>
            <p:ph idx="1"/>
          </p:nvPr>
        </p:nvSpPr>
        <p:spPr>
          <a:xfrm>
            <a:off x="2634144" y="1941094"/>
            <a:ext cx="9180350" cy="4551780"/>
          </a:xfrm>
        </p:spPr>
        <p:txBody>
          <a:bodyPr>
            <a:normAutofit/>
          </a:bodyPr>
          <a:lstStyle/>
          <a:p>
            <a:pPr marL="571500" indent="-571500" algn="just">
              <a:buFont typeface="+mj-lt"/>
              <a:buAutoNum type="romanUcPeriod"/>
            </a:pPr>
            <a:r>
              <a:rPr lang="cs-CZ" b="1" dirty="0"/>
              <a:t>Dotační tituly administrované O 26 – přehled </a:t>
            </a:r>
          </a:p>
          <a:p>
            <a:pPr marL="571500" indent="-571500" algn="just">
              <a:buFont typeface="+mj-lt"/>
              <a:buAutoNum type="romanUcPeriod"/>
            </a:pPr>
            <a:endParaRPr lang="cs-CZ" b="1" dirty="0"/>
          </a:p>
          <a:p>
            <a:pPr marL="571500" indent="-571500" algn="just">
              <a:buFont typeface="+mj-lt"/>
              <a:buAutoNum type="romanUcPeriod"/>
            </a:pPr>
            <a:r>
              <a:rPr lang="cs-CZ" b="1" dirty="0"/>
              <a:t>Program podpory  A 2026</a:t>
            </a:r>
          </a:p>
          <a:p>
            <a:pPr marL="571500" indent="-571500" algn="just">
              <a:buFont typeface="+mj-lt"/>
              <a:buAutoNum type="romanUcPeriod"/>
            </a:pPr>
            <a:endParaRPr lang="cs-CZ" b="1" i="0" dirty="0">
              <a:effectLst/>
            </a:endParaRPr>
          </a:p>
          <a:p>
            <a:pPr marL="571500" indent="-571500" algn="just">
              <a:buFont typeface="+mj-lt"/>
              <a:buAutoNum type="romanUcPeriod"/>
            </a:pPr>
            <a:r>
              <a:rPr lang="cs-CZ" b="1" dirty="0"/>
              <a:t>Program podpory B – celostátní/nadregionální služby 2026</a:t>
            </a:r>
          </a:p>
          <a:p>
            <a:pPr marL="571500" indent="-571500" algn="just">
              <a:buFont typeface="+mj-lt"/>
              <a:buAutoNum type="romanUcPeriod"/>
            </a:pPr>
            <a:r>
              <a:rPr lang="cs-CZ" b="1" i="0" dirty="0">
                <a:effectLst/>
              </a:rPr>
              <a:t>Rozpočtové provizorium</a:t>
            </a:r>
          </a:p>
          <a:p>
            <a:pPr marL="571500" indent="-571500" algn="just">
              <a:buFont typeface="+mj-lt"/>
              <a:buAutoNum type="romanUcPeriod"/>
            </a:pPr>
            <a:endParaRPr lang="cs-CZ" b="1" i="0" dirty="0">
              <a:effectLst/>
            </a:endParaRPr>
          </a:p>
          <a:p>
            <a:pPr marL="571500" indent="-571500" algn="just">
              <a:buFont typeface="+mj-lt"/>
              <a:buAutoNum type="romanUcPeriod"/>
            </a:pPr>
            <a:r>
              <a:rPr lang="cs-CZ" b="1" dirty="0"/>
              <a:t>Paušální výdaje</a:t>
            </a:r>
            <a:endParaRPr lang="cs-CZ" b="1" i="0" dirty="0">
              <a:effectLst/>
            </a:endParaRPr>
          </a:p>
          <a:p>
            <a:pPr marL="571500" indent="-571500">
              <a:buFont typeface="+mj-lt"/>
              <a:buAutoNum type="romanUcPeriod"/>
            </a:pPr>
            <a:endParaRPr lang="cs-CZ" b="1" dirty="0"/>
          </a:p>
          <a:p>
            <a:pPr algn="just"/>
            <a:endParaRPr lang="cs-CZ" dirty="0"/>
          </a:p>
        </p:txBody>
      </p:sp>
    </p:spTree>
    <p:extLst>
      <p:ext uri="{BB962C8B-B14F-4D97-AF65-F5344CB8AC3E}">
        <p14:creationId xmlns:p14="http://schemas.microsoft.com/office/powerpoint/2010/main" val="2064299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délník 7">
            <a:extLst>
              <a:ext uri="{FF2B5EF4-FFF2-40B4-BE49-F238E27FC236}">
                <a16:creationId xmlns:a16="http://schemas.microsoft.com/office/drawing/2014/main" id="{EAC2F80A-DE1B-47F1-8824-3EFF70109BFC}"/>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sp>
        <p:nvSpPr>
          <p:cNvPr id="4" name="Nadpis 3">
            <a:extLst>
              <a:ext uri="{FF2B5EF4-FFF2-40B4-BE49-F238E27FC236}">
                <a16:creationId xmlns:a16="http://schemas.microsoft.com/office/drawing/2014/main" id="{3084FB72-C24F-B05F-FFA0-372EDFBAA67E}"/>
              </a:ext>
            </a:extLst>
          </p:cNvPr>
          <p:cNvSpPr>
            <a:spLocks noGrp="1"/>
          </p:cNvSpPr>
          <p:nvPr>
            <p:ph type="title"/>
          </p:nvPr>
        </p:nvSpPr>
        <p:spPr>
          <a:xfrm>
            <a:off x="377506" y="50614"/>
            <a:ext cx="10976294" cy="913482"/>
          </a:xfrm>
        </p:spPr>
        <p:txBody>
          <a:bodyPr>
            <a:normAutofit/>
          </a:bodyPr>
          <a:lstStyle/>
          <a:p>
            <a:pPr marL="0" indent="0" algn="ctr">
              <a:buNone/>
            </a:pPr>
            <a:r>
              <a:rPr lang="cs-CZ" sz="3200" b="1" dirty="0"/>
              <a:t>Dotační tituly administrované O 26</a:t>
            </a:r>
          </a:p>
        </p:txBody>
      </p:sp>
      <p:graphicFrame>
        <p:nvGraphicFramePr>
          <p:cNvPr id="9" name="Zástupný obsah 8">
            <a:extLst>
              <a:ext uri="{FF2B5EF4-FFF2-40B4-BE49-F238E27FC236}">
                <a16:creationId xmlns:a16="http://schemas.microsoft.com/office/drawing/2014/main" id="{D3ACEBD6-EEB8-9627-6FD7-9CA9FEF679E4}"/>
              </a:ext>
            </a:extLst>
          </p:cNvPr>
          <p:cNvGraphicFramePr>
            <a:graphicFrameLocks noGrp="1"/>
          </p:cNvGraphicFramePr>
          <p:nvPr>
            <p:ph idx="1"/>
            <p:extLst>
              <p:ext uri="{D42A27DB-BD31-4B8C-83A1-F6EECF244321}">
                <p14:modId xmlns:p14="http://schemas.microsoft.com/office/powerpoint/2010/main" val="4080967312"/>
              </p:ext>
            </p:extLst>
          </p:nvPr>
        </p:nvGraphicFramePr>
        <p:xfrm>
          <a:off x="178904" y="1053548"/>
          <a:ext cx="12013096" cy="5747484"/>
        </p:xfrm>
        <a:graphic>
          <a:graphicData uri="http://schemas.openxmlformats.org/drawingml/2006/table">
            <a:tbl>
              <a:tblPr>
                <a:tableStyleId>{5C22544A-7EE6-4342-B048-85BDC9FD1C3A}</a:tableStyleId>
              </a:tblPr>
              <a:tblGrid>
                <a:gridCol w="8238774">
                  <a:extLst>
                    <a:ext uri="{9D8B030D-6E8A-4147-A177-3AD203B41FA5}">
                      <a16:colId xmlns:a16="http://schemas.microsoft.com/office/drawing/2014/main" val="2799558775"/>
                    </a:ext>
                  </a:extLst>
                </a:gridCol>
                <a:gridCol w="2009995">
                  <a:extLst>
                    <a:ext uri="{9D8B030D-6E8A-4147-A177-3AD203B41FA5}">
                      <a16:colId xmlns:a16="http://schemas.microsoft.com/office/drawing/2014/main" val="4004533683"/>
                    </a:ext>
                  </a:extLst>
                </a:gridCol>
                <a:gridCol w="1764327">
                  <a:extLst>
                    <a:ext uri="{9D8B030D-6E8A-4147-A177-3AD203B41FA5}">
                      <a16:colId xmlns:a16="http://schemas.microsoft.com/office/drawing/2014/main" val="2066207942"/>
                    </a:ext>
                  </a:extLst>
                </a:gridCol>
              </a:tblGrid>
              <a:tr h="217698">
                <a:tc rowSpan="3">
                  <a:txBody>
                    <a:bodyPr/>
                    <a:lstStyle/>
                    <a:p>
                      <a:pPr algn="ctr" fontAlgn="ctr"/>
                      <a:r>
                        <a:rPr lang="cs-CZ" sz="1600" i="1" u="none" strike="noStrike" dirty="0">
                          <a:effectLst/>
                        </a:rPr>
                        <a:t>(Jedná se o částky vyjednané panem ministrem v rámci vyjednávání o rozpočtu 2026 v měsíci září 2025)</a:t>
                      </a:r>
                      <a:endParaRPr lang="cs-CZ" sz="1600" b="1" i="1" u="none" strike="noStrike" dirty="0">
                        <a:solidFill>
                          <a:srgbClr val="000000"/>
                        </a:solidFill>
                        <a:effectLst/>
                        <a:latin typeface="Aptos Narrow" panose="020B0004020202020204" pitchFamily="34" charset="0"/>
                      </a:endParaRPr>
                    </a:p>
                  </a:txBody>
                  <a:tcPr marL="6350" marR="6350" marT="6350" marB="0" anchor="ctr"/>
                </a:tc>
                <a:tc>
                  <a:txBody>
                    <a:bodyPr/>
                    <a:lstStyle/>
                    <a:p>
                      <a:pPr algn="ctr" fontAlgn="ctr"/>
                      <a:r>
                        <a:rPr lang="cs-CZ" sz="1000" u="none" strike="noStrike">
                          <a:effectLst/>
                        </a:rPr>
                        <a:t> </a:t>
                      </a:r>
                      <a:endParaRPr lang="cs-CZ" sz="1000" b="1" i="0" u="none" strike="noStrike">
                        <a:solidFill>
                          <a:srgbClr val="000000"/>
                        </a:solidFill>
                        <a:effectLst/>
                        <a:latin typeface="Aptos Narrow" panose="020B0004020202020204" pitchFamily="34" charset="0"/>
                      </a:endParaRPr>
                    </a:p>
                  </a:txBody>
                  <a:tcPr marL="6350" marR="6350" marT="6350" marB="0" anchor="ctr"/>
                </a:tc>
                <a:tc>
                  <a:txBody>
                    <a:bodyPr/>
                    <a:lstStyle/>
                    <a:p>
                      <a:pPr algn="ctr" fontAlgn="ctr"/>
                      <a:r>
                        <a:rPr lang="cs-CZ" sz="1000" u="none" strike="noStrike">
                          <a:effectLst/>
                        </a:rPr>
                        <a:t> </a:t>
                      </a:r>
                      <a:endParaRPr lang="cs-CZ" sz="1000" b="1" i="0" u="none" strike="noStrike">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382487631"/>
                  </a:ext>
                </a:extLst>
              </a:tr>
              <a:tr h="277457">
                <a:tc vMerge="1">
                  <a:txBody>
                    <a:bodyPr/>
                    <a:lstStyle/>
                    <a:p>
                      <a:endParaRPr lang="cs-CZ"/>
                    </a:p>
                  </a:txBody>
                  <a:tcPr/>
                </a:tc>
                <a:tc>
                  <a:txBody>
                    <a:bodyPr/>
                    <a:lstStyle/>
                    <a:p>
                      <a:pPr algn="ctr" fontAlgn="ctr"/>
                      <a:r>
                        <a:rPr lang="cs-CZ" sz="1800" b="1" u="none" strike="noStrike" dirty="0">
                          <a:effectLst/>
                        </a:rPr>
                        <a:t>2025</a:t>
                      </a:r>
                      <a:endParaRPr lang="cs-CZ" sz="1800" b="1"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ctr" fontAlgn="ctr"/>
                      <a:r>
                        <a:rPr lang="cs-CZ" sz="1800" b="1" u="none" strike="noStrike" dirty="0">
                          <a:effectLst/>
                        </a:rPr>
                        <a:t>2026</a:t>
                      </a:r>
                      <a:endParaRPr lang="cs-CZ" sz="1800" b="1"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1839076371"/>
                  </a:ext>
                </a:extLst>
              </a:tr>
              <a:tr h="307588">
                <a:tc vMerge="1">
                  <a:txBody>
                    <a:bodyPr/>
                    <a:lstStyle/>
                    <a:p>
                      <a:endParaRPr lang="cs-CZ"/>
                    </a:p>
                  </a:txBody>
                  <a:tcPr/>
                </a:tc>
                <a:tc gridSpan="2">
                  <a:txBody>
                    <a:bodyPr/>
                    <a:lstStyle/>
                    <a:p>
                      <a:pPr algn="ctr" fontAlgn="ctr"/>
                      <a:r>
                        <a:rPr lang="cs-CZ" sz="1000" u="none" strike="noStrike" dirty="0">
                          <a:effectLst/>
                        </a:rPr>
                        <a:t> </a:t>
                      </a:r>
                    </a:p>
                    <a:p>
                      <a:pPr algn="ctr" fontAlgn="ctr"/>
                      <a:r>
                        <a:rPr lang="cs-CZ" sz="1000" u="none" strike="noStrike" dirty="0">
                          <a:effectLst/>
                        </a:rPr>
                        <a:t> </a:t>
                      </a:r>
                      <a:endParaRPr lang="cs-CZ" sz="1000" b="1" i="0" u="none" strike="noStrike" dirty="0">
                        <a:solidFill>
                          <a:srgbClr val="000000"/>
                        </a:solidFill>
                        <a:effectLst/>
                        <a:latin typeface="Aptos Narrow" panose="020B0004020202020204" pitchFamily="34" charset="0"/>
                      </a:endParaRPr>
                    </a:p>
                  </a:txBody>
                  <a:tcPr marL="6350" marR="6350" marT="6350" marB="0" anchor="ctr"/>
                </a:tc>
                <a:tc hMerge="1">
                  <a:txBody>
                    <a:bodyPr/>
                    <a:lstStyle/>
                    <a:p>
                      <a:endParaRPr dirty="0"/>
                    </a:p>
                  </a:txBody>
                  <a:tcPr marL="6350" marR="6350" marT="6350" marB="0" anchor="ctr"/>
                </a:tc>
                <a:extLst>
                  <a:ext uri="{0D108BD9-81ED-4DB2-BD59-A6C34878D82A}">
                    <a16:rowId xmlns:a16="http://schemas.microsoft.com/office/drawing/2014/main" val="1700929313"/>
                  </a:ext>
                </a:extLst>
              </a:tr>
              <a:tr h="548636">
                <a:tc>
                  <a:txBody>
                    <a:bodyPr/>
                    <a:lstStyle/>
                    <a:p>
                      <a:pPr algn="l" fontAlgn="ctr"/>
                      <a:r>
                        <a:rPr lang="cs-CZ" sz="1800" u="none" strike="noStrike" dirty="0">
                          <a:effectLst/>
                        </a:rPr>
                        <a:t>Celkem</a:t>
                      </a:r>
                      <a:endParaRPr lang="cs-CZ" sz="1800" b="1"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b="1" u="none" strike="noStrike" dirty="0">
                          <a:effectLst/>
                        </a:rPr>
                        <a:t>34 051 250 717 </a:t>
                      </a:r>
                      <a:endParaRPr lang="cs-CZ" sz="1800" b="1"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b="1" u="none" strike="noStrike" dirty="0">
                          <a:effectLst/>
                        </a:rPr>
                        <a:t> 35 883 233 456 </a:t>
                      </a:r>
                      <a:endParaRPr lang="cs-CZ" sz="1800" b="1"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3258253033"/>
                  </a:ext>
                </a:extLst>
              </a:tr>
              <a:tr h="419182">
                <a:tc>
                  <a:txBody>
                    <a:bodyPr/>
                    <a:lstStyle/>
                    <a:p>
                      <a:pPr algn="l" fontAlgn="ctr"/>
                      <a:r>
                        <a:rPr lang="cs-CZ" sz="1800" u="none" strike="noStrike" dirty="0">
                          <a:effectLst/>
                        </a:rPr>
                        <a:t>Transfery podle zákona č. 108/2006 Sb., o sociálních službách</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28 487 733 456 </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a:effectLst/>
                        </a:rPr>
                        <a:t>28 777 733 456</a:t>
                      </a:r>
                      <a:endParaRPr lang="cs-CZ" sz="1800" b="0" i="0" u="none" strike="noStrike">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3471406010"/>
                  </a:ext>
                </a:extLst>
              </a:tr>
              <a:tr h="419182">
                <a:tc>
                  <a:txBody>
                    <a:bodyPr/>
                    <a:lstStyle/>
                    <a:p>
                      <a:pPr algn="l" fontAlgn="ctr"/>
                      <a:r>
                        <a:rPr lang="cs-CZ" sz="1800" u="none" strike="noStrike" dirty="0">
                          <a:effectLst/>
                        </a:rPr>
                        <a:t>Krajské soc. služby </a:t>
                      </a:r>
                      <a:r>
                        <a:rPr lang="cs-CZ" sz="1800" u="none" strike="noStrike" dirty="0" err="1">
                          <a:effectLst/>
                        </a:rPr>
                        <a:t>PpA</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26 007 733 456 </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26 207 368 258</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164215520"/>
                  </a:ext>
                </a:extLst>
              </a:tr>
              <a:tr h="277457">
                <a:tc>
                  <a:txBody>
                    <a:bodyPr/>
                    <a:lstStyle/>
                    <a:p>
                      <a:pPr algn="l" fontAlgn="ctr"/>
                      <a:r>
                        <a:rPr lang="cs-CZ" sz="1800" u="none" strike="noStrike" dirty="0">
                          <a:effectLst/>
                        </a:rPr>
                        <a:t>Celostátní a nadregionální soc. služby </a:t>
                      </a:r>
                      <a:r>
                        <a:rPr lang="cs-CZ" sz="1800" u="none" strike="noStrike" dirty="0" err="1">
                          <a:effectLst/>
                        </a:rPr>
                        <a:t>PpB</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1 800 000 000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1 900 000 000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125317730"/>
                  </a:ext>
                </a:extLst>
              </a:tr>
              <a:tr h="548636">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cs-CZ" sz="1800" u="none" strike="noStrike" dirty="0">
                          <a:effectLst/>
                        </a:rPr>
                        <a:t>IP-  končící projekty (č. výzvy </a:t>
                      </a:r>
                      <a:r>
                        <a:rPr lang="cs-CZ" sz="1800" b="0" i="0" u="none" strike="noStrike" kern="1200" baseline="0" dirty="0">
                          <a:solidFill>
                            <a:schemeClr val="dk1"/>
                          </a:solidFill>
                          <a:latin typeface="+mn-lt"/>
                          <a:ea typeface="+mn-ea"/>
                          <a:cs typeface="+mn-cs"/>
                        </a:rPr>
                        <a:t>03_22_003, Zajištění dostupnosti sociálních služeb)</a:t>
                      </a:r>
                    </a:p>
                  </a:txBody>
                  <a:tcPr marL="6350" marR="6350" marT="6350" marB="0" anchor="ctr"/>
                </a:tc>
                <a:tc>
                  <a:txBody>
                    <a:bodyPr/>
                    <a:lstStyle/>
                    <a:p>
                      <a:pPr algn="l" fontAlgn="ctr"/>
                      <a:r>
                        <a:rPr lang="cs-CZ" sz="1800" u="none" strike="noStrike" dirty="0">
                          <a:effectLst/>
                        </a:rPr>
                        <a:t>342 017 261</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a:effectLst/>
                        </a:rPr>
                        <a:t>620 365 198</a:t>
                      </a:r>
                      <a:endParaRPr lang="cs-CZ" sz="1800" b="0" i="0" u="none" strike="noStrike">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402216759"/>
                  </a:ext>
                </a:extLst>
              </a:tr>
              <a:tr h="277457">
                <a:tc>
                  <a:txBody>
                    <a:bodyPr/>
                    <a:lstStyle/>
                    <a:p>
                      <a:pPr algn="l" fontAlgn="ctr"/>
                      <a:r>
                        <a:rPr lang="cs-CZ" sz="1800" u="none" strike="noStrike" dirty="0">
                          <a:effectLst/>
                        </a:rPr>
                        <a:t>Mimořádný dotační titul</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 </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50 000 000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3491670192"/>
                  </a:ext>
                </a:extLst>
              </a:tr>
              <a:tr h="277457">
                <a:tc>
                  <a:txBody>
                    <a:bodyPr/>
                    <a:lstStyle/>
                    <a:p>
                      <a:pPr algn="l" fontAlgn="ctr"/>
                      <a:r>
                        <a:rPr lang="cs-CZ" sz="1800" u="none" strike="noStrike" dirty="0">
                          <a:effectLst/>
                        </a:rPr>
                        <a:t>Transfery nestátním subjektům poskytujícím služby v oblasti rodiny</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190 000 000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220 000 000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1021975785"/>
                  </a:ext>
                </a:extLst>
              </a:tr>
              <a:tr h="378485">
                <a:tc>
                  <a:txBody>
                    <a:bodyPr/>
                    <a:lstStyle/>
                    <a:p>
                      <a:pPr algn="l" fontAlgn="ctr"/>
                      <a:r>
                        <a:rPr lang="cs-CZ" sz="1800" u="none" strike="noStrike" dirty="0">
                          <a:effectLst/>
                        </a:rPr>
                        <a:t>Transfery územním rozpočtům na sociálně právní ochranu dětí (ZDVOP)</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300 000 000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320 000 000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3683946905"/>
                  </a:ext>
                </a:extLst>
              </a:tr>
              <a:tr h="277457">
                <a:tc>
                  <a:txBody>
                    <a:bodyPr/>
                    <a:lstStyle/>
                    <a:p>
                      <a:pPr algn="l" fontAlgn="ctr"/>
                      <a:r>
                        <a:rPr lang="cs-CZ" sz="1800" u="none" strike="noStrike">
                          <a:effectLst/>
                        </a:rPr>
                        <a:t>Transfery na činnosti vykonávané ORP v oblasti SPOD</a:t>
                      </a:r>
                      <a:endParaRPr lang="cs-CZ" sz="1800" b="0" i="0" u="none" strike="noStrike">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1 990 000 000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2 490 000 000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1100178582"/>
                  </a:ext>
                </a:extLst>
              </a:tr>
              <a:tr h="378485">
                <a:tc>
                  <a:txBody>
                    <a:bodyPr/>
                    <a:lstStyle/>
                    <a:p>
                      <a:pPr algn="l" fontAlgn="ctr"/>
                      <a:r>
                        <a:rPr lang="pl-PL" sz="1800" u="none" strike="noStrike">
                          <a:effectLst/>
                        </a:rPr>
                        <a:t>Transfery na příspěvek na výkon soc. práce na kraj. a obecních úřadech</a:t>
                      </a:r>
                      <a:endParaRPr lang="pl-PL" sz="1800" b="0" i="0" u="none" strike="noStrike">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487 500 000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547 500 000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695500281"/>
                  </a:ext>
                </a:extLst>
              </a:tr>
              <a:tr h="277457">
                <a:tc>
                  <a:txBody>
                    <a:bodyPr/>
                    <a:lstStyle/>
                    <a:p>
                      <a:pPr algn="l" fontAlgn="ctr"/>
                      <a:r>
                        <a:rPr lang="cs-CZ" sz="1800" u="none" strike="noStrike">
                          <a:effectLst/>
                        </a:rPr>
                        <a:t>Státní příspěvek na provoz dětských skupin</a:t>
                      </a:r>
                      <a:endParaRPr lang="cs-CZ" sz="1800" b="0" i="0" u="none" strike="noStrike">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2 900 000 000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3 480 000 000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1824697690"/>
                  </a:ext>
                </a:extLst>
              </a:tr>
              <a:tr h="277457">
                <a:tc>
                  <a:txBody>
                    <a:bodyPr/>
                    <a:lstStyle/>
                    <a:p>
                      <a:pPr algn="l" fontAlgn="ctr"/>
                      <a:r>
                        <a:rPr lang="pl-PL" sz="1800" u="none" strike="noStrike">
                          <a:effectLst/>
                        </a:rPr>
                        <a:t>Dotační řízení na podporu VÚA </a:t>
                      </a:r>
                      <a:endParaRPr lang="pl-PL" sz="1800" b="0" i="0" u="none" strike="noStrike">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18 000 000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25 000 000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4109770649"/>
                  </a:ext>
                </a:extLst>
              </a:tr>
              <a:tr h="277457">
                <a:tc>
                  <a:txBody>
                    <a:bodyPr/>
                    <a:lstStyle/>
                    <a:p>
                      <a:pPr algn="l" fontAlgn="ctr"/>
                      <a:r>
                        <a:rPr lang="cs-CZ" sz="1800" u="none" strike="noStrike">
                          <a:effectLst/>
                        </a:rPr>
                        <a:t>Vesnice roku - bílá stuha</a:t>
                      </a:r>
                      <a:endParaRPr lang="cs-CZ" sz="1800" b="0" i="0" u="none" strike="noStrike">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a:effectLst/>
                        </a:rPr>
                        <a:t>0</a:t>
                      </a:r>
                      <a:endParaRPr lang="cs-CZ" sz="1800" b="0" i="0" u="none" strike="noStrike">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7 000 000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198596895"/>
                  </a:ext>
                </a:extLst>
              </a:tr>
              <a:tr h="277457">
                <a:tc>
                  <a:txBody>
                    <a:bodyPr/>
                    <a:lstStyle/>
                    <a:p>
                      <a:pPr algn="l" fontAlgn="ctr"/>
                      <a:r>
                        <a:rPr lang="cs-CZ" sz="1800" u="none" strike="noStrike" dirty="0">
                          <a:effectLst/>
                        </a:rPr>
                        <a:t>Obec přátelská rodině a seniorům</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16 000 000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tc>
                  <a:txBody>
                    <a:bodyPr/>
                    <a:lstStyle/>
                    <a:p>
                      <a:pPr algn="l" fontAlgn="ctr"/>
                      <a:r>
                        <a:rPr lang="cs-CZ" sz="1800" u="none" strike="noStrike" dirty="0">
                          <a:effectLst/>
                        </a:rPr>
                        <a:t>16 000 000</a:t>
                      </a:r>
                      <a:endParaRPr lang="cs-CZ" sz="1800" b="0" i="0" u="none" strike="noStrike" dirty="0">
                        <a:solidFill>
                          <a:srgbClr val="000000"/>
                        </a:solidFill>
                        <a:effectLst/>
                        <a:latin typeface="Aptos Narrow" panose="020B0004020202020204" pitchFamily="34" charset="0"/>
                      </a:endParaRPr>
                    </a:p>
                  </a:txBody>
                  <a:tcPr marL="6350" marR="6350" marT="6350" marB="0" anchor="ctr"/>
                </a:tc>
                <a:extLst>
                  <a:ext uri="{0D108BD9-81ED-4DB2-BD59-A6C34878D82A}">
                    <a16:rowId xmlns:a16="http://schemas.microsoft.com/office/drawing/2014/main" val="3297646494"/>
                  </a:ext>
                </a:extLst>
              </a:tr>
            </a:tbl>
          </a:graphicData>
        </a:graphic>
      </p:graphicFrame>
    </p:spTree>
    <p:extLst>
      <p:ext uri="{BB962C8B-B14F-4D97-AF65-F5344CB8AC3E}">
        <p14:creationId xmlns:p14="http://schemas.microsoft.com/office/powerpoint/2010/main" val="2600025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5DDF2569-FD58-401B-A2CB-CEE1A0F96631}"/>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EAC2F80A-DE1B-47F1-8824-3EFF70109BFC}"/>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B1DC309A-D6EE-414D-9C6F-64FC780BD4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3084FB72-C24F-B05F-FFA0-372EDFBAA67E}"/>
              </a:ext>
            </a:extLst>
          </p:cNvPr>
          <p:cNvSpPr>
            <a:spLocks noGrp="1"/>
          </p:cNvSpPr>
          <p:nvPr>
            <p:ph type="title"/>
          </p:nvPr>
        </p:nvSpPr>
        <p:spPr>
          <a:xfrm>
            <a:off x="2634144" y="365126"/>
            <a:ext cx="8719656" cy="1401840"/>
          </a:xfrm>
        </p:spPr>
        <p:txBody>
          <a:bodyPr>
            <a:normAutofit/>
          </a:bodyPr>
          <a:lstStyle/>
          <a:p>
            <a:pPr algn="ctr"/>
            <a:r>
              <a:rPr lang="cs-CZ" sz="3600" b="1" dirty="0"/>
              <a:t>Program podpory A </a:t>
            </a:r>
            <a:r>
              <a:rPr lang="cs-CZ" sz="3600" b="1" i="0" dirty="0">
                <a:effectLst/>
              </a:rPr>
              <a:t>2026</a:t>
            </a:r>
          </a:p>
        </p:txBody>
      </p:sp>
      <p:sp>
        <p:nvSpPr>
          <p:cNvPr id="10" name="Zástupný obsah 9">
            <a:extLst>
              <a:ext uri="{FF2B5EF4-FFF2-40B4-BE49-F238E27FC236}">
                <a16:creationId xmlns:a16="http://schemas.microsoft.com/office/drawing/2014/main" id="{6E8622C5-F7E0-9B6E-59D2-AAAF59439F30}"/>
              </a:ext>
            </a:extLst>
          </p:cNvPr>
          <p:cNvSpPr>
            <a:spLocks noGrp="1"/>
          </p:cNvSpPr>
          <p:nvPr>
            <p:ph idx="1"/>
          </p:nvPr>
        </p:nvSpPr>
        <p:spPr>
          <a:xfrm>
            <a:off x="2917860" y="1825625"/>
            <a:ext cx="8435939" cy="4749836"/>
          </a:xfrm>
        </p:spPr>
        <p:txBody>
          <a:bodyPr>
            <a:normAutofit fontScale="92500" lnSpcReduction="20000"/>
          </a:bodyPr>
          <a:lstStyle/>
          <a:p>
            <a:pPr marL="0" indent="0" algn="just">
              <a:lnSpc>
                <a:spcPct val="120000"/>
              </a:lnSpc>
              <a:buNone/>
            </a:pPr>
            <a:r>
              <a:rPr lang="cs-CZ" sz="3600" b="1" dirty="0"/>
              <a:t>Termín vyhlášení</a:t>
            </a:r>
            <a:r>
              <a:rPr lang="cs-CZ" sz="3600" dirty="0"/>
              <a:t>: od 1. do 31.7.2025</a:t>
            </a:r>
          </a:p>
          <a:p>
            <a:pPr marL="0" indent="0" algn="just">
              <a:lnSpc>
                <a:spcPct val="120000"/>
              </a:lnSpc>
              <a:buNone/>
            </a:pPr>
            <a:r>
              <a:rPr lang="cs-CZ" sz="3600" b="1" dirty="0"/>
              <a:t>Příjem žádostí</a:t>
            </a:r>
            <a:r>
              <a:rPr lang="cs-CZ" sz="3600" dirty="0"/>
              <a:t>: prostřednictvím OK služby</a:t>
            </a:r>
          </a:p>
          <a:p>
            <a:pPr marL="0" indent="0" algn="just">
              <a:lnSpc>
                <a:spcPct val="120000"/>
              </a:lnSpc>
              <a:buNone/>
            </a:pPr>
            <a:r>
              <a:rPr lang="cs-CZ" sz="3600" b="1" dirty="0"/>
              <a:t>Alokace</a:t>
            </a:r>
            <a:r>
              <a:rPr lang="cs-CZ" sz="3600" dirty="0"/>
              <a:t>: 26 207 368 258 Kč</a:t>
            </a:r>
          </a:p>
          <a:p>
            <a:pPr marL="0" indent="0" algn="just">
              <a:lnSpc>
                <a:spcPct val="120000"/>
              </a:lnSpc>
              <a:buNone/>
            </a:pPr>
            <a:r>
              <a:rPr lang="cs-CZ" sz="3600" b="1" dirty="0"/>
              <a:t>Současný stav</a:t>
            </a:r>
            <a:r>
              <a:rPr lang="cs-CZ" sz="3600" dirty="0"/>
              <a:t>: hodnocení žádostí</a:t>
            </a:r>
          </a:p>
          <a:p>
            <a:pPr marL="0" indent="0" algn="just">
              <a:lnSpc>
                <a:spcPct val="120000"/>
              </a:lnSpc>
              <a:buNone/>
            </a:pPr>
            <a:r>
              <a:rPr lang="cs-CZ" sz="3600" dirty="0">
                <a:latin typeface="Consolas" panose="020B0609020204030204" pitchFamily="49" charset="0"/>
              </a:rPr>
              <a:t>*</a:t>
            </a:r>
            <a:r>
              <a:rPr lang="cs-CZ" sz="3600" dirty="0"/>
              <a:t>V roce 2026 může nastat situace, že nebude začátkem roku schválen státní rozpočet a Česká republika bude hospodařit v režimu </a:t>
            </a:r>
            <a:r>
              <a:rPr lang="cs-CZ" sz="3600" b="1" dirty="0"/>
              <a:t>rozpočtového provizoria</a:t>
            </a:r>
            <a:endParaRPr lang="cs-CZ" sz="3600" dirty="0"/>
          </a:p>
        </p:txBody>
      </p:sp>
    </p:spTree>
    <p:extLst>
      <p:ext uri="{BB962C8B-B14F-4D97-AF65-F5344CB8AC3E}">
        <p14:creationId xmlns:p14="http://schemas.microsoft.com/office/powerpoint/2010/main" val="543514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EF1E3-A8AA-8663-03FD-E235AF1857B1}"/>
            </a:ext>
          </a:extLst>
        </p:cNvPr>
        <p:cNvGrpSpPr/>
        <p:nvPr/>
      </p:nvGrpSpPr>
      <p:grpSpPr>
        <a:xfrm>
          <a:off x="0" y="0"/>
          <a:ext cx="0" cy="0"/>
          <a:chOff x="0" y="0"/>
          <a:chExt cx="0" cy="0"/>
        </a:xfrm>
      </p:grpSpPr>
      <p:sp>
        <p:nvSpPr>
          <p:cNvPr id="8" name="Obdélník 7">
            <a:extLst>
              <a:ext uri="{FF2B5EF4-FFF2-40B4-BE49-F238E27FC236}">
                <a16:creationId xmlns:a16="http://schemas.microsoft.com/office/drawing/2014/main" id="{E8CB531F-5D29-D208-C40F-83AEDAF63039}"/>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sp>
        <p:nvSpPr>
          <p:cNvPr id="4" name="Nadpis 3">
            <a:extLst>
              <a:ext uri="{FF2B5EF4-FFF2-40B4-BE49-F238E27FC236}">
                <a16:creationId xmlns:a16="http://schemas.microsoft.com/office/drawing/2014/main" id="{3F7BCDDD-93E5-1FBD-5CB1-76995B607FE4}"/>
              </a:ext>
            </a:extLst>
          </p:cNvPr>
          <p:cNvSpPr>
            <a:spLocks noGrp="1"/>
          </p:cNvSpPr>
          <p:nvPr>
            <p:ph type="title"/>
          </p:nvPr>
        </p:nvSpPr>
        <p:spPr>
          <a:xfrm>
            <a:off x="278296" y="365125"/>
            <a:ext cx="11075504" cy="529397"/>
          </a:xfrm>
        </p:spPr>
        <p:txBody>
          <a:bodyPr>
            <a:noAutofit/>
          </a:bodyPr>
          <a:lstStyle/>
          <a:p>
            <a:pPr algn="ctr"/>
            <a:r>
              <a:rPr lang="cs-CZ" sz="3200" b="1" dirty="0"/>
              <a:t>Program podpory A, rozdělení alokace dle směrných čísel dle</a:t>
            </a:r>
            <a:br>
              <a:rPr lang="cs-CZ" sz="3200" b="1" dirty="0"/>
            </a:br>
            <a:r>
              <a:rPr lang="cs-CZ" sz="3200" b="1" dirty="0"/>
              <a:t>zákona č. 108/2006 Sb</a:t>
            </a:r>
            <a:r>
              <a:rPr lang="cs-CZ" sz="3200" dirty="0"/>
              <a:t>., </a:t>
            </a:r>
            <a:r>
              <a:rPr lang="cs-CZ" sz="3200" b="1" dirty="0"/>
              <a:t>§ 101a</a:t>
            </a:r>
          </a:p>
        </p:txBody>
      </p:sp>
      <p:graphicFrame>
        <p:nvGraphicFramePr>
          <p:cNvPr id="6" name="Zástupný obsah 5">
            <a:extLst>
              <a:ext uri="{FF2B5EF4-FFF2-40B4-BE49-F238E27FC236}">
                <a16:creationId xmlns:a16="http://schemas.microsoft.com/office/drawing/2014/main" id="{CC01AB50-E527-DCAD-8686-612D35C74CF5}"/>
              </a:ext>
            </a:extLst>
          </p:cNvPr>
          <p:cNvGraphicFramePr>
            <a:graphicFrameLocks noGrp="1"/>
          </p:cNvGraphicFramePr>
          <p:nvPr>
            <p:ph idx="1"/>
            <p:extLst>
              <p:ext uri="{D42A27DB-BD31-4B8C-83A1-F6EECF244321}">
                <p14:modId xmlns:p14="http://schemas.microsoft.com/office/powerpoint/2010/main" val="2246140730"/>
              </p:ext>
            </p:extLst>
          </p:nvPr>
        </p:nvGraphicFramePr>
        <p:xfrm>
          <a:off x="89452" y="1063487"/>
          <a:ext cx="11946833" cy="5704225"/>
        </p:xfrm>
        <a:graphic>
          <a:graphicData uri="http://schemas.openxmlformats.org/drawingml/2006/table">
            <a:tbl>
              <a:tblPr>
                <a:tableStyleId>{5C22544A-7EE6-4342-B048-85BDC9FD1C3A}</a:tableStyleId>
              </a:tblPr>
              <a:tblGrid>
                <a:gridCol w="1921883">
                  <a:extLst>
                    <a:ext uri="{9D8B030D-6E8A-4147-A177-3AD203B41FA5}">
                      <a16:colId xmlns:a16="http://schemas.microsoft.com/office/drawing/2014/main" val="3603194563"/>
                    </a:ext>
                  </a:extLst>
                </a:gridCol>
                <a:gridCol w="2285482">
                  <a:extLst>
                    <a:ext uri="{9D8B030D-6E8A-4147-A177-3AD203B41FA5}">
                      <a16:colId xmlns:a16="http://schemas.microsoft.com/office/drawing/2014/main" val="3219517123"/>
                    </a:ext>
                  </a:extLst>
                </a:gridCol>
                <a:gridCol w="2406680">
                  <a:extLst>
                    <a:ext uri="{9D8B030D-6E8A-4147-A177-3AD203B41FA5}">
                      <a16:colId xmlns:a16="http://schemas.microsoft.com/office/drawing/2014/main" val="2865484809"/>
                    </a:ext>
                  </a:extLst>
                </a:gridCol>
                <a:gridCol w="2406680">
                  <a:extLst>
                    <a:ext uri="{9D8B030D-6E8A-4147-A177-3AD203B41FA5}">
                      <a16:colId xmlns:a16="http://schemas.microsoft.com/office/drawing/2014/main" val="689263421"/>
                    </a:ext>
                  </a:extLst>
                </a:gridCol>
                <a:gridCol w="2926108">
                  <a:extLst>
                    <a:ext uri="{9D8B030D-6E8A-4147-A177-3AD203B41FA5}">
                      <a16:colId xmlns:a16="http://schemas.microsoft.com/office/drawing/2014/main" val="1125640936"/>
                    </a:ext>
                  </a:extLst>
                </a:gridCol>
              </a:tblGrid>
              <a:tr h="922377">
                <a:tc>
                  <a:txBody>
                    <a:bodyPr/>
                    <a:lstStyle/>
                    <a:p>
                      <a:pPr algn="l" rtl="0" fontAlgn="ctr"/>
                      <a:r>
                        <a:rPr lang="cs-CZ" sz="1400" u="none" strike="noStrike" dirty="0">
                          <a:effectLst/>
                        </a:rPr>
                        <a:t>Název kraje</a:t>
                      </a:r>
                      <a:endParaRPr lang="cs-CZ" sz="1400" b="0" i="1" u="none" strike="noStrike" dirty="0">
                        <a:solidFill>
                          <a:srgbClr val="000000"/>
                        </a:solidFill>
                        <a:effectLst/>
                        <a:latin typeface="Calibri" panose="020F0502020204030204" pitchFamily="34" charset="0"/>
                      </a:endParaRPr>
                    </a:p>
                  </a:txBody>
                  <a:tcPr marL="4650" marR="4650" marT="4650" marB="0" anchor="ctr"/>
                </a:tc>
                <a:tc>
                  <a:txBody>
                    <a:bodyPr/>
                    <a:lstStyle/>
                    <a:p>
                      <a:pPr algn="l" rtl="0" fontAlgn="ctr"/>
                      <a:r>
                        <a:rPr lang="cs-CZ" sz="1400" u="none" strike="noStrike" dirty="0">
                          <a:effectLst/>
                        </a:rPr>
                        <a:t>Procentní podíl kraje dle zákona č. 108/2006 Sb., o sociálních službách, v platném znění</a:t>
                      </a:r>
                      <a:endParaRPr lang="cs-CZ" sz="1400" b="0" i="1" u="none" strike="noStrike" dirty="0">
                        <a:solidFill>
                          <a:srgbClr val="000000"/>
                        </a:solidFill>
                        <a:effectLst/>
                        <a:latin typeface="Calibri" panose="020F0502020204030204" pitchFamily="34" charset="0"/>
                      </a:endParaRPr>
                    </a:p>
                  </a:txBody>
                  <a:tcPr marL="4650" marR="4650" marT="4650" marB="0" anchor="ctr"/>
                </a:tc>
                <a:tc>
                  <a:txBody>
                    <a:bodyPr/>
                    <a:lstStyle/>
                    <a:p>
                      <a:pPr algn="l" rtl="0" fontAlgn="ctr"/>
                      <a:r>
                        <a:rPr lang="cs-CZ" sz="1400" u="none" strike="noStrike" dirty="0">
                          <a:effectLst/>
                        </a:rPr>
                        <a:t>Dotace 2024</a:t>
                      </a:r>
                      <a:endParaRPr lang="cs-CZ" sz="1400" b="0" i="1" u="none" strike="noStrike" dirty="0">
                        <a:solidFill>
                          <a:srgbClr val="000000"/>
                        </a:solidFill>
                        <a:effectLst/>
                        <a:latin typeface="Calibri" panose="020F0502020204030204" pitchFamily="34" charset="0"/>
                      </a:endParaRPr>
                    </a:p>
                  </a:txBody>
                  <a:tcPr marL="4650" marR="4650" marT="4650" marB="0" anchor="ctr"/>
                </a:tc>
                <a:tc>
                  <a:txBody>
                    <a:bodyPr/>
                    <a:lstStyle/>
                    <a:p>
                      <a:pPr algn="l" rtl="0" fontAlgn="ctr"/>
                      <a:r>
                        <a:rPr lang="cs-CZ" sz="1400" u="none" strike="noStrike" dirty="0">
                          <a:effectLst/>
                        </a:rPr>
                        <a:t>Dotace 2025</a:t>
                      </a:r>
                      <a:endParaRPr lang="cs-CZ" sz="1400" b="0" i="1" u="none" strike="noStrike" dirty="0">
                        <a:solidFill>
                          <a:srgbClr val="000000"/>
                        </a:solidFill>
                        <a:effectLst/>
                        <a:latin typeface="Calibri" panose="020F0502020204030204" pitchFamily="34" charset="0"/>
                      </a:endParaRPr>
                    </a:p>
                  </a:txBody>
                  <a:tcPr marL="4650" marR="4650" marT="4650" marB="0" anchor="ctr"/>
                </a:tc>
                <a:tc>
                  <a:txBody>
                    <a:bodyPr/>
                    <a:lstStyle/>
                    <a:p>
                      <a:pPr algn="l" rtl="0" fontAlgn="ctr"/>
                      <a:r>
                        <a:rPr lang="cs-CZ" sz="1400" u="none" strike="noStrike" dirty="0">
                          <a:effectLst/>
                        </a:rPr>
                        <a:t>Dotace 2026 (zatím v návrhu)</a:t>
                      </a:r>
                      <a:endParaRPr lang="cs-CZ" sz="1400" b="0" i="1" u="none" strike="noStrike" dirty="0">
                        <a:solidFill>
                          <a:srgbClr val="000000"/>
                        </a:solidFill>
                        <a:effectLst/>
                        <a:latin typeface="Calibri" panose="020F0502020204030204" pitchFamily="34" charset="0"/>
                      </a:endParaRPr>
                    </a:p>
                  </a:txBody>
                  <a:tcPr marL="4650" marR="4650" marT="4650" marB="0" anchor="ctr"/>
                </a:tc>
                <a:extLst>
                  <a:ext uri="{0D108BD9-81ED-4DB2-BD59-A6C34878D82A}">
                    <a16:rowId xmlns:a16="http://schemas.microsoft.com/office/drawing/2014/main" val="1537691813"/>
                  </a:ext>
                </a:extLst>
              </a:tr>
              <a:tr h="287342">
                <a:tc>
                  <a:txBody>
                    <a:bodyPr/>
                    <a:lstStyle/>
                    <a:p>
                      <a:pPr algn="l" rtl="0" fontAlgn="b"/>
                      <a:r>
                        <a:rPr lang="cs-CZ" sz="1400" b="1" u="none" strike="noStrike" dirty="0">
                          <a:effectLst/>
                        </a:rPr>
                        <a:t>Praha</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8,08%</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2 011 920 000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2 101 424 863 Kč</a:t>
                      </a:r>
                      <a:endParaRPr lang="cs-CZ" sz="1400" b="0"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2 117 555 355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4176768243"/>
                  </a:ext>
                </a:extLst>
              </a:tr>
              <a:tr h="287342">
                <a:tc>
                  <a:txBody>
                    <a:bodyPr/>
                    <a:lstStyle/>
                    <a:p>
                      <a:pPr algn="l" rtl="0" fontAlgn="b"/>
                      <a:r>
                        <a:rPr lang="cs-CZ" sz="1400" b="1" u="none" strike="noStrike" dirty="0">
                          <a:effectLst/>
                        </a:rPr>
                        <a:t>Jihočeský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6,67%</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1 660 830 000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1 734 715 822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1 748 031 463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1470975530"/>
                  </a:ext>
                </a:extLst>
              </a:tr>
              <a:tr h="287342">
                <a:tc>
                  <a:txBody>
                    <a:bodyPr/>
                    <a:lstStyle/>
                    <a:p>
                      <a:pPr algn="l" rtl="0" fontAlgn="b"/>
                      <a:r>
                        <a:rPr lang="cs-CZ" sz="1400" b="1" u="none" strike="noStrike" dirty="0">
                          <a:effectLst/>
                        </a:rPr>
                        <a:t>Jihomoravský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9,21%</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2 293 290 000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2 395 312 251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2 413 698 617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38748020"/>
                  </a:ext>
                </a:extLst>
              </a:tr>
              <a:tr h="287342">
                <a:tc>
                  <a:txBody>
                    <a:bodyPr/>
                    <a:lstStyle/>
                    <a:p>
                      <a:pPr algn="l" rtl="0" fontAlgn="b"/>
                      <a:r>
                        <a:rPr lang="cs-CZ" sz="1400" b="1" u="none" strike="noStrike" dirty="0">
                          <a:effectLst/>
                        </a:rPr>
                        <a:t>Karlovarský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3,40%</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846 600 000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884 262 937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891 050 521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4147574704"/>
                  </a:ext>
                </a:extLst>
              </a:tr>
              <a:tr h="523201">
                <a:tc>
                  <a:txBody>
                    <a:bodyPr/>
                    <a:lstStyle/>
                    <a:p>
                      <a:pPr algn="l" rtl="0" fontAlgn="b"/>
                      <a:r>
                        <a:rPr lang="cs-CZ" sz="1400" b="1" u="none" strike="noStrike" dirty="0">
                          <a:effectLst/>
                        </a:rPr>
                        <a:t>Královéhradecký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5,46%</a:t>
                      </a:r>
                      <a:endParaRPr lang="cs-CZ" sz="1400" b="0"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1 359 540 000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1 420 022 247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1 430 922 307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1735034671"/>
                  </a:ext>
                </a:extLst>
              </a:tr>
              <a:tr h="287342">
                <a:tc>
                  <a:txBody>
                    <a:bodyPr/>
                    <a:lstStyle/>
                    <a:p>
                      <a:pPr algn="l" rtl="0" fontAlgn="b"/>
                      <a:r>
                        <a:rPr lang="cs-CZ" sz="1400" b="1" u="none" strike="noStrike" dirty="0">
                          <a:effectLst/>
                        </a:rPr>
                        <a:t>Liberecký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4,14%</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1 030 860 000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1 076 720 165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1 084 985 046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2769185991"/>
                  </a:ext>
                </a:extLst>
              </a:tr>
              <a:tr h="523201">
                <a:tc>
                  <a:txBody>
                    <a:bodyPr/>
                    <a:lstStyle/>
                    <a:p>
                      <a:pPr algn="l" rtl="0" fontAlgn="b"/>
                      <a:r>
                        <a:rPr lang="cs-CZ" sz="1400" b="1" u="none" strike="noStrike" dirty="0">
                          <a:effectLst/>
                        </a:rPr>
                        <a:t>Moravskoslezský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11,99%</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2 985 510 000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3 118 327 241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3 142 263 454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28631778"/>
                  </a:ext>
                </a:extLst>
              </a:tr>
              <a:tr h="287342">
                <a:tc>
                  <a:txBody>
                    <a:bodyPr/>
                    <a:lstStyle/>
                    <a:p>
                      <a:pPr algn="l" rtl="0" fontAlgn="b"/>
                      <a:r>
                        <a:rPr lang="cs-CZ" sz="1400" b="1" u="none" strike="noStrike" dirty="0">
                          <a:effectLst/>
                        </a:rPr>
                        <a:t>Olomoucký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7,81%</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1 944 690 000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2 031 203 983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2 046 795 461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1949618594"/>
                  </a:ext>
                </a:extLst>
              </a:tr>
              <a:tr h="287342">
                <a:tc>
                  <a:txBody>
                    <a:bodyPr/>
                    <a:lstStyle/>
                    <a:p>
                      <a:pPr algn="l" rtl="0" fontAlgn="b"/>
                      <a:r>
                        <a:rPr lang="cs-CZ" sz="1400" b="1" u="none" strike="noStrike" dirty="0">
                          <a:effectLst/>
                        </a:rPr>
                        <a:t>Pardubický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5,37%</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1 337 130 000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1 396 615 287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1 407 335 675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4101381668"/>
                  </a:ext>
                </a:extLst>
              </a:tr>
              <a:tr h="287342">
                <a:tc>
                  <a:txBody>
                    <a:bodyPr/>
                    <a:lstStyle/>
                    <a:p>
                      <a:pPr algn="l" rtl="0" fontAlgn="b"/>
                      <a:r>
                        <a:rPr lang="cs-CZ" sz="1400" b="1" u="none" strike="noStrike" dirty="0">
                          <a:effectLst/>
                        </a:rPr>
                        <a:t>Plzeňský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4,86%</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1 210 140 000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1 263 975 846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1 273 678 097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2133347280"/>
                  </a:ext>
                </a:extLst>
              </a:tr>
              <a:tr h="287342">
                <a:tc>
                  <a:txBody>
                    <a:bodyPr/>
                    <a:lstStyle/>
                    <a:p>
                      <a:pPr algn="l" rtl="0" fontAlgn="b"/>
                      <a:r>
                        <a:rPr lang="cs-CZ" sz="1400" b="1" u="none" strike="noStrike" dirty="0">
                          <a:effectLst/>
                        </a:rPr>
                        <a:t>Středočeský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10,93%</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2 721 570 000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2 842 645 267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2 864 465 351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1488798348"/>
                  </a:ext>
                </a:extLst>
              </a:tr>
              <a:tr h="287342">
                <a:tc>
                  <a:txBody>
                    <a:bodyPr/>
                    <a:lstStyle/>
                    <a:p>
                      <a:pPr algn="l" rtl="0" fontAlgn="b"/>
                      <a:r>
                        <a:rPr lang="cs-CZ" sz="1400" b="1" u="none" strike="noStrike" dirty="0">
                          <a:effectLst/>
                        </a:rPr>
                        <a:t>Ústecký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9,71%</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2 417 790 000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2 525 350 919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2 544 735 458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2746806354"/>
                  </a:ext>
                </a:extLst>
              </a:tr>
              <a:tr h="287342">
                <a:tc>
                  <a:txBody>
                    <a:bodyPr/>
                    <a:lstStyle/>
                    <a:p>
                      <a:pPr algn="l" rtl="0" fontAlgn="b"/>
                      <a:r>
                        <a:rPr lang="cs-CZ" sz="1400" b="1" u="none" strike="noStrike" dirty="0">
                          <a:effectLst/>
                        </a:rPr>
                        <a:t>Vysočina</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5,30%</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1 319 700 000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1 378 409 873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1 388 990 518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3789426214"/>
                  </a:ext>
                </a:extLst>
              </a:tr>
              <a:tr h="287342">
                <a:tc>
                  <a:txBody>
                    <a:bodyPr/>
                    <a:lstStyle/>
                    <a:p>
                      <a:pPr algn="l" rtl="0" fontAlgn="b"/>
                      <a:r>
                        <a:rPr lang="cs-CZ" sz="1400" b="1" u="none" strike="noStrike" dirty="0">
                          <a:effectLst/>
                        </a:rPr>
                        <a:t>Zlínský</a:t>
                      </a:r>
                      <a:endParaRPr lang="cs-CZ" sz="1400" b="1"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7,07%</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1 760 430 000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1 838 746 755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1 852 860 936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1087849774"/>
                  </a:ext>
                </a:extLst>
              </a:tr>
              <a:tr h="287342">
                <a:tc>
                  <a:txBody>
                    <a:bodyPr/>
                    <a:lstStyle/>
                    <a:p>
                      <a:pPr algn="l" rtl="0" fontAlgn="b"/>
                      <a:r>
                        <a:rPr lang="cs-CZ" sz="1400" u="none" strike="noStrike" dirty="0">
                          <a:effectLst/>
                        </a:rPr>
                        <a:t>Celkem</a:t>
                      </a:r>
                      <a:endParaRPr lang="cs-CZ" sz="1400" b="0"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100%</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24 900 000 000 Kč</a:t>
                      </a:r>
                      <a:endParaRPr lang="cs-CZ" sz="1400" b="0" i="0" u="none" strike="noStrike" dirty="0">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a:effectLst/>
                        </a:rPr>
                        <a:t>26 007 733 456 Kč</a:t>
                      </a:r>
                      <a:endParaRPr lang="cs-CZ" sz="1400" b="0" i="0" u="none" strike="noStrike">
                        <a:solidFill>
                          <a:srgbClr val="000000"/>
                        </a:solidFill>
                        <a:effectLst/>
                        <a:latin typeface="Calibri" panose="020F0502020204030204" pitchFamily="34" charset="0"/>
                      </a:endParaRPr>
                    </a:p>
                  </a:txBody>
                  <a:tcPr marL="4650" marR="4650" marT="4650" marB="0" anchor="b"/>
                </a:tc>
                <a:tc>
                  <a:txBody>
                    <a:bodyPr/>
                    <a:lstStyle/>
                    <a:p>
                      <a:pPr algn="l" rtl="0" fontAlgn="b"/>
                      <a:r>
                        <a:rPr lang="cs-CZ" sz="1400" u="none" strike="noStrike" dirty="0">
                          <a:effectLst/>
                        </a:rPr>
                        <a:t>26 207 368 258 Kč</a:t>
                      </a:r>
                      <a:endParaRPr lang="cs-CZ" sz="1400" b="0" i="0" u="none" strike="noStrike" dirty="0">
                        <a:solidFill>
                          <a:srgbClr val="000000"/>
                        </a:solidFill>
                        <a:effectLst/>
                        <a:latin typeface="Calibri" panose="020F0502020204030204" pitchFamily="34" charset="0"/>
                      </a:endParaRPr>
                    </a:p>
                  </a:txBody>
                  <a:tcPr marL="4650" marR="4650" marT="4650" marB="0" anchor="b"/>
                </a:tc>
                <a:extLst>
                  <a:ext uri="{0D108BD9-81ED-4DB2-BD59-A6C34878D82A}">
                    <a16:rowId xmlns:a16="http://schemas.microsoft.com/office/drawing/2014/main" val="2696328790"/>
                  </a:ext>
                </a:extLst>
              </a:tr>
            </a:tbl>
          </a:graphicData>
        </a:graphic>
      </p:graphicFrame>
    </p:spTree>
    <p:extLst>
      <p:ext uri="{BB962C8B-B14F-4D97-AF65-F5344CB8AC3E}">
        <p14:creationId xmlns:p14="http://schemas.microsoft.com/office/powerpoint/2010/main" val="3751803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Nadpis 4">
            <a:extLst>
              <a:ext uri="{FF2B5EF4-FFF2-40B4-BE49-F238E27FC236}">
                <a16:creationId xmlns:a16="http://schemas.microsoft.com/office/drawing/2014/main" id="{D22239F8-1634-41EF-0347-D275C259CDB3}"/>
              </a:ext>
            </a:extLst>
          </p:cNvPr>
          <p:cNvSpPr>
            <a:spLocks noGrp="1"/>
          </p:cNvSpPr>
          <p:nvPr>
            <p:ph type="title"/>
          </p:nvPr>
        </p:nvSpPr>
        <p:spPr>
          <a:xfrm>
            <a:off x="76200" y="184806"/>
            <a:ext cx="11952514" cy="729594"/>
          </a:xfrm>
        </p:spPr>
        <p:txBody>
          <a:bodyPr anchor="ctr">
            <a:normAutofit/>
          </a:bodyPr>
          <a:lstStyle/>
          <a:p>
            <a:pPr algn="ctr"/>
            <a:r>
              <a:rPr lang="cs-CZ" sz="3200" dirty="0" err="1"/>
              <a:t>PpA</a:t>
            </a:r>
            <a:r>
              <a:rPr lang="cs-CZ" sz="3200" dirty="0"/>
              <a:t>, směrná čísla – přepočet na počty obyvatel</a:t>
            </a:r>
          </a:p>
        </p:txBody>
      </p:sp>
      <p:graphicFrame>
        <p:nvGraphicFramePr>
          <p:cNvPr id="2" name="Tabulka 1">
            <a:extLst>
              <a:ext uri="{FF2B5EF4-FFF2-40B4-BE49-F238E27FC236}">
                <a16:creationId xmlns:a16="http://schemas.microsoft.com/office/drawing/2014/main" id="{3C7C478F-0489-C18D-FE40-2A87D39E86D2}"/>
              </a:ext>
            </a:extLst>
          </p:cNvPr>
          <p:cNvGraphicFramePr>
            <a:graphicFrameLocks noGrp="1"/>
          </p:cNvGraphicFramePr>
          <p:nvPr>
            <p:extLst>
              <p:ext uri="{D42A27DB-BD31-4B8C-83A1-F6EECF244321}">
                <p14:modId xmlns:p14="http://schemas.microsoft.com/office/powerpoint/2010/main" val="432506236"/>
              </p:ext>
            </p:extLst>
          </p:nvPr>
        </p:nvGraphicFramePr>
        <p:xfrm>
          <a:off x="154451" y="1099204"/>
          <a:ext cx="11874264" cy="5682592"/>
        </p:xfrm>
        <a:graphic>
          <a:graphicData uri="http://schemas.openxmlformats.org/drawingml/2006/table">
            <a:tbl>
              <a:tblPr firstRow="1" firstCol="1" bandRow="1">
                <a:tableStyleId>{5C22544A-7EE6-4342-B048-85BDC9FD1C3A}</a:tableStyleId>
              </a:tblPr>
              <a:tblGrid>
                <a:gridCol w="1981365">
                  <a:extLst>
                    <a:ext uri="{9D8B030D-6E8A-4147-A177-3AD203B41FA5}">
                      <a16:colId xmlns:a16="http://schemas.microsoft.com/office/drawing/2014/main" val="3568491068"/>
                    </a:ext>
                  </a:extLst>
                </a:gridCol>
                <a:gridCol w="1216247">
                  <a:extLst>
                    <a:ext uri="{9D8B030D-6E8A-4147-A177-3AD203B41FA5}">
                      <a16:colId xmlns:a16="http://schemas.microsoft.com/office/drawing/2014/main" val="1484706525"/>
                    </a:ext>
                  </a:extLst>
                </a:gridCol>
                <a:gridCol w="2435231">
                  <a:extLst>
                    <a:ext uri="{9D8B030D-6E8A-4147-A177-3AD203B41FA5}">
                      <a16:colId xmlns:a16="http://schemas.microsoft.com/office/drawing/2014/main" val="1667056108"/>
                    </a:ext>
                  </a:extLst>
                </a:gridCol>
                <a:gridCol w="2107354">
                  <a:extLst>
                    <a:ext uri="{9D8B030D-6E8A-4147-A177-3AD203B41FA5}">
                      <a16:colId xmlns:a16="http://schemas.microsoft.com/office/drawing/2014/main" val="3591515317"/>
                    </a:ext>
                  </a:extLst>
                </a:gridCol>
                <a:gridCol w="1683353">
                  <a:extLst>
                    <a:ext uri="{9D8B030D-6E8A-4147-A177-3AD203B41FA5}">
                      <a16:colId xmlns:a16="http://schemas.microsoft.com/office/drawing/2014/main" val="3529031189"/>
                    </a:ext>
                  </a:extLst>
                </a:gridCol>
                <a:gridCol w="2450714">
                  <a:extLst>
                    <a:ext uri="{9D8B030D-6E8A-4147-A177-3AD203B41FA5}">
                      <a16:colId xmlns:a16="http://schemas.microsoft.com/office/drawing/2014/main" val="2562529512"/>
                    </a:ext>
                  </a:extLst>
                </a:gridCol>
              </a:tblGrid>
              <a:tr h="652777">
                <a:tc>
                  <a:txBody>
                    <a:bodyPr/>
                    <a:lstStyle/>
                    <a:p>
                      <a:pPr>
                        <a:lnSpc>
                          <a:spcPct val="116000"/>
                        </a:lnSpc>
                        <a:spcAft>
                          <a:spcPts val="800"/>
                        </a:spcAft>
                      </a:pPr>
                      <a:r>
                        <a:rPr lang="cs-CZ" sz="1400">
                          <a:effectLst/>
                        </a:rPr>
                        <a:t>Kraj</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nSpc>
                          <a:spcPct val="116000"/>
                        </a:lnSpc>
                        <a:spcAft>
                          <a:spcPts val="800"/>
                        </a:spcAft>
                      </a:pPr>
                      <a:r>
                        <a:rPr lang="cs-CZ" sz="1400">
                          <a:effectLst/>
                        </a:rPr>
                        <a:t>Směrné číslo</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nSpc>
                          <a:spcPct val="116000"/>
                        </a:lnSpc>
                        <a:spcAft>
                          <a:spcPts val="800"/>
                        </a:spcAft>
                      </a:pPr>
                      <a:r>
                        <a:rPr lang="cs-CZ" sz="1400" dirty="0">
                          <a:effectLst/>
                        </a:rPr>
                        <a:t>Přidělené finance 2024 </a:t>
                      </a:r>
                      <a:endParaRPr lang="cs-CZ" sz="1400" dirty="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nSpc>
                          <a:spcPct val="116000"/>
                        </a:lnSpc>
                        <a:spcAft>
                          <a:spcPts val="800"/>
                        </a:spcAft>
                      </a:pPr>
                      <a:r>
                        <a:rPr lang="cs-CZ" sz="1400">
                          <a:effectLst/>
                        </a:rPr>
                        <a:t>Počet obyvatel</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nSpc>
                          <a:spcPct val="116000"/>
                        </a:lnSpc>
                        <a:spcAft>
                          <a:spcPts val="800"/>
                        </a:spcAft>
                      </a:pPr>
                      <a:r>
                        <a:rPr lang="cs-CZ" sz="1400">
                          <a:effectLst/>
                        </a:rPr>
                        <a:t>Podíl obyvatelstva</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nSpc>
                          <a:spcPct val="116000"/>
                        </a:lnSpc>
                        <a:spcAft>
                          <a:spcPts val="800"/>
                        </a:spcAft>
                      </a:pPr>
                      <a:r>
                        <a:rPr lang="cs-CZ" sz="1400">
                          <a:effectLst/>
                        </a:rPr>
                        <a:t>Příspěvek na obyvatele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extLst>
                  <a:ext uri="{0D108BD9-81ED-4DB2-BD59-A6C34878D82A}">
                    <a16:rowId xmlns:a16="http://schemas.microsoft.com/office/drawing/2014/main" val="2086419131"/>
                  </a:ext>
                </a:extLst>
              </a:tr>
              <a:tr h="335321">
                <a:tc>
                  <a:txBody>
                    <a:bodyPr/>
                    <a:lstStyle/>
                    <a:p>
                      <a:pPr>
                        <a:lnSpc>
                          <a:spcPct val="116000"/>
                        </a:lnSpc>
                        <a:spcAft>
                          <a:spcPts val="800"/>
                        </a:spcAft>
                      </a:pPr>
                      <a:r>
                        <a:rPr lang="cs-CZ" sz="1400">
                          <a:effectLst/>
                        </a:rPr>
                        <a:t>Praha*</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8,08</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dirty="0">
                          <a:effectLst/>
                        </a:rPr>
                        <a:t>2 006 467 337 Kč</a:t>
                      </a:r>
                      <a:endParaRPr lang="cs-CZ" sz="1400" dirty="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1 730 039</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12,70%</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1 160</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706324052"/>
                  </a:ext>
                </a:extLst>
              </a:tr>
              <a:tr h="335321">
                <a:tc>
                  <a:txBody>
                    <a:bodyPr/>
                    <a:lstStyle/>
                    <a:p>
                      <a:pPr>
                        <a:lnSpc>
                          <a:spcPct val="116000"/>
                        </a:lnSpc>
                        <a:spcAft>
                          <a:spcPts val="800"/>
                        </a:spcAft>
                      </a:pPr>
                      <a:r>
                        <a:rPr lang="cs-CZ" sz="1400">
                          <a:effectLst/>
                        </a:rPr>
                        <a:t>Jihočeský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6,67</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1 656 328 853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702 121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6,00%</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2 359</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719488225"/>
                  </a:ext>
                </a:extLst>
              </a:tr>
              <a:tr h="335321">
                <a:tc>
                  <a:txBody>
                    <a:bodyPr/>
                    <a:lstStyle/>
                    <a:p>
                      <a:pPr>
                        <a:lnSpc>
                          <a:spcPct val="116000"/>
                        </a:lnSpc>
                        <a:spcAft>
                          <a:spcPts val="800"/>
                        </a:spcAft>
                      </a:pPr>
                      <a:r>
                        <a:rPr lang="cs-CZ" sz="1400">
                          <a:effectLst/>
                        </a:rPr>
                        <a:t>Jihomoravský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9,21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2 287 074 774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1 337 628</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11,25%</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1 710</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781100208"/>
                  </a:ext>
                </a:extLst>
              </a:tr>
              <a:tr h="335321">
                <a:tc>
                  <a:txBody>
                    <a:bodyPr/>
                    <a:lstStyle/>
                    <a:p>
                      <a:pPr>
                        <a:lnSpc>
                          <a:spcPct val="116000"/>
                        </a:lnSpc>
                        <a:spcAft>
                          <a:spcPts val="800"/>
                        </a:spcAft>
                      </a:pPr>
                      <a:r>
                        <a:rPr lang="cs-CZ" sz="1400">
                          <a:effectLst/>
                        </a:rPr>
                        <a:t>Karlovarský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3,4</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844 305 562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333 610</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2,71%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2 531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4129730663"/>
                  </a:ext>
                </a:extLst>
              </a:tr>
              <a:tr h="335321">
                <a:tc>
                  <a:txBody>
                    <a:bodyPr/>
                    <a:lstStyle/>
                    <a:p>
                      <a:pPr>
                        <a:lnSpc>
                          <a:spcPct val="116000"/>
                        </a:lnSpc>
                        <a:spcAft>
                          <a:spcPts val="800"/>
                        </a:spcAft>
                      </a:pPr>
                      <a:r>
                        <a:rPr lang="cs-CZ" sz="1400">
                          <a:effectLst/>
                        </a:rPr>
                        <a:t>Královéhradecký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5,46</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1 355 855 403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595 755</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5,11%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2 276</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972888109"/>
                  </a:ext>
                </a:extLst>
              </a:tr>
              <a:tr h="335321">
                <a:tc>
                  <a:txBody>
                    <a:bodyPr/>
                    <a:lstStyle/>
                    <a:p>
                      <a:pPr>
                        <a:lnSpc>
                          <a:spcPct val="116000"/>
                        </a:lnSpc>
                        <a:spcAft>
                          <a:spcPts val="800"/>
                        </a:spcAft>
                      </a:pPr>
                      <a:r>
                        <a:rPr lang="cs-CZ" sz="1400">
                          <a:effectLst/>
                        </a:rPr>
                        <a:t>Liberecký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4,14</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1 028 066 185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493 350</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4,13%</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2 084</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1833821282"/>
                  </a:ext>
                </a:extLst>
              </a:tr>
              <a:tr h="335321">
                <a:tc>
                  <a:txBody>
                    <a:bodyPr/>
                    <a:lstStyle/>
                    <a:p>
                      <a:pPr>
                        <a:lnSpc>
                          <a:spcPct val="116000"/>
                        </a:lnSpc>
                        <a:spcAft>
                          <a:spcPts val="800"/>
                        </a:spcAft>
                      </a:pPr>
                      <a:r>
                        <a:rPr lang="cs-CZ" sz="1400">
                          <a:effectLst/>
                        </a:rPr>
                        <a:t>Moravskoslezský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11,99</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2 977 418 734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1 245 462</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10,91%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2 391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2034288505"/>
                  </a:ext>
                </a:extLst>
              </a:tr>
              <a:tr h="335321">
                <a:tc>
                  <a:txBody>
                    <a:bodyPr/>
                    <a:lstStyle/>
                    <a:p>
                      <a:pPr>
                        <a:lnSpc>
                          <a:spcPct val="116000"/>
                        </a:lnSpc>
                        <a:spcAft>
                          <a:spcPts val="800"/>
                        </a:spcAft>
                      </a:pPr>
                      <a:r>
                        <a:rPr lang="cs-CZ" sz="1400">
                          <a:effectLst/>
                        </a:rPr>
                        <a:t>Olomoucký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7,81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1 939 419 542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661 507</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5,81%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2 932</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1504701814"/>
                  </a:ext>
                </a:extLst>
              </a:tr>
              <a:tr h="335321">
                <a:tc>
                  <a:txBody>
                    <a:bodyPr/>
                    <a:lstStyle/>
                    <a:p>
                      <a:pPr>
                        <a:lnSpc>
                          <a:spcPct val="116000"/>
                        </a:lnSpc>
                        <a:spcAft>
                          <a:spcPts val="800"/>
                        </a:spcAft>
                      </a:pPr>
                      <a:r>
                        <a:rPr lang="cs-CZ" sz="1400">
                          <a:effectLst/>
                        </a:rPr>
                        <a:t>Pardubický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5,37</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1 333 506 138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573 124</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4,87%</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2 327</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1444476550"/>
                  </a:ext>
                </a:extLst>
              </a:tr>
              <a:tr h="335321">
                <a:tc>
                  <a:txBody>
                    <a:bodyPr/>
                    <a:lstStyle/>
                    <a:p>
                      <a:pPr>
                        <a:lnSpc>
                          <a:spcPct val="116000"/>
                        </a:lnSpc>
                        <a:spcAft>
                          <a:spcPts val="800"/>
                        </a:spcAft>
                      </a:pPr>
                      <a:r>
                        <a:rPr lang="cs-CZ" sz="1400">
                          <a:effectLst/>
                        </a:rPr>
                        <a:t>Plzeňský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4,86</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1 206 860 304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694 188</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5,63%</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1 739</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3662952193"/>
                  </a:ext>
                </a:extLst>
              </a:tr>
              <a:tr h="335321">
                <a:tc>
                  <a:txBody>
                    <a:bodyPr/>
                    <a:lstStyle/>
                    <a:p>
                      <a:pPr>
                        <a:lnSpc>
                          <a:spcPct val="116000"/>
                        </a:lnSpc>
                        <a:spcAft>
                          <a:spcPts val="800"/>
                        </a:spcAft>
                      </a:pPr>
                      <a:r>
                        <a:rPr lang="cs-CZ" sz="1400">
                          <a:effectLst/>
                        </a:rPr>
                        <a:t>Středočeský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10,93</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2 714 194 058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1 614 892</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13,36%</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1 681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3205822332"/>
                  </a:ext>
                </a:extLst>
              </a:tr>
              <a:tr h="335321">
                <a:tc>
                  <a:txBody>
                    <a:bodyPr/>
                    <a:lstStyle/>
                    <a:p>
                      <a:pPr>
                        <a:lnSpc>
                          <a:spcPct val="116000"/>
                        </a:lnSpc>
                        <a:spcAft>
                          <a:spcPts val="800"/>
                        </a:spcAft>
                      </a:pPr>
                      <a:r>
                        <a:rPr lang="cs-CZ" sz="1400">
                          <a:effectLst/>
                        </a:rPr>
                        <a:t>Ústecký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9,71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2 411 237 356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872 606</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7,44%</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2 763</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1697343397"/>
                  </a:ext>
                </a:extLst>
              </a:tr>
              <a:tr h="335321">
                <a:tc>
                  <a:txBody>
                    <a:bodyPr/>
                    <a:lstStyle/>
                    <a:p>
                      <a:pPr>
                        <a:lnSpc>
                          <a:spcPct val="116000"/>
                        </a:lnSpc>
                        <a:spcAft>
                          <a:spcPts val="800"/>
                        </a:spcAft>
                      </a:pPr>
                      <a:r>
                        <a:rPr lang="cs-CZ" sz="1400">
                          <a:effectLst/>
                        </a:rPr>
                        <a:t>Vysočina</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5,3</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1 316 123 377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548 765</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4,75%</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2 398</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602204029"/>
                  </a:ext>
                </a:extLst>
              </a:tr>
              <a:tr h="335321">
                <a:tc>
                  <a:txBody>
                    <a:bodyPr/>
                    <a:lstStyle/>
                    <a:p>
                      <a:pPr>
                        <a:lnSpc>
                          <a:spcPct val="116000"/>
                        </a:lnSpc>
                        <a:spcAft>
                          <a:spcPts val="800"/>
                        </a:spcAft>
                      </a:pPr>
                      <a:r>
                        <a:rPr lang="cs-CZ" sz="1400">
                          <a:effectLst/>
                        </a:rPr>
                        <a:t>Zlínský</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7,07</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1 755 658 920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607 279</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5,33%</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2 891</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3219388261"/>
                  </a:ext>
                </a:extLst>
              </a:tr>
              <a:tr h="335321">
                <a:tc>
                  <a:txBody>
                    <a:bodyPr/>
                    <a:lstStyle/>
                    <a:p>
                      <a:pPr>
                        <a:lnSpc>
                          <a:spcPct val="116000"/>
                        </a:lnSpc>
                        <a:spcAft>
                          <a:spcPts val="800"/>
                        </a:spcAft>
                      </a:pPr>
                      <a:r>
                        <a:rPr lang="cs-CZ" sz="1400">
                          <a:effectLst/>
                        </a:rPr>
                        <a:t>Celkem</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ctr"/>
                </a:tc>
                <a:tc>
                  <a:txBody>
                    <a:bodyPr/>
                    <a:lstStyle/>
                    <a:p>
                      <a:pPr algn="r">
                        <a:lnSpc>
                          <a:spcPct val="116000"/>
                        </a:lnSpc>
                        <a:spcAft>
                          <a:spcPts val="800"/>
                        </a:spcAft>
                      </a:pPr>
                      <a:r>
                        <a:rPr lang="cs-CZ" sz="1400">
                          <a:effectLst/>
                        </a:rPr>
                        <a:t>100</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24 832 516 543 Kč</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12 010 326</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gn="r">
                        <a:lnSpc>
                          <a:spcPct val="116000"/>
                        </a:lnSpc>
                        <a:spcAft>
                          <a:spcPts val="800"/>
                        </a:spcAft>
                      </a:pPr>
                      <a:r>
                        <a:rPr lang="cs-CZ" sz="1400">
                          <a:effectLst/>
                        </a:rPr>
                        <a:t>100,00%</a:t>
                      </a:r>
                      <a:endParaRPr lang="cs-CZ" sz="140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tc>
                  <a:txBody>
                    <a:bodyPr/>
                    <a:lstStyle/>
                    <a:p>
                      <a:pPr>
                        <a:lnSpc>
                          <a:spcPct val="116000"/>
                        </a:lnSpc>
                        <a:spcAft>
                          <a:spcPts val="800"/>
                        </a:spcAft>
                      </a:pPr>
                      <a:r>
                        <a:rPr lang="cs-CZ" sz="1400" dirty="0">
                          <a:effectLst/>
                        </a:rPr>
                        <a:t> </a:t>
                      </a:r>
                      <a:endParaRPr lang="cs-CZ" sz="1400" dirty="0">
                        <a:effectLst/>
                        <a:latin typeface="Aptos" panose="020B0004020202020204" pitchFamily="34" charset="0"/>
                        <a:ea typeface="Aptos" panose="020B0004020202020204" pitchFamily="34" charset="0"/>
                        <a:cs typeface="Times New Roman" panose="02020603050405020304" pitchFamily="18" charset="0"/>
                      </a:endParaRPr>
                    </a:p>
                  </a:txBody>
                  <a:tcPr marL="25407" marR="25407" marT="0" marB="0" anchor="b"/>
                </a:tc>
                <a:extLst>
                  <a:ext uri="{0D108BD9-81ED-4DB2-BD59-A6C34878D82A}">
                    <a16:rowId xmlns:a16="http://schemas.microsoft.com/office/drawing/2014/main" val="2565781656"/>
                  </a:ext>
                </a:extLst>
              </a:tr>
            </a:tbl>
          </a:graphicData>
        </a:graphic>
      </p:graphicFrame>
    </p:spTree>
    <p:extLst>
      <p:ext uri="{BB962C8B-B14F-4D97-AF65-F5344CB8AC3E}">
        <p14:creationId xmlns:p14="http://schemas.microsoft.com/office/powerpoint/2010/main" val="598204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5DDF2569-FD58-401B-A2CB-CEE1A0F96631}"/>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bdélník 7">
            <a:extLst>
              <a:ext uri="{FF2B5EF4-FFF2-40B4-BE49-F238E27FC236}">
                <a16:creationId xmlns:a16="http://schemas.microsoft.com/office/drawing/2014/main" id="{EAC2F80A-DE1B-47F1-8824-3EFF70109BFC}"/>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a:p>
        </p:txBody>
      </p:sp>
      <p:pic>
        <p:nvPicPr>
          <p:cNvPr id="7" name="Obrázek 6" descr="Obsah obrázku text, klipart&#10;&#10;Popis byl vytvořen automaticky">
            <a:extLst>
              <a:ext uri="{FF2B5EF4-FFF2-40B4-BE49-F238E27FC236}">
                <a16:creationId xmlns:a16="http://schemas.microsoft.com/office/drawing/2014/main" id="{B1DC309A-D6EE-414D-9C6F-64FC780BD4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3084FB72-C24F-B05F-FFA0-372EDFBAA67E}"/>
              </a:ext>
            </a:extLst>
          </p:cNvPr>
          <p:cNvSpPr>
            <a:spLocks noGrp="1"/>
          </p:cNvSpPr>
          <p:nvPr>
            <p:ph type="title"/>
          </p:nvPr>
        </p:nvSpPr>
        <p:spPr>
          <a:xfrm>
            <a:off x="2634144" y="365126"/>
            <a:ext cx="8719656" cy="1401840"/>
          </a:xfrm>
        </p:spPr>
        <p:txBody>
          <a:bodyPr>
            <a:noAutofit/>
          </a:bodyPr>
          <a:lstStyle/>
          <a:p>
            <a:pPr marL="0" indent="0" algn="ctr">
              <a:buNone/>
            </a:pPr>
            <a:r>
              <a:rPr lang="cs-CZ" sz="3200" b="1" dirty="0" err="1"/>
              <a:t>PpA</a:t>
            </a:r>
            <a:r>
              <a:rPr lang="cs-CZ" sz="3200" b="1" dirty="0"/>
              <a:t>, směrná čísla</a:t>
            </a:r>
          </a:p>
        </p:txBody>
      </p:sp>
      <p:sp>
        <p:nvSpPr>
          <p:cNvPr id="6" name="Zástupný obsah 5">
            <a:extLst>
              <a:ext uri="{FF2B5EF4-FFF2-40B4-BE49-F238E27FC236}">
                <a16:creationId xmlns:a16="http://schemas.microsoft.com/office/drawing/2014/main" id="{941DC01A-C7D1-0E00-2243-A0CE32A952A2}"/>
              </a:ext>
            </a:extLst>
          </p:cNvPr>
          <p:cNvSpPr>
            <a:spLocks noGrp="1"/>
          </p:cNvSpPr>
          <p:nvPr>
            <p:ph idx="1"/>
          </p:nvPr>
        </p:nvSpPr>
        <p:spPr>
          <a:xfrm>
            <a:off x="2514600" y="1590261"/>
            <a:ext cx="9299894" cy="4902613"/>
          </a:xfrm>
        </p:spPr>
        <p:txBody>
          <a:bodyPr>
            <a:normAutofit/>
          </a:bodyPr>
          <a:lstStyle/>
          <a:p>
            <a:pPr algn="just">
              <a:spcAft>
                <a:spcPts val="800"/>
              </a:spcAft>
              <a:buFont typeface="Wingdings" panose="05000000000000000000" pitchFamily="2" charset="2"/>
              <a:buChar char="ü"/>
            </a:pPr>
            <a:r>
              <a:rPr lang="cs-CZ" sz="2000" kern="100" dirty="0">
                <a:latin typeface="Calibri" panose="020F0502020204030204" pitchFamily="34" charset="0"/>
                <a:cs typeface="Times New Roman" panose="02020603050405020304" pitchFamily="18" charset="0"/>
              </a:rPr>
              <a:t>Procentuální podíl výše dotace, kterou kraj obdrží z celkového státního rozpočtu na financování sociálních služeb v daném roce</a:t>
            </a:r>
          </a:p>
          <a:p>
            <a:pPr algn="just">
              <a:spcAft>
                <a:spcPts val="800"/>
              </a:spcAft>
              <a:buFont typeface="Wingdings" panose="05000000000000000000" pitchFamily="2" charset="2"/>
              <a:buChar char="ü"/>
            </a:pPr>
            <a:r>
              <a:rPr lang="cs-CZ" sz="2000" kern="100" dirty="0">
                <a:latin typeface="Calibri" panose="020F0502020204030204" pitchFamily="34" charset="0"/>
                <a:cs typeface="Times New Roman" panose="02020603050405020304" pitchFamily="18" charset="0"/>
              </a:rPr>
              <a:t>Směrná čísla dnes nereflektují aktuální potřebnost v rámci sociálních služeb   a nezohledňují některé aspekty regionů, mezi kraji jsou veliké a neodůvodněné rozdíly</a:t>
            </a:r>
          </a:p>
          <a:p>
            <a:pPr algn="just">
              <a:spcAft>
                <a:spcPts val="800"/>
              </a:spcAft>
              <a:buFont typeface="Wingdings" panose="05000000000000000000" pitchFamily="2" charset="2"/>
              <a:buChar char="ü"/>
            </a:pPr>
            <a:r>
              <a:rPr lang="cs-CZ" sz="2000" dirty="0">
                <a:solidFill>
                  <a:srgbClr val="000000"/>
                </a:solidFill>
                <a:effectLst/>
                <a:latin typeface="Calibri" panose="020F0502020204030204" pitchFamily="34" charset="0"/>
                <a:ea typeface="Calibri" panose="020F0502020204030204" pitchFamily="34" charset="0"/>
              </a:rPr>
              <a:t>Přestože byla koncipována jako dočasné řešení, je směrné číslo </a:t>
            </a:r>
            <a:r>
              <a:rPr lang="cs-CZ" sz="2000" b="1" dirty="0">
                <a:solidFill>
                  <a:srgbClr val="000000"/>
                </a:solidFill>
                <a:effectLst/>
                <a:latin typeface="Calibri" panose="020F0502020204030204" pitchFamily="34" charset="0"/>
                <a:ea typeface="Calibri" panose="020F0502020204030204" pitchFamily="34" charset="0"/>
              </a:rPr>
              <a:t>dlouhodobě beze změny</a:t>
            </a:r>
            <a:endParaRPr lang="cs-CZ" sz="2000" dirty="0">
              <a:solidFill>
                <a:srgbClr val="000000"/>
              </a:solidFill>
              <a:effectLst/>
              <a:latin typeface="Calibri" panose="020F0502020204030204" pitchFamily="34" charset="0"/>
              <a:ea typeface="Calibri" panose="020F0502020204030204" pitchFamily="34" charset="0"/>
            </a:endParaRPr>
          </a:p>
          <a:p>
            <a:pPr algn="just">
              <a:spcAft>
                <a:spcPts val="800"/>
              </a:spcAft>
              <a:buFont typeface="Wingdings" panose="05000000000000000000" pitchFamily="2" charset="2"/>
              <a:buChar char="ü"/>
            </a:pPr>
            <a:r>
              <a:rPr lang="cs-CZ"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Plánovaná úprava směrných čísel je navržena do podoby alokačního modelu tak, aby </a:t>
            </a:r>
            <a:r>
              <a:rPr lang="cs-CZ" sz="2000" b="1" dirty="0">
                <a:effectLst/>
                <a:latin typeface="Calibri" panose="020F0502020204030204" pitchFamily="34" charset="0"/>
                <a:ea typeface="Calibri" panose="020F0502020204030204" pitchFamily="34" charset="0"/>
                <a:cs typeface="Times New Roman" panose="02020603050405020304" pitchFamily="18" charset="0"/>
              </a:rPr>
              <a:t>nastavila transparentní, jednoduchý a spravedlivý způsob přerozdělování financí na sociální služby krajům</a:t>
            </a:r>
            <a:r>
              <a:rPr lang="cs-CZ" sz="2000" dirty="0">
                <a:effectLst/>
                <a:latin typeface="Calibri" panose="020F0502020204030204" pitchFamily="34" charset="0"/>
                <a:ea typeface="Calibri" panose="020F0502020204030204" pitchFamily="34" charset="0"/>
                <a:cs typeface="Times New Roman" panose="02020603050405020304" pitchFamily="18" charset="0"/>
              </a:rPr>
              <a:t>, </a:t>
            </a:r>
            <a:r>
              <a:rPr lang="cs-CZ" sz="20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reflektovala reálnou potřebnost obyvatel</a:t>
            </a:r>
            <a:r>
              <a:rPr lang="cs-CZ"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 </a:t>
            </a:r>
            <a:r>
              <a:rPr lang="cs-CZ" sz="20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automaticky se aktualizovala </a:t>
            </a:r>
            <a:r>
              <a:rPr lang="cs-CZ"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bez nutnosti legislativních změn</a:t>
            </a:r>
          </a:p>
          <a:p>
            <a:pPr algn="just">
              <a:spcAft>
                <a:spcPts val="800"/>
              </a:spcAft>
              <a:buFont typeface="Wingdings" panose="05000000000000000000" pitchFamily="2" charset="2"/>
              <a:buChar char="ü"/>
            </a:pPr>
            <a:r>
              <a:rPr lang="cs-CZ" sz="2000" dirty="0">
                <a:solidFill>
                  <a:srgbClr val="000000"/>
                </a:solidFill>
                <a:latin typeface="Calibri" panose="020F0502020204030204" pitchFamily="34" charset="0"/>
                <a:ea typeface="Calibri" panose="020F0502020204030204" pitchFamily="34" charset="0"/>
              </a:rPr>
              <a:t>Aktuální snahou MPSV</a:t>
            </a:r>
            <a:r>
              <a:rPr lang="cs-CZ" sz="2000" dirty="0">
                <a:solidFill>
                  <a:srgbClr val="000000"/>
                </a:solidFill>
                <a:effectLst/>
                <a:latin typeface="Calibri" panose="020F0502020204030204" pitchFamily="34" charset="0"/>
                <a:ea typeface="Calibri" panose="020F0502020204030204" pitchFamily="34" charset="0"/>
              </a:rPr>
              <a:t> je do novely zákona o sociálních službách </a:t>
            </a:r>
            <a:r>
              <a:rPr lang="cs-CZ" sz="2000" b="1" dirty="0">
                <a:solidFill>
                  <a:srgbClr val="000000"/>
                </a:solidFill>
                <a:effectLst/>
                <a:latin typeface="Calibri" panose="020F0502020204030204" pitchFamily="34" charset="0"/>
                <a:ea typeface="Calibri" panose="020F0502020204030204" pitchFamily="34" charset="0"/>
              </a:rPr>
              <a:t>vložit vzorec</a:t>
            </a:r>
            <a:r>
              <a:rPr lang="cs-CZ" sz="2000" dirty="0">
                <a:solidFill>
                  <a:srgbClr val="000000"/>
                </a:solidFill>
                <a:effectLst/>
                <a:latin typeface="Calibri" panose="020F0502020204030204" pitchFamily="34" charset="0"/>
                <a:ea typeface="Calibri" panose="020F0502020204030204" pitchFamily="34" charset="0"/>
              </a:rPr>
              <a:t>, který zohlední proměnné jakými jsou např: </a:t>
            </a:r>
            <a:r>
              <a:rPr lang="cs-CZ" sz="2000" b="1" dirty="0">
                <a:solidFill>
                  <a:srgbClr val="000000"/>
                </a:solidFill>
                <a:effectLst/>
                <a:latin typeface="Calibri" panose="020F0502020204030204" pitchFamily="34" charset="0"/>
                <a:ea typeface="Calibri" panose="020F0502020204030204" pitchFamily="34" charset="0"/>
              </a:rPr>
              <a:t>počet obyvatel, počet příjemců příspěvku na péči, počet osob nad 75 let a index sociálního vyloučení </a:t>
            </a:r>
            <a:r>
              <a:rPr lang="cs-CZ" sz="2000" dirty="0">
                <a:solidFill>
                  <a:srgbClr val="000000"/>
                </a:solidFill>
                <a:effectLst/>
                <a:latin typeface="Calibri" panose="020F0502020204030204" pitchFamily="34" charset="0"/>
                <a:ea typeface="Calibri" panose="020F0502020204030204" pitchFamily="34" charset="0"/>
              </a:rPr>
              <a:t>(váha jednotlivých kritérií?)</a:t>
            </a:r>
            <a:endParaRPr lang="cs-CZ" sz="2000" dirty="0">
              <a:effectLst/>
              <a:latin typeface="Aptos" panose="020B0004020202020204" pitchFamily="34" charset="0"/>
              <a:ea typeface="Aptos" panose="020B0004020202020204" pitchFamily="34" charset="0"/>
              <a:cs typeface="Times New Roman" panose="02020603050405020304" pitchFamily="18" charset="0"/>
            </a:endParaRPr>
          </a:p>
          <a:p>
            <a:pPr algn="just">
              <a:spcAft>
                <a:spcPts val="800"/>
              </a:spcAft>
            </a:pP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gn="just">
              <a:spcAft>
                <a:spcPts val="800"/>
              </a:spcAft>
            </a:pPr>
            <a:endParaRPr lang="cs-CZ" sz="1800" kern="100" dirty="0">
              <a:latin typeface="Calibri" panose="020F0502020204030204" pitchFamily="34" charset="0"/>
              <a:cs typeface="Times New Roman" panose="02020603050405020304" pitchFamily="18" charset="0"/>
            </a:endParaRPr>
          </a:p>
          <a:p>
            <a:pPr>
              <a:spcAft>
                <a:spcPts val="800"/>
              </a:spcAft>
            </a:pPr>
            <a:endParaRPr lang="cs-CZ" sz="1800" kern="100" dirty="0">
              <a:latin typeface="Calibri" panose="020F0502020204030204" pitchFamily="34" charset="0"/>
              <a:cs typeface="Times New Roman" panose="02020603050405020304" pitchFamily="18" charset="0"/>
            </a:endParaRPr>
          </a:p>
          <a:p>
            <a:pPr algn="just">
              <a:lnSpc>
                <a:spcPct val="120000"/>
              </a:lnSpc>
            </a:pPr>
            <a:endParaRPr lang="cs-CZ" sz="1800" b="1" dirty="0">
              <a:effectLst/>
              <a:latin typeface="Calibri" panose="020F0502020204030204" pitchFamily="34" charset="0"/>
              <a:cs typeface="Arial" panose="020B0604020202020204" pitchFamily="34" charset="0"/>
            </a:endParaRPr>
          </a:p>
          <a:p>
            <a:pPr>
              <a:lnSpc>
                <a:spcPct val="120000"/>
              </a:lnSpc>
            </a:pPr>
            <a:endParaRPr lang="cs-CZ" sz="1800" dirty="0">
              <a:effectLst/>
              <a:latin typeface="Calibri" panose="020F0502020204030204" pitchFamily="34" charset="0"/>
              <a:cs typeface="Arial" panose="020B0604020202020204" pitchFamily="34" charset="0"/>
            </a:endParaRPr>
          </a:p>
          <a:p>
            <a:pPr marL="0" indent="0" algn="ctr">
              <a:lnSpc>
                <a:spcPct val="120000"/>
              </a:lnSpc>
              <a:buNone/>
            </a:pPr>
            <a:endParaRPr lang="cs-CZ" b="0" i="0" dirty="0">
              <a:solidFill>
                <a:srgbClr val="000000"/>
              </a:solidFill>
              <a:effectLst/>
            </a:endParaRPr>
          </a:p>
        </p:txBody>
      </p:sp>
    </p:spTree>
    <p:extLst>
      <p:ext uri="{BB962C8B-B14F-4D97-AF65-F5344CB8AC3E}">
        <p14:creationId xmlns:p14="http://schemas.microsoft.com/office/powerpoint/2010/main" val="695874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DA2A8AC-4B37-B009-0648-E7DC51410D25}"/>
              </a:ext>
            </a:extLst>
          </p:cNvPr>
          <p:cNvSpPr>
            <a:spLocks noGrp="1"/>
          </p:cNvSpPr>
          <p:nvPr>
            <p:ph type="title"/>
          </p:nvPr>
        </p:nvSpPr>
        <p:spPr>
          <a:xfrm>
            <a:off x="1071936" y="324313"/>
            <a:ext cx="10309528" cy="703103"/>
          </a:xfrm>
        </p:spPr>
        <p:txBody>
          <a:bodyPr>
            <a:noAutofit/>
          </a:bodyPr>
          <a:lstStyle/>
          <a:p>
            <a:pPr algn="ctr"/>
            <a:r>
              <a:rPr lang="cs-CZ" sz="2800" b="1" dirty="0"/>
              <a:t>Procentní zapojení krajů a obcí do financování systému sociálních služeb </a:t>
            </a:r>
            <a:br>
              <a:rPr lang="cs-CZ" sz="2800" b="1" dirty="0"/>
            </a:br>
            <a:r>
              <a:rPr lang="cs-CZ" sz="2800" b="1" dirty="0"/>
              <a:t>v letech 2021 - 2023</a:t>
            </a:r>
          </a:p>
        </p:txBody>
      </p:sp>
      <p:graphicFrame>
        <p:nvGraphicFramePr>
          <p:cNvPr id="4" name="Zástupný obsah 3">
            <a:extLst>
              <a:ext uri="{FF2B5EF4-FFF2-40B4-BE49-F238E27FC236}">
                <a16:creationId xmlns:a16="http://schemas.microsoft.com/office/drawing/2014/main" id="{35176B2E-17D4-4B57-9D19-C228946BA76E}"/>
              </a:ext>
            </a:extLst>
          </p:cNvPr>
          <p:cNvGraphicFramePr>
            <a:graphicFrameLocks noGrp="1"/>
          </p:cNvGraphicFramePr>
          <p:nvPr>
            <p:ph idx="1"/>
          </p:nvPr>
        </p:nvGraphicFramePr>
        <p:xfrm>
          <a:off x="167810" y="1130157"/>
          <a:ext cx="11712540" cy="5548035"/>
        </p:xfrm>
        <a:graphic>
          <a:graphicData uri="http://schemas.openxmlformats.org/drawingml/2006/table">
            <a:tbl>
              <a:tblPr>
                <a:tableStyleId>{5C22544A-7EE6-4342-B048-85BDC9FD1C3A}</a:tableStyleId>
              </a:tblPr>
              <a:tblGrid>
                <a:gridCol w="3002130">
                  <a:extLst>
                    <a:ext uri="{9D8B030D-6E8A-4147-A177-3AD203B41FA5}">
                      <a16:colId xmlns:a16="http://schemas.microsoft.com/office/drawing/2014/main" val="3824593662"/>
                    </a:ext>
                  </a:extLst>
                </a:gridCol>
                <a:gridCol w="1451735">
                  <a:extLst>
                    <a:ext uri="{9D8B030D-6E8A-4147-A177-3AD203B41FA5}">
                      <a16:colId xmlns:a16="http://schemas.microsoft.com/office/drawing/2014/main" val="3587989329"/>
                    </a:ext>
                  </a:extLst>
                </a:gridCol>
                <a:gridCol w="1451735">
                  <a:extLst>
                    <a:ext uri="{9D8B030D-6E8A-4147-A177-3AD203B41FA5}">
                      <a16:colId xmlns:a16="http://schemas.microsoft.com/office/drawing/2014/main" val="1288543539"/>
                    </a:ext>
                  </a:extLst>
                </a:gridCol>
                <a:gridCol w="1451735">
                  <a:extLst>
                    <a:ext uri="{9D8B030D-6E8A-4147-A177-3AD203B41FA5}">
                      <a16:colId xmlns:a16="http://schemas.microsoft.com/office/drawing/2014/main" val="2853770883"/>
                    </a:ext>
                  </a:extLst>
                </a:gridCol>
                <a:gridCol w="1451735">
                  <a:extLst>
                    <a:ext uri="{9D8B030D-6E8A-4147-A177-3AD203B41FA5}">
                      <a16:colId xmlns:a16="http://schemas.microsoft.com/office/drawing/2014/main" val="2765903701"/>
                    </a:ext>
                  </a:extLst>
                </a:gridCol>
                <a:gridCol w="1451735">
                  <a:extLst>
                    <a:ext uri="{9D8B030D-6E8A-4147-A177-3AD203B41FA5}">
                      <a16:colId xmlns:a16="http://schemas.microsoft.com/office/drawing/2014/main" val="633599440"/>
                    </a:ext>
                  </a:extLst>
                </a:gridCol>
                <a:gridCol w="1451735">
                  <a:extLst>
                    <a:ext uri="{9D8B030D-6E8A-4147-A177-3AD203B41FA5}">
                      <a16:colId xmlns:a16="http://schemas.microsoft.com/office/drawing/2014/main" val="3180630526"/>
                    </a:ext>
                  </a:extLst>
                </a:gridCol>
              </a:tblGrid>
              <a:tr h="326355">
                <a:tc>
                  <a:txBody>
                    <a:bodyPr/>
                    <a:lstStyle/>
                    <a:p>
                      <a:pPr algn="l" fontAlgn="b"/>
                      <a:r>
                        <a:rPr lang="cs-CZ" sz="2000" u="none" strike="noStrike" dirty="0">
                          <a:effectLst/>
                          <a:latin typeface="+mn-lt"/>
                        </a:rPr>
                        <a:t>Název kraje </a:t>
                      </a:r>
                      <a:endParaRPr lang="cs-CZ" sz="2000" b="0" i="0" u="none" strike="noStrike" dirty="0">
                        <a:solidFill>
                          <a:srgbClr val="000000"/>
                        </a:solidFill>
                        <a:effectLst/>
                        <a:latin typeface="+mn-lt"/>
                      </a:endParaRPr>
                    </a:p>
                  </a:txBody>
                  <a:tcPr marL="6327" marR="6327" marT="6327" marB="0" anchor="b"/>
                </a:tc>
                <a:tc>
                  <a:txBody>
                    <a:bodyPr/>
                    <a:lstStyle/>
                    <a:p>
                      <a:pPr algn="l" fontAlgn="b"/>
                      <a:r>
                        <a:rPr lang="cs-CZ" sz="2000" u="none" strike="noStrike">
                          <a:effectLst/>
                          <a:latin typeface="+mn-lt"/>
                        </a:rPr>
                        <a:t>rok 2021</a:t>
                      </a:r>
                      <a:endParaRPr lang="cs-CZ" sz="2000" b="0" i="0" u="none" strike="noStrike">
                        <a:solidFill>
                          <a:srgbClr val="000000"/>
                        </a:solidFill>
                        <a:effectLst/>
                        <a:latin typeface="+mn-lt"/>
                      </a:endParaRPr>
                    </a:p>
                  </a:txBody>
                  <a:tcPr marL="6327" marR="6327" marT="6327" marB="0" anchor="b"/>
                </a:tc>
                <a:tc>
                  <a:txBody>
                    <a:bodyPr/>
                    <a:lstStyle/>
                    <a:p>
                      <a:pPr algn="l" fontAlgn="b"/>
                      <a:endParaRPr lang="cs-CZ" sz="2000" b="0" i="0" u="none" strike="noStrike">
                        <a:solidFill>
                          <a:srgbClr val="000000"/>
                        </a:solidFill>
                        <a:effectLst/>
                        <a:latin typeface="+mn-lt"/>
                      </a:endParaRPr>
                    </a:p>
                  </a:txBody>
                  <a:tcPr marL="6327" marR="6327" marT="6327" marB="0" anchor="b"/>
                </a:tc>
                <a:tc>
                  <a:txBody>
                    <a:bodyPr/>
                    <a:lstStyle/>
                    <a:p>
                      <a:pPr algn="l" fontAlgn="b"/>
                      <a:r>
                        <a:rPr lang="cs-CZ" sz="2000" u="none" strike="noStrike">
                          <a:effectLst/>
                          <a:latin typeface="+mn-lt"/>
                        </a:rPr>
                        <a:t>rok 2022</a:t>
                      </a:r>
                      <a:endParaRPr lang="cs-CZ" sz="2000" b="0" i="0" u="none" strike="noStrike">
                        <a:solidFill>
                          <a:srgbClr val="000000"/>
                        </a:solidFill>
                        <a:effectLst/>
                        <a:latin typeface="+mn-lt"/>
                      </a:endParaRPr>
                    </a:p>
                  </a:txBody>
                  <a:tcPr marL="6327" marR="6327" marT="6327" marB="0" anchor="b"/>
                </a:tc>
                <a:tc>
                  <a:txBody>
                    <a:bodyPr/>
                    <a:lstStyle/>
                    <a:p>
                      <a:pPr algn="l" fontAlgn="b"/>
                      <a:endParaRPr lang="cs-CZ" sz="2000" b="0" i="0" u="none" strike="noStrike">
                        <a:solidFill>
                          <a:srgbClr val="000000"/>
                        </a:solidFill>
                        <a:effectLst/>
                        <a:latin typeface="+mn-lt"/>
                      </a:endParaRPr>
                    </a:p>
                  </a:txBody>
                  <a:tcPr marL="6327" marR="6327" marT="6327" marB="0" anchor="b"/>
                </a:tc>
                <a:tc>
                  <a:txBody>
                    <a:bodyPr/>
                    <a:lstStyle/>
                    <a:p>
                      <a:pPr algn="l" fontAlgn="b"/>
                      <a:r>
                        <a:rPr lang="cs-CZ" sz="2000" u="none" strike="noStrike">
                          <a:effectLst/>
                          <a:latin typeface="+mn-lt"/>
                        </a:rPr>
                        <a:t>rok 2023</a:t>
                      </a:r>
                      <a:endParaRPr lang="cs-CZ" sz="2000" b="0" i="0" u="none" strike="noStrike">
                        <a:solidFill>
                          <a:srgbClr val="000000"/>
                        </a:solidFill>
                        <a:effectLst/>
                        <a:latin typeface="+mn-lt"/>
                      </a:endParaRPr>
                    </a:p>
                  </a:txBody>
                  <a:tcPr marL="6327" marR="6327" marT="6327" marB="0" anchor="b"/>
                </a:tc>
                <a:tc>
                  <a:txBody>
                    <a:bodyPr/>
                    <a:lstStyle/>
                    <a:p>
                      <a:pPr algn="l" fontAlgn="b"/>
                      <a:endParaRPr lang="cs-CZ" sz="2000" b="0" i="0" u="none" strike="noStrike">
                        <a:solidFill>
                          <a:srgbClr val="000000"/>
                        </a:solidFill>
                        <a:effectLst/>
                        <a:latin typeface="+mn-lt"/>
                      </a:endParaRPr>
                    </a:p>
                  </a:txBody>
                  <a:tcPr marL="6327" marR="6327" marT="6327" marB="0" anchor="b"/>
                </a:tc>
                <a:extLst>
                  <a:ext uri="{0D108BD9-81ED-4DB2-BD59-A6C34878D82A}">
                    <a16:rowId xmlns:a16="http://schemas.microsoft.com/office/drawing/2014/main" val="170427036"/>
                  </a:ext>
                </a:extLst>
              </a:tr>
              <a:tr h="326355">
                <a:tc>
                  <a:txBody>
                    <a:bodyPr/>
                    <a:lstStyle/>
                    <a:p>
                      <a:pPr algn="l" fontAlgn="b"/>
                      <a:endParaRPr lang="cs-CZ" sz="2000" b="0" i="0" u="none" strike="noStrike" dirty="0">
                        <a:solidFill>
                          <a:srgbClr val="000000"/>
                        </a:solidFill>
                        <a:effectLst/>
                        <a:latin typeface="+mn-lt"/>
                      </a:endParaRPr>
                    </a:p>
                  </a:txBody>
                  <a:tcPr marL="6327" marR="6327" marT="6327" marB="0" anchor="b"/>
                </a:tc>
                <a:tc>
                  <a:txBody>
                    <a:bodyPr/>
                    <a:lstStyle/>
                    <a:p>
                      <a:pPr algn="l" fontAlgn="b"/>
                      <a:r>
                        <a:rPr lang="cs-CZ" sz="2000" u="none" strike="noStrike">
                          <a:effectLst/>
                          <a:latin typeface="+mn-lt"/>
                        </a:rPr>
                        <a:t>kraj</a:t>
                      </a:r>
                      <a:endParaRPr lang="cs-CZ" sz="2000" b="0" i="0" u="none" strike="noStrike">
                        <a:solidFill>
                          <a:srgbClr val="000000"/>
                        </a:solidFill>
                        <a:effectLst/>
                        <a:latin typeface="+mn-lt"/>
                      </a:endParaRPr>
                    </a:p>
                  </a:txBody>
                  <a:tcPr marL="6327" marR="6327" marT="6327" marB="0" anchor="b"/>
                </a:tc>
                <a:tc>
                  <a:txBody>
                    <a:bodyPr/>
                    <a:lstStyle/>
                    <a:p>
                      <a:pPr algn="l" fontAlgn="b"/>
                      <a:r>
                        <a:rPr lang="cs-CZ" sz="2000" u="none" strike="noStrike" dirty="0">
                          <a:effectLst/>
                          <a:latin typeface="+mn-lt"/>
                        </a:rPr>
                        <a:t>obce</a:t>
                      </a:r>
                      <a:endParaRPr lang="cs-CZ" sz="2000" b="0" i="0" u="none" strike="noStrike" dirty="0">
                        <a:solidFill>
                          <a:srgbClr val="000000"/>
                        </a:solidFill>
                        <a:effectLst/>
                        <a:latin typeface="+mn-lt"/>
                      </a:endParaRPr>
                    </a:p>
                  </a:txBody>
                  <a:tcPr marL="6327" marR="6327" marT="6327" marB="0" anchor="b"/>
                </a:tc>
                <a:tc>
                  <a:txBody>
                    <a:bodyPr/>
                    <a:lstStyle/>
                    <a:p>
                      <a:pPr algn="l" fontAlgn="b"/>
                      <a:r>
                        <a:rPr lang="cs-CZ" sz="2000" u="none" strike="noStrike" dirty="0">
                          <a:effectLst/>
                          <a:latin typeface="+mn-lt"/>
                        </a:rPr>
                        <a:t>kraj</a:t>
                      </a:r>
                      <a:endParaRPr lang="cs-CZ" sz="2000" b="0" i="0" u="none" strike="noStrike" dirty="0">
                        <a:solidFill>
                          <a:srgbClr val="000000"/>
                        </a:solidFill>
                        <a:effectLst/>
                        <a:latin typeface="+mn-lt"/>
                      </a:endParaRPr>
                    </a:p>
                  </a:txBody>
                  <a:tcPr marL="6327" marR="6327" marT="6327" marB="0" anchor="b"/>
                </a:tc>
                <a:tc>
                  <a:txBody>
                    <a:bodyPr/>
                    <a:lstStyle/>
                    <a:p>
                      <a:pPr algn="l" fontAlgn="b"/>
                      <a:r>
                        <a:rPr lang="cs-CZ" sz="2000" u="none" strike="noStrike">
                          <a:effectLst/>
                          <a:latin typeface="+mn-lt"/>
                        </a:rPr>
                        <a:t>obce</a:t>
                      </a:r>
                      <a:endParaRPr lang="cs-CZ" sz="2000" b="0" i="0" u="none" strike="noStrike">
                        <a:solidFill>
                          <a:srgbClr val="000000"/>
                        </a:solidFill>
                        <a:effectLst/>
                        <a:latin typeface="+mn-lt"/>
                      </a:endParaRPr>
                    </a:p>
                  </a:txBody>
                  <a:tcPr marL="6327" marR="6327" marT="6327" marB="0" anchor="b"/>
                </a:tc>
                <a:tc>
                  <a:txBody>
                    <a:bodyPr/>
                    <a:lstStyle/>
                    <a:p>
                      <a:pPr algn="l" fontAlgn="b"/>
                      <a:r>
                        <a:rPr lang="cs-CZ" sz="2000" u="none" strike="noStrike" dirty="0">
                          <a:effectLst/>
                          <a:latin typeface="+mn-lt"/>
                        </a:rPr>
                        <a:t>kraj</a:t>
                      </a:r>
                      <a:endParaRPr lang="cs-CZ" sz="2000" b="0" i="0" u="none" strike="noStrike" dirty="0">
                        <a:solidFill>
                          <a:srgbClr val="000000"/>
                        </a:solidFill>
                        <a:effectLst/>
                        <a:latin typeface="+mn-lt"/>
                      </a:endParaRPr>
                    </a:p>
                  </a:txBody>
                  <a:tcPr marL="6327" marR="6327" marT="6327" marB="0" anchor="b"/>
                </a:tc>
                <a:tc>
                  <a:txBody>
                    <a:bodyPr/>
                    <a:lstStyle/>
                    <a:p>
                      <a:pPr algn="l" fontAlgn="b"/>
                      <a:r>
                        <a:rPr lang="cs-CZ" sz="2000" u="none" strike="noStrike" dirty="0">
                          <a:effectLst/>
                          <a:latin typeface="+mn-lt"/>
                        </a:rPr>
                        <a:t>obce</a:t>
                      </a:r>
                      <a:endParaRPr lang="cs-CZ" sz="2000" b="0" i="0" u="none" strike="noStrike" dirty="0">
                        <a:solidFill>
                          <a:srgbClr val="000000"/>
                        </a:solidFill>
                        <a:effectLst/>
                        <a:latin typeface="+mn-lt"/>
                      </a:endParaRPr>
                    </a:p>
                  </a:txBody>
                  <a:tcPr marL="6327" marR="6327" marT="6327" marB="0" anchor="b"/>
                </a:tc>
                <a:extLst>
                  <a:ext uri="{0D108BD9-81ED-4DB2-BD59-A6C34878D82A}">
                    <a16:rowId xmlns:a16="http://schemas.microsoft.com/office/drawing/2014/main" val="412949544"/>
                  </a:ext>
                </a:extLst>
              </a:tr>
              <a:tr h="326355">
                <a:tc>
                  <a:txBody>
                    <a:bodyPr/>
                    <a:lstStyle/>
                    <a:p>
                      <a:pPr algn="l" fontAlgn="b"/>
                      <a:r>
                        <a:rPr lang="cs-CZ" sz="2000" u="none" strike="noStrike" dirty="0">
                          <a:effectLst/>
                          <a:latin typeface="+mn-lt"/>
                        </a:rPr>
                        <a:t>Hlavní město Praha</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3,11%</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0,80%</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2,99%</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0,87%</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3,61%</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0,77%</a:t>
                      </a:r>
                      <a:endParaRPr lang="cs-CZ" sz="2000" b="0" i="0" u="none" strike="noStrike" dirty="0">
                        <a:solidFill>
                          <a:srgbClr val="000000"/>
                        </a:solidFill>
                        <a:effectLst/>
                        <a:latin typeface="+mn-lt"/>
                      </a:endParaRPr>
                    </a:p>
                  </a:txBody>
                  <a:tcPr marL="6327" marR="6327" marT="6327" marB="0" anchor="b"/>
                </a:tc>
                <a:extLst>
                  <a:ext uri="{0D108BD9-81ED-4DB2-BD59-A6C34878D82A}">
                    <a16:rowId xmlns:a16="http://schemas.microsoft.com/office/drawing/2014/main" val="3867896877"/>
                  </a:ext>
                </a:extLst>
              </a:tr>
              <a:tr h="326355">
                <a:tc>
                  <a:txBody>
                    <a:bodyPr/>
                    <a:lstStyle/>
                    <a:p>
                      <a:pPr algn="l" fontAlgn="b"/>
                      <a:r>
                        <a:rPr lang="cs-CZ" sz="2000" u="none" strike="noStrike" dirty="0">
                          <a:effectLst/>
                          <a:latin typeface="+mn-lt"/>
                        </a:rPr>
                        <a:t>Jihočeský</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0,91%</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0,29%</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0,83%</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0,30%</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0,48%</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0,23%</a:t>
                      </a:r>
                      <a:endParaRPr lang="cs-CZ" sz="2000" b="0" i="0" u="none" strike="noStrike">
                        <a:solidFill>
                          <a:srgbClr val="000000"/>
                        </a:solidFill>
                        <a:effectLst/>
                        <a:latin typeface="+mn-lt"/>
                      </a:endParaRPr>
                    </a:p>
                  </a:txBody>
                  <a:tcPr marL="6327" marR="6327" marT="6327" marB="0" anchor="b"/>
                </a:tc>
                <a:extLst>
                  <a:ext uri="{0D108BD9-81ED-4DB2-BD59-A6C34878D82A}">
                    <a16:rowId xmlns:a16="http://schemas.microsoft.com/office/drawing/2014/main" val="3057033766"/>
                  </a:ext>
                </a:extLst>
              </a:tr>
              <a:tr h="326355">
                <a:tc>
                  <a:txBody>
                    <a:bodyPr/>
                    <a:lstStyle/>
                    <a:p>
                      <a:pPr algn="l" fontAlgn="b"/>
                      <a:r>
                        <a:rPr lang="cs-CZ" sz="2000" u="none" strike="noStrike" dirty="0">
                          <a:effectLst/>
                          <a:latin typeface="+mn-lt"/>
                        </a:rPr>
                        <a:t>Jihomoravský</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1,11%</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1,10%</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1,21%</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1,08%</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0,88%</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0,94%</a:t>
                      </a:r>
                      <a:endParaRPr lang="cs-CZ" sz="2000" b="0" i="0" u="none" strike="noStrike">
                        <a:solidFill>
                          <a:srgbClr val="000000"/>
                        </a:solidFill>
                        <a:effectLst/>
                        <a:latin typeface="+mn-lt"/>
                      </a:endParaRPr>
                    </a:p>
                  </a:txBody>
                  <a:tcPr marL="6327" marR="6327" marT="6327" marB="0" anchor="b"/>
                </a:tc>
                <a:extLst>
                  <a:ext uri="{0D108BD9-81ED-4DB2-BD59-A6C34878D82A}">
                    <a16:rowId xmlns:a16="http://schemas.microsoft.com/office/drawing/2014/main" val="3071448914"/>
                  </a:ext>
                </a:extLst>
              </a:tr>
              <a:tr h="326355">
                <a:tc>
                  <a:txBody>
                    <a:bodyPr/>
                    <a:lstStyle/>
                    <a:p>
                      <a:pPr algn="l" fontAlgn="b"/>
                      <a:r>
                        <a:rPr lang="cs-CZ" sz="2000" u="none" strike="noStrike">
                          <a:effectLst/>
                          <a:latin typeface="+mn-lt"/>
                        </a:rPr>
                        <a:t>Karlovarský</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0,61%</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0,10%</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0,63%</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0,10%</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0,32%</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0,08%</a:t>
                      </a:r>
                      <a:endParaRPr lang="cs-CZ" sz="2000" b="0" i="0" u="none" strike="noStrike">
                        <a:solidFill>
                          <a:srgbClr val="000000"/>
                        </a:solidFill>
                        <a:effectLst/>
                        <a:latin typeface="+mn-lt"/>
                      </a:endParaRPr>
                    </a:p>
                  </a:txBody>
                  <a:tcPr marL="6327" marR="6327" marT="6327" marB="0" anchor="b"/>
                </a:tc>
                <a:extLst>
                  <a:ext uri="{0D108BD9-81ED-4DB2-BD59-A6C34878D82A}">
                    <a16:rowId xmlns:a16="http://schemas.microsoft.com/office/drawing/2014/main" val="1620692457"/>
                  </a:ext>
                </a:extLst>
              </a:tr>
              <a:tr h="326355">
                <a:tc>
                  <a:txBody>
                    <a:bodyPr/>
                    <a:lstStyle/>
                    <a:p>
                      <a:pPr algn="l" fontAlgn="b"/>
                      <a:r>
                        <a:rPr lang="cs-CZ" sz="2000" u="none" strike="noStrike">
                          <a:effectLst/>
                          <a:latin typeface="+mn-lt"/>
                        </a:rPr>
                        <a:t>Královéhradecký</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0,98%</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0,09%</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0,79%</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0,10%</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0,45%</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0,31%</a:t>
                      </a:r>
                      <a:endParaRPr lang="cs-CZ" sz="2000" b="0" i="0" u="none" strike="noStrike">
                        <a:solidFill>
                          <a:srgbClr val="000000"/>
                        </a:solidFill>
                        <a:effectLst/>
                        <a:latin typeface="+mn-lt"/>
                      </a:endParaRPr>
                    </a:p>
                  </a:txBody>
                  <a:tcPr marL="6327" marR="6327" marT="6327" marB="0" anchor="b"/>
                </a:tc>
                <a:extLst>
                  <a:ext uri="{0D108BD9-81ED-4DB2-BD59-A6C34878D82A}">
                    <a16:rowId xmlns:a16="http://schemas.microsoft.com/office/drawing/2014/main" val="2833988951"/>
                  </a:ext>
                </a:extLst>
              </a:tr>
              <a:tr h="326355">
                <a:tc>
                  <a:txBody>
                    <a:bodyPr/>
                    <a:lstStyle/>
                    <a:p>
                      <a:pPr algn="l" fontAlgn="b"/>
                      <a:r>
                        <a:rPr lang="cs-CZ" sz="2000" u="none" strike="noStrike">
                          <a:effectLst/>
                          <a:latin typeface="+mn-lt"/>
                        </a:rPr>
                        <a:t>Liberecký</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0,55%</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0,28%</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0,41%</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0,29%</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0,20%</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0,23%</a:t>
                      </a:r>
                      <a:endParaRPr lang="cs-CZ" sz="2000" b="0" i="0" u="none" strike="noStrike" dirty="0">
                        <a:solidFill>
                          <a:srgbClr val="000000"/>
                        </a:solidFill>
                        <a:effectLst/>
                        <a:latin typeface="+mn-lt"/>
                      </a:endParaRPr>
                    </a:p>
                  </a:txBody>
                  <a:tcPr marL="6327" marR="6327" marT="6327" marB="0" anchor="b"/>
                </a:tc>
                <a:extLst>
                  <a:ext uri="{0D108BD9-81ED-4DB2-BD59-A6C34878D82A}">
                    <a16:rowId xmlns:a16="http://schemas.microsoft.com/office/drawing/2014/main" val="3342408215"/>
                  </a:ext>
                </a:extLst>
              </a:tr>
              <a:tr h="326355">
                <a:tc>
                  <a:txBody>
                    <a:bodyPr/>
                    <a:lstStyle/>
                    <a:p>
                      <a:pPr algn="l" fontAlgn="b"/>
                      <a:r>
                        <a:rPr lang="cs-CZ" sz="2000" u="none" strike="noStrike">
                          <a:effectLst/>
                          <a:latin typeface="+mn-lt"/>
                        </a:rPr>
                        <a:t>Moravskoslezský</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0,84%</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1,28%</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0,78%</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1,33%</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0,92%</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1,23%</a:t>
                      </a:r>
                      <a:endParaRPr lang="cs-CZ" sz="2000" b="0" i="0" u="none" strike="noStrike">
                        <a:solidFill>
                          <a:srgbClr val="000000"/>
                        </a:solidFill>
                        <a:effectLst/>
                        <a:latin typeface="+mn-lt"/>
                      </a:endParaRPr>
                    </a:p>
                  </a:txBody>
                  <a:tcPr marL="6327" marR="6327" marT="6327" marB="0" anchor="b"/>
                </a:tc>
                <a:extLst>
                  <a:ext uri="{0D108BD9-81ED-4DB2-BD59-A6C34878D82A}">
                    <a16:rowId xmlns:a16="http://schemas.microsoft.com/office/drawing/2014/main" val="2567081200"/>
                  </a:ext>
                </a:extLst>
              </a:tr>
              <a:tr h="326355">
                <a:tc>
                  <a:txBody>
                    <a:bodyPr/>
                    <a:lstStyle/>
                    <a:p>
                      <a:pPr algn="l" fontAlgn="b"/>
                      <a:r>
                        <a:rPr lang="cs-CZ" sz="2000" u="none" strike="noStrike">
                          <a:effectLst/>
                          <a:latin typeface="+mn-lt"/>
                        </a:rPr>
                        <a:t>Olomoucký</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1,03%</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0,15%</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1,06%</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0,16%</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0,72%</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0,12%</a:t>
                      </a:r>
                      <a:endParaRPr lang="cs-CZ" sz="2000" b="0" i="0" u="none" strike="noStrike">
                        <a:solidFill>
                          <a:srgbClr val="000000"/>
                        </a:solidFill>
                        <a:effectLst/>
                        <a:latin typeface="+mn-lt"/>
                      </a:endParaRPr>
                    </a:p>
                  </a:txBody>
                  <a:tcPr marL="6327" marR="6327" marT="6327" marB="0" anchor="b"/>
                </a:tc>
                <a:extLst>
                  <a:ext uri="{0D108BD9-81ED-4DB2-BD59-A6C34878D82A}">
                    <a16:rowId xmlns:a16="http://schemas.microsoft.com/office/drawing/2014/main" val="2824686821"/>
                  </a:ext>
                </a:extLst>
              </a:tr>
              <a:tr h="326355">
                <a:tc>
                  <a:txBody>
                    <a:bodyPr/>
                    <a:lstStyle/>
                    <a:p>
                      <a:pPr algn="l" fontAlgn="b"/>
                      <a:r>
                        <a:rPr lang="cs-CZ" sz="2000" u="none" strike="noStrike">
                          <a:effectLst/>
                          <a:latin typeface="+mn-lt"/>
                        </a:rPr>
                        <a:t>Pardubický</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0,66%</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0,33%</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0,62%</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0,37%</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0,68%</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0,26%</a:t>
                      </a:r>
                      <a:endParaRPr lang="cs-CZ" sz="2000" b="0" i="0" u="none" strike="noStrike">
                        <a:solidFill>
                          <a:srgbClr val="000000"/>
                        </a:solidFill>
                        <a:effectLst/>
                        <a:latin typeface="+mn-lt"/>
                      </a:endParaRPr>
                    </a:p>
                  </a:txBody>
                  <a:tcPr marL="6327" marR="6327" marT="6327" marB="0" anchor="b"/>
                </a:tc>
                <a:extLst>
                  <a:ext uri="{0D108BD9-81ED-4DB2-BD59-A6C34878D82A}">
                    <a16:rowId xmlns:a16="http://schemas.microsoft.com/office/drawing/2014/main" val="862314689"/>
                  </a:ext>
                </a:extLst>
              </a:tr>
              <a:tr h="326355">
                <a:tc>
                  <a:txBody>
                    <a:bodyPr/>
                    <a:lstStyle/>
                    <a:p>
                      <a:pPr algn="l" fontAlgn="b"/>
                      <a:r>
                        <a:rPr lang="cs-CZ" sz="2000" u="none" strike="noStrike">
                          <a:effectLst/>
                          <a:latin typeface="+mn-lt"/>
                        </a:rPr>
                        <a:t>Plzeňský</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0,45%</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0,29%</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0,43%</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0,24%</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0,28%</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0,22%</a:t>
                      </a:r>
                      <a:endParaRPr lang="cs-CZ" sz="2000" b="0" i="0" u="none" strike="noStrike">
                        <a:solidFill>
                          <a:srgbClr val="000000"/>
                        </a:solidFill>
                        <a:effectLst/>
                        <a:latin typeface="+mn-lt"/>
                      </a:endParaRPr>
                    </a:p>
                  </a:txBody>
                  <a:tcPr marL="6327" marR="6327" marT="6327" marB="0" anchor="b"/>
                </a:tc>
                <a:extLst>
                  <a:ext uri="{0D108BD9-81ED-4DB2-BD59-A6C34878D82A}">
                    <a16:rowId xmlns:a16="http://schemas.microsoft.com/office/drawing/2014/main" val="2062684793"/>
                  </a:ext>
                </a:extLst>
              </a:tr>
              <a:tr h="326355">
                <a:tc>
                  <a:txBody>
                    <a:bodyPr/>
                    <a:lstStyle/>
                    <a:p>
                      <a:pPr algn="l" fontAlgn="b"/>
                      <a:r>
                        <a:rPr lang="cs-CZ" sz="2000" u="none" strike="noStrike">
                          <a:effectLst/>
                          <a:latin typeface="+mn-lt"/>
                        </a:rPr>
                        <a:t>Středočeský</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1,02%</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0,47%</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0,95%</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0,46%</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1,08%</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0,41%</a:t>
                      </a:r>
                      <a:endParaRPr lang="cs-CZ" sz="2000" b="0" i="0" u="none" strike="noStrike" dirty="0">
                        <a:solidFill>
                          <a:srgbClr val="000000"/>
                        </a:solidFill>
                        <a:effectLst/>
                        <a:latin typeface="+mn-lt"/>
                      </a:endParaRPr>
                    </a:p>
                  </a:txBody>
                  <a:tcPr marL="6327" marR="6327" marT="6327" marB="0" anchor="b"/>
                </a:tc>
                <a:extLst>
                  <a:ext uri="{0D108BD9-81ED-4DB2-BD59-A6C34878D82A}">
                    <a16:rowId xmlns:a16="http://schemas.microsoft.com/office/drawing/2014/main" val="3721528431"/>
                  </a:ext>
                </a:extLst>
              </a:tr>
              <a:tr h="326355">
                <a:tc>
                  <a:txBody>
                    <a:bodyPr/>
                    <a:lstStyle/>
                    <a:p>
                      <a:pPr algn="l" fontAlgn="b"/>
                      <a:r>
                        <a:rPr lang="cs-CZ" sz="2000" u="none" strike="noStrike">
                          <a:effectLst/>
                          <a:latin typeface="+mn-lt"/>
                        </a:rPr>
                        <a:t>Ústecký</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0,76%</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0,54%</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0,75%</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0,53%</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1,01%</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0,39%</a:t>
                      </a:r>
                      <a:endParaRPr lang="cs-CZ" sz="2000" b="0" i="0" u="none" strike="noStrike" dirty="0">
                        <a:solidFill>
                          <a:srgbClr val="000000"/>
                        </a:solidFill>
                        <a:effectLst/>
                        <a:latin typeface="+mn-lt"/>
                      </a:endParaRPr>
                    </a:p>
                  </a:txBody>
                  <a:tcPr marL="6327" marR="6327" marT="6327" marB="0" anchor="b"/>
                </a:tc>
                <a:extLst>
                  <a:ext uri="{0D108BD9-81ED-4DB2-BD59-A6C34878D82A}">
                    <a16:rowId xmlns:a16="http://schemas.microsoft.com/office/drawing/2014/main" val="3266907825"/>
                  </a:ext>
                </a:extLst>
              </a:tr>
              <a:tr h="326355">
                <a:tc>
                  <a:txBody>
                    <a:bodyPr/>
                    <a:lstStyle/>
                    <a:p>
                      <a:pPr algn="l" fontAlgn="b"/>
                      <a:r>
                        <a:rPr lang="cs-CZ" sz="2000" u="none" strike="noStrike">
                          <a:effectLst/>
                          <a:latin typeface="+mn-lt"/>
                        </a:rPr>
                        <a:t>Vysočina</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0,35%</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0,24%</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0,34%</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0,25%</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0,20%</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0,22%</a:t>
                      </a:r>
                      <a:endParaRPr lang="cs-CZ" sz="2000" b="0" i="0" u="none" strike="noStrike" dirty="0">
                        <a:solidFill>
                          <a:srgbClr val="000000"/>
                        </a:solidFill>
                        <a:effectLst/>
                        <a:latin typeface="+mn-lt"/>
                      </a:endParaRPr>
                    </a:p>
                  </a:txBody>
                  <a:tcPr marL="6327" marR="6327" marT="6327" marB="0" anchor="b"/>
                </a:tc>
                <a:extLst>
                  <a:ext uri="{0D108BD9-81ED-4DB2-BD59-A6C34878D82A}">
                    <a16:rowId xmlns:a16="http://schemas.microsoft.com/office/drawing/2014/main" val="1762633996"/>
                  </a:ext>
                </a:extLst>
              </a:tr>
              <a:tr h="326355">
                <a:tc>
                  <a:txBody>
                    <a:bodyPr/>
                    <a:lstStyle/>
                    <a:p>
                      <a:pPr algn="l" fontAlgn="b"/>
                      <a:r>
                        <a:rPr lang="cs-CZ" sz="2000" u="none" strike="noStrike">
                          <a:effectLst/>
                          <a:latin typeface="+mn-lt"/>
                        </a:rPr>
                        <a:t>Zlínský</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0,65%</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0,17%</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0,62%</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0,18%</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0,49%</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0,14%</a:t>
                      </a:r>
                      <a:endParaRPr lang="cs-CZ" sz="2000" b="0" i="0" u="none" strike="noStrike" dirty="0">
                        <a:solidFill>
                          <a:srgbClr val="000000"/>
                        </a:solidFill>
                        <a:effectLst/>
                        <a:latin typeface="+mn-lt"/>
                      </a:endParaRPr>
                    </a:p>
                  </a:txBody>
                  <a:tcPr marL="6327" marR="6327" marT="6327" marB="0" anchor="b"/>
                </a:tc>
                <a:extLst>
                  <a:ext uri="{0D108BD9-81ED-4DB2-BD59-A6C34878D82A}">
                    <a16:rowId xmlns:a16="http://schemas.microsoft.com/office/drawing/2014/main" val="977263731"/>
                  </a:ext>
                </a:extLst>
              </a:tr>
              <a:tr h="326355">
                <a:tc>
                  <a:txBody>
                    <a:bodyPr/>
                    <a:lstStyle/>
                    <a:p>
                      <a:pPr algn="l" fontAlgn="b"/>
                      <a:r>
                        <a:rPr lang="cs-CZ" sz="2000" u="none" strike="noStrike">
                          <a:effectLst/>
                          <a:latin typeface="+mn-lt"/>
                        </a:rPr>
                        <a:t>CELKEM</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13,03%</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6,13%</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a:effectLst/>
                          <a:latin typeface="+mn-lt"/>
                        </a:rPr>
                        <a:t>12,40%</a:t>
                      </a:r>
                      <a:endParaRPr lang="cs-CZ" sz="2000" b="0" i="0" u="none" strike="noStrike">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6,25%</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11,33%</a:t>
                      </a:r>
                      <a:endParaRPr lang="cs-CZ" sz="2000" b="0" i="0" u="none" strike="noStrike" dirty="0">
                        <a:solidFill>
                          <a:srgbClr val="000000"/>
                        </a:solidFill>
                        <a:effectLst/>
                        <a:latin typeface="+mn-lt"/>
                      </a:endParaRPr>
                    </a:p>
                  </a:txBody>
                  <a:tcPr marL="6327" marR="6327" marT="6327" marB="0" anchor="b"/>
                </a:tc>
                <a:tc>
                  <a:txBody>
                    <a:bodyPr/>
                    <a:lstStyle/>
                    <a:p>
                      <a:pPr algn="r" fontAlgn="b"/>
                      <a:r>
                        <a:rPr lang="cs-CZ" sz="2000" u="none" strike="noStrike" dirty="0">
                          <a:effectLst/>
                          <a:latin typeface="+mn-lt"/>
                        </a:rPr>
                        <a:t>5,54%</a:t>
                      </a:r>
                      <a:endParaRPr lang="cs-CZ" sz="2000" b="0" i="0" u="none" strike="noStrike" dirty="0">
                        <a:solidFill>
                          <a:srgbClr val="000000"/>
                        </a:solidFill>
                        <a:effectLst/>
                        <a:latin typeface="+mn-lt"/>
                      </a:endParaRPr>
                    </a:p>
                  </a:txBody>
                  <a:tcPr marL="6327" marR="6327" marT="6327" marB="0" anchor="b"/>
                </a:tc>
                <a:extLst>
                  <a:ext uri="{0D108BD9-81ED-4DB2-BD59-A6C34878D82A}">
                    <a16:rowId xmlns:a16="http://schemas.microsoft.com/office/drawing/2014/main" val="3985264258"/>
                  </a:ext>
                </a:extLst>
              </a:tr>
            </a:tbl>
          </a:graphicData>
        </a:graphic>
      </p:graphicFrame>
    </p:spTree>
    <p:extLst>
      <p:ext uri="{BB962C8B-B14F-4D97-AF65-F5344CB8AC3E}">
        <p14:creationId xmlns:p14="http://schemas.microsoft.com/office/powerpoint/2010/main" val="859864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80A01-7803-AD36-D822-27698792EB40}"/>
            </a:ext>
          </a:extLst>
        </p:cNvPr>
        <p:cNvGrpSpPr/>
        <p:nvPr/>
      </p:nvGrpSpPr>
      <p:grpSpPr>
        <a:xfrm>
          <a:off x="0" y="0"/>
          <a:ext cx="0" cy="0"/>
          <a:chOff x="0" y="0"/>
          <a:chExt cx="0" cy="0"/>
        </a:xfrm>
      </p:grpSpPr>
      <p:sp>
        <p:nvSpPr>
          <p:cNvPr id="5" name="Obdélník 4">
            <a:extLst>
              <a:ext uri="{FF2B5EF4-FFF2-40B4-BE49-F238E27FC236}">
                <a16:creationId xmlns:a16="http://schemas.microsoft.com/office/drawing/2014/main" id="{7E095B3C-62A9-F1E9-44D4-2F428D7F129F}"/>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0CBA27FE-788F-25D2-3665-1F992A2C3C30}"/>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D1A6F4E3-6F9E-53EB-BB1D-3484172649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DFEA73A0-56BE-5B4C-9776-E7F5669EA876}"/>
              </a:ext>
            </a:extLst>
          </p:cNvPr>
          <p:cNvSpPr>
            <a:spLocks noGrp="1"/>
          </p:cNvSpPr>
          <p:nvPr>
            <p:ph type="title"/>
          </p:nvPr>
        </p:nvSpPr>
        <p:spPr>
          <a:xfrm>
            <a:off x="2634144" y="365126"/>
            <a:ext cx="9180350" cy="1401840"/>
          </a:xfrm>
        </p:spPr>
        <p:txBody>
          <a:bodyPr>
            <a:normAutofit/>
          </a:bodyPr>
          <a:lstStyle/>
          <a:p>
            <a:pPr algn="ctr"/>
            <a:r>
              <a:rPr lang="cs-CZ" sz="3200" b="1" i="0" dirty="0">
                <a:effectLst/>
              </a:rPr>
              <a:t>Program podpory B – celostátní/nadregionální služby</a:t>
            </a:r>
          </a:p>
        </p:txBody>
      </p:sp>
      <p:sp>
        <p:nvSpPr>
          <p:cNvPr id="6" name="Zástupný obsah 5">
            <a:extLst>
              <a:ext uri="{FF2B5EF4-FFF2-40B4-BE49-F238E27FC236}">
                <a16:creationId xmlns:a16="http://schemas.microsoft.com/office/drawing/2014/main" id="{53288BEF-9222-5453-6AA8-0CB50EA74F23}"/>
              </a:ext>
            </a:extLst>
          </p:cNvPr>
          <p:cNvSpPr>
            <a:spLocks noGrp="1"/>
          </p:cNvSpPr>
          <p:nvPr>
            <p:ph idx="1"/>
          </p:nvPr>
        </p:nvSpPr>
        <p:spPr>
          <a:xfrm>
            <a:off x="2527442" y="1825625"/>
            <a:ext cx="8826357" cy="4379966"/>
          </a:xfrm>
        </p:spPr>
        <p:txBody>
          <a:bodyPr>
            <a:normAutofit fontScale="92500" lnSpcReduction="10000"/>
          </a:bodyPr>
          <a:lstStyle/>
          <a:p>
            <a:pPr marL="0" indent="0" algn="just">
              <a:lnSpc>
                <a:spcPct val="107000"/>
              </a:lnSpc>
              <a:spcAft>
                <a:spcPts val="800"/>
              </a:spcAft>
              <a:buNone/>
            </a:pPr>
            <a:r>
              <a:rPr lang="cs-CZ" sz="2800" b="1" dirty="0"/>
              <a:t>Rok 2026</a:t>
            </a:r>
          </a:p>
          <a:p>
            <a:pPr algn="just">
              <a:lnSpc>
                <a:spcPct val="120000"/>
              </a:lnSpc>
            </a:pPr>
            <a:r>
              <a:rPr lang="cs-CZ" sz="2800" b="1" dirty="0"/>
              <a:t>Termín vyhlášení</a:t>
            </a:r>
            <a:r>
              <a:rPr lang="cs-CZ" sz="2800" dirty="0"/>
              <a:t>: </a:t>
            </a:r>
            <a:r>
              <a:rPr lang="cs-CZ" sz="2800" kern="100" dirty="0">
                <a:cs typeface="Times New Roman" panose="02020603050405020304" pitchFamily="18" charset="0"/>
              </a:rPr>
              <a:t>listopad/prosinec 2025</a:t>
            </a:r>
            <a:endParaRPr lang="cs-CZ" kern="100" dirty="0">
              <a:effectLst/>
              <a:ea typeface="Calibri" panose="020F0502020204030204" pitchFamily="34" charset="0"/>
              <a:cs typeface="Times New Roman" panose="02020603050405020304" pitchFamily="18" charset="0"/>
            </a:endParaRPr>
          </a:p>
          <a:p>
            <a:pPr algn="just">
              <a:lnSpc>
                <a:spcPct val="120000"/>
              </a:lnSpc>
            </a:pPr>
            <a:r>
              <a:rPr lang="cs-CZ" sz="2800" b="1" dirty="0"/>
              <a:t>Příjem žádostí</a:t>
            </a:r>
            <a:r>
              <a:rPr lang="cs-CZ" sz="2800" dirty="0"/>
              <a:t>: prostřednictvím internetové aplikace OK služby</a:t>
            </a:r>
          </a:p>
          <a:p>
            <a:pPr algn="just">
              <a:lnSpc>
                <a:spcPct val="120000"/>
              </a:lnSpc>
            </a:pPr>
            <a:r>
              <a:rPr lang="cs-CZ" sz="2800" b="1" dirty="0"/>
              <a:t>Alokace</a:t>
            </a:r>
            <a:r>
              <a:rPr lang="cs-CZ" sz="2800" dirty="0"/>
              <a:t>: </a:t>
            </a:r>
            <a:r>
              <a:rPr lang="cs-CZ" dirty="0"/>
              <a:t>1 900 000 000 Kč </a:t>
            </a:r>
          </a:p>
          <a:p>
            <a:pPr algn="just">
              <a:lnSpc>
                <a:spcPct val="120000"/>
              </a:lnSpc>
            </a:pPr>
            <a:r>
              <a:rPr lang="cs-CZ" sz="2800" b="1" dirty="0"/>
              <a:t>Současný</a:t>
            </a:r>
            <a:r>
              <a:rPr lang="cs-CZ" b="1" dirty="0"/>
              <a:t> </a:t>
            </a:r>
            <a:r>
              <a:rPr lang="cs-CZ" sz="2800" b="1" dirty="0"/>
              <a:t>stav</a:t>
            </a:r>
            <a:r>
              <a:rPr lang="cs-CZ" sz="2800" dirty="0"/>
              <a:t>: </a:t>
            </a:r>
            <a:r>
              <a:rPr lang="cs-CZ" dirty="0"/>
              <a:t>Metodika 2026 je v interním procesu připomínkování, poté bude vyslána k vnějším připomínkám a po jejich zapracování a schválení poradou vedení MPSV bude vyhlášeno DŘ</a:t>
            </a:r>
          </a:p>
          <a:p>
            <a:pPr>
              <a:lnSpc>
                <a:spcPct val="120000"/>
              </a:lnSpc>
            </a:pPr>
            <a:endParaRPr lang="cs-CZ" sz="2800" dirty="0"/>
          </a:p>
        </p:txBody>
      </p:sp>
    </p:spTree>
    <p:extLst>
      <p:ext uri="{BB962C8B-B14F-4D97-AF65-F5344CB8AC3E}">
        <p14:creationId xmlns:p14="http://schemas.microsoft.com/office/powerpoint/2010/main" val="7335386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3DFE1-0FF1-3437-96F6-B3333F120D1F}"/>
            </a:ext>
          </a:extLst>
        </p:cNvPr>
        <p:cNvGrpSpPr/>
        <p:nvPr/>
      </p:nvGrpSpPr>
      <p:grpSpPr>
        <a:xfrm>
          <a:off x="0" y="0"/>
          <a:ext cx="0" cy="0"/>
          <a:chOff x="0" y="0"/>
          <a:chExt cx="0" cy="0"/>
        </a:xfrm>
      </p:grpSpPr>
      <p:sp>
        <p:nvSpPr>
          <p:cNvPr id="5" name="Obdélník 4">
            <a:extLst>
              <a:ext uri="{FF2B5EF4-FFF2-40B4-BE49-F238E27FC236}">
                <a16:creationId xmlns:a16="http://schemas.microsoft.com/office/drawing/2014/main" id="{07914EAC-3EF5-C33A-B8D4-041AAA62D9B5}"/>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4269C944-2647-523B-5218-FCDDC34F7548}"/>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E012D2A0-95D4-8004-8AD5-C5DDF9A7EA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2DBB5DB4-56ED-4F57-954E-E5CB6477A457}"/>
              </a:ext>
            </a:extLst>
          </p:cNvPr>
          <p:cNvSpPr>
            <a:spLocks noGrp="1"/>
          </p:cNvSpPr>
          <p:nvPr>
            <p:ph type="title"/>
          </p:nvPr>
        </p:nvSpPr>
        <p:spPr>
          <a:xfrm>
            <a:off x="2634144" y="365126"/>
            <a:ext cx="9180350" cy="1401840"/>
          </a:xfrm>
        </p:spPr>
        <p:txBody>
          <a:bodyPr>
            <a:normAutofit/>
          </a:bodyPr>
          <a:lstStyle/>
          <a:p>
            <a:pPr algn="ctr"/>
            <a:r>
              <a:rPr lang="cs-CZ" sz="3200" b="1" i="0" dirty="0">
                <a:effectLst/>
              </a:rPr>
              <a:t>Program podpory B – celostátní/nadregionální služby</a:t>
            </a:r>
          </a:p>
        </p:txBody>
      </p:sp>
      <p:graphicFrame>
        <p:nvGraphicFramePr>
          <p:cNvPr id="2" name="Zástupný obsah 1">
            <a:extLst>
              <a:ext uri="{FF2B5EF4-FFF2-40B4-BE49-F238E27FC236}">
                <a16:creationId xmlns:a16="http://schemas.microsoft.com/office/drawing/2014/main" id="{8A36F5AE-E777-E54B-76B0-932847B61FEC}"/>
              </a:ext>
            </a:extLst>
          </p:cNvPr>
          <p:cNvGraphicFramePr>
            <a:graphicFrameLocks noGrp="1"/>
          </p:cNvGraphicFramePr>
          <p:nvPr>
            <p:ph idx="1"/>
            <p:extLst>
              <p:ext uri="{D42A27DB-BD31-4B8C-83A1-F6EECF244321}">
                <p14:modId xmlns:p14="http://schemas.microsoft.com/office/powerpoint/2010/main" val="1159448505"/>
              </p:ext>
            </p:extLst>
          </p:nvPr>
        </p:nvGraphicFramePr>
        <p:xfrm>
          <a:off x="2527300" y="1428108"/>
          <a:ext cx="9287194" cy="520899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779906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22CB7-3687-3971-F34E-826FDDD3DEBF}"/>
            </a:ext>
          </a:extLst>
        </p:cNvPr>
        <p:cNvGrpSpPr/>
        <p:nvPr/>
      </p:nvGrpSpPr>
      <p:grpSpPr>
        <a:xfrm>
          <a:off x="0" y="0"/>
          <a:ext cx="0" cy="0"/>
          <a:chOff x="0" y="0"/>
          <a:chExt cx="0" cy="0"/>
        </a:xfrm>
      </p:grpSpPr>
      <p:sp>
        <p:nvSpPr>
          <p:cNvPr id="5" name="Obdélník 4">
            <a:extLst>
              <a:ext uri="{FF2B5EF4-FFF2-40B4-BE49-F238E27FC236}">
                <a16:creationId xmlns:a16="http://schemas.microsoft.com/office/drawing/2014/main" id="{57EA7567-C2B5-D8CD-20D0-437891E314FA}"/>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5C242CB1-87D5-70BC-09D5-DF3AC838FBFD}"/>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F2954762-BAB9-2085-E183-86BFAC1886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150EDB83-5368-1C9F-E9A7-F858A08478E4}"/>
              </a:ext>
            </a:extLst>
          </p:cNvPr>
          <p:cNvSpPr>
            <a:spLocks noGrp="1"/>
          </p:cNvSpPr>
          <p:nvPr>
            <p:ph type="title"/>
          </p:nvPr>
        </p:nvSpPr>
        <p:spPr>
          <a:xfrm>
            <a:off x="2634144" y="365126"/>
            <a:ext cx="9180350" cy="1401840"/>
          </a:xfrm>
        </p:spPr>
        <p:txBody>
          <a:bodyPr>
            <a:normAutofit/>
          </a:bodyPr>
          <a:lstStyle/>
          <a:p>
            <a:pPr algn="ctr"/>
            <a:r>
              <a:rPr lang="cs-CZ" sz="3200" b="1" i="0" dirty="0">
                <a:effectLst/>
              </a:rPr>
              <a:t>Program podpory B – celostátní/nadregionální služby</a:t>
            </a:r>
          </a:p>
        </p:txBody>
      </p:sp>
      <p:sp>
        <p:nvSpPr>
          <p:cNvPr id="6" name="Zástupný obsah 5">
            <a:extLst>
              <a:ext uri="{FF2B5EF4-FFF2-40B4-BE49-F238E27FC236}">
                <a16:creationId xmlns:a16="http://schemas.microsoft.com/office/drawing/2014/main" id="{6C323632-46D6-F893-778A-5D1B479623E3}"/>
              </a:ext>
            </a:extLst>
          </p:cNvPr>
          <p:cNvSpPr>
            <a:spLocks noGrp="1"/>
          </p:cNvSpPr>
          <p:nvPr>
            <p:ph idx="1"/>
          </p:nvPr>
        </p:nvSpPr>
        <p:spPr>
          <a:xfrm>
            <a:off x="2527442" y="1825624"/>
            <a:ext cx="9389575" cy="4667249"/>
          </a:xfrm>
        </p:spPr>
        <p:txBody>
          <a:bodyPr>
            <a:normAutofit lnSpcReduction="10000"/>
          </a:bodyPr>
          <a:lstStyle/>
          <a:p>
            <a:pPr marL="457200" lvl="1" indent="0" algn="just">
              <a:buNone/>
            </a:pPr>
            <a:r>
              <a:rPr lang="cs-CZ" dirty="0"/>
              <a:t>K 1. lednu 2026 vznikne síť B a sociální služby podpořené v roce 2026 budou automaticky převedeny do této sítě, a to do jedné ze tří vznikajících včetně podpořených kapacit pro rok 2026:</a:t>
            </a:r>
          </a:p>
          <a:p>
            <a:pPr marL="457200" lvl="1" indent="0" algn="just">
              <a:buNone/>
            </a:pPr>
            <a:endParaRPr lang="cs-CZ" dirty="0"/>
          </a:p>
          <a:p>
            <a:pPr lvl="1" algn="just">
              <a:buFont typeface="Wingdings" panose="05000000000000000000" pitchFamily="2" charset="2"/>
              <a:buChar char="ü"/>
            </a:pPr>
            <a:r>
              <a:rPr lang="cs-CZ" b="1" dirty="0"/>
              <a:t>základní síť: </a:t>
            </a:r>
            <a:r>
              <a:rPr lang="cs-CZ" dirty="0"/>
              <a:t>do základní sítě budou zařazeny sociální služby, u nichž se potvrdí </a:t>
            </a:r>
            <a:r>
              <a:rPr lang="cs-CZ" dirty="0" err="1"/>
              <a:t>nadregionalita</a:t>
            </a:r>
            <a:r>
              <a:rPr lang="cs-CZ" dirty="0"/>
              <a:t> a splní další podmínky DŘ </a:t>
            </a:r>
          </a:p>
          <a:p>
            <a:pPr lvl="1" algn="just">
              <a:buFont typeface="Wingdings" panose="05000000000000000000" pitchFamily="2" charset="2"/>
              <a:buChar char="ü"/>
            </a:pPr>
            <a:r>
              <a:rPr lang="cs-CZ" b="1" dirty="0"/>
              <a:t>dočasná síť:  </a:t>
            </a:r>
            <a:r>
              <a:rPr lang="cs-CZ" dirty="0"/>
              <a:t>dočasné síti budou zařazeny služby, u nichž se nepotvrdí </a:t>
            </a:r>
            <a:r>
              <a:rPr lang="cs-CZ" dirty="0" err="1"/>
              <a:t>nadregionalita</a:t>
            </a:r>
            <a:r>
              <a:rPr lang="cs-CZ" dirty="0"/>
              <a:t> a stejné druhy služeb jsou běžně poskytovány v rámci krajských sítí</a:t>
            </a:r>
          </a:p>
          <a:p>
            <a:pPr lvl="1" algn="just">
              <a:buFont typeface="Wingdings" panose="05000000000000000000" pitchFamily="2" charset="2"/>
              <a:buChar char="ü"/>
            </a:pPr>
            <a:r>
              <a:rPr lang="cs-CZ" b="1" dirty="0"/>
              <a:t>doplňková síť: d</a:t>
            </a:r>
            <a:r>
              <a:rPr lang="cs-CZ" dirty="0"/>
              <a:t>o doplňkové sítě B budou zařazeny ty sociální služby, u nichž se nepotvrdí </a:t>
            </a:r>
            <a:r>
              <a:rPr lang="cs-CZ" dirty="0" err="1"/>
              <a:t>nadregionalita</a:t>
            </a:r>
            <a:r>
              <a:rPr lang="cs-CZ" dirty="0"/>
              <a:t> a tyto služby jsou poskytovány v rámci krajů v omezené míře nebo poskytovány nejsou</a:t>
            </a:r>
          </a:p>
          <a:p>
            <a:pPr algn="just"/>
            <a:r>
              <a:rPr lang="cs-CZ" sz="2000" dirty="0"/>
              <a:t> </a:t>
            </a:r>
            <a:endParaRPr lang="cs-CZ" sz="2800" dirty="0"/>
          </a:p>
        </p:txBody>
      </p:sp>
    </p:spTree>
    <p:extLst>
      <p:ext uri="{BB962C8B-B14F-4D97-AF65-F5344CB8AC3E}">
        <p14:creationId xmlns:p14="http://schemas.microsoft.com/office/powerpoint/2010/main" val="10912855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B0634-3572-52CC-16D4-8C911E70CFAC}"/>
            </a:ext>
          </a:extLst>
        </p:cNvPr>
        <p:cNvGrpSpPr/>
        <p:nvPr/>
      </p:nvGrpSpPr>
      <p:grpSpPr>
        <a:xfrm>
          <a:off x="0" y="0"/>
          <a:ext cx="0" cy="0"/>
          <a:chOff x="0" y="0"/>
          <a:chExt cx="0" cy="0"/>
        </a:xfrm>
      </p:grpSpPr>
      <p:sp>
        <p:nvSpPr>
          <p:cNvPr id="5" name="Obdélník 4">
            <a:extLst>
              <a:ext uri="{FF2B5EF4-FFF2-40B4-BE49-F238E27FC236}">
                <a16:creationId xmlns:a16="http://schemas.microsoft.com/office/drawing/2014/main" id="{64821F51-F8CA-7D00-F08E-28E6BE1692D2}"/>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A2AB10E4-7E08-FE56-0BCD-3C662775936D}"/>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A1132AD4-C0E4-C239-2EC1-65F8EDF1E1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96C82525-1DDA-4D77-8EA5-AA15D18C91A4}"/>
              </a:ext>
            </a:extLst>
          </p:cNvPr>
          <p:cNvSpPr>
            <a:spLocks noGrp="1"/>
          </p:cNvSpPr>
          <p:nvPr>
            <p:ph type="title"/>
          </p:nvPr>
        </p:nvSpPr>
        <p:spPr>
          <a:xfrm>
            <a:off x="2634143" y="365126"/>
            <a:ext cx="9352447" cy="966717"/>
          </a:xfrm>
        </p:spPr>
        <p:txBody>
          <a:bodyPr>
            <a:normAutofit/>
          </a:bodyPr>
          <a:lstStyle/>
          <a:p>
            <a:pPr algn="ctr"/>
            <a:r>
              <a:rPr lang="cs-CZ" sz="3200" b="1" i="0" dirty="0">
                <a:effectLst/>
              </a:rPr>
              <a:t>Rozpočtové provizorium</a:t>
            </a:r>
          </a:p>
        </p:txBody>
      </p:sp>
      <p:sp>
        <p:nvSpPr>
          <p:cNvPr id="10" name="Zástupný obsah 9">
            <a:extLst>
              <a:ext uri="{FF2B5EF4-FFF2-40B4-BE49-F238E27FC236}">
                <a16:creationId xmlns:a16="http://schemas.microsoft.com/office/drawing/2014/main" id="{57B38693-D9D6-33D5-9646-EF612F5D8F9C}"/>
              </a:ext>
            </a:extLst>
          </p:cNvPr>
          <p:cNvSpPr>
            <a:spLocks noGrp="1"/>
          </p:cNvSpPr>
          <p:nvPr>
            <p:ph idx="1"/>
          </p:nvPr>
        </p:nvSpPr>
        <p:spPr>
          <a:xfrm>
            <a:off x="2634144" y="1470991"/>
            <a:ext cx="9262995" cy="5021883"/>
          </a:xfrm>
        </p:spPr>
        <p:txBody>
          <a:bodyPr>
            <a:normAutofit fontScale="77500" lnSpcReduction="20000"/>
          </a:bodyPr>
          <a:lstStyle/>
          <a:p>
            <a:pPr marL="0" indent="0" algn="just">
              <a:lnSpc>
                <a:spcPct val="120000"/>
              </a:lnSpc>
              <a:buNone/>
            </a:pPr>
            <a:r>
              <a:rPr lang="cs-CZ" sz="3600" b="1" u="sng" dirty="0"/>
              <a:t>Nastane-li rozpočtové provizorium</a:t>
            </a:r>
          </a:p>
          <a:p>
            <a:pPr lvl="1" algn="just">
              <a:lnSpc>
                <a:spcPct val="120000"/>
              </a:lnSpc>
              <a:buFont typeface="Wingdings" panose="05000000000000000000" pitchFamily="2" charset="2"/>
              <a:buChar char="ü"/>
            </a:pPr>
            <a:r>
              <a:rPr lang="cs-CZ" sz="3200" dirty="0"/>
              <a:t>Dotace MPSV -  tzv.  kvazi mandatorní výdaje budou </a:t>
            </a:r>
            <a:r>
              <a:rPr lang="cs-CZ" sz="3200" b="1" dirty="0"/>
              <a:t>vypláceny průběžně po měsících</a:t>
            </a:r>
            <a:r>
              <a:rPr lang="cs-CZ" sz="3200" dirty="0"/>
              <a:t>, a to ve výši </a:t>
            </a:r>
            <a:r>
              <a:rPr lang="cs-CZ" sz="3200" b="1" dirty="0"/>
              <a:t>1/12 prostředků roku 2025</a:t>
            </a:r>
            <a:r>
              <a:rPr lang="cs-CZ" sz="3200" dirty="0"/>
              <a:t> na každý kalendářní měsíc</a:t>
            </a:r>
          </a:p>
          <a:p>
            <a:pPr lvl="1" algn="just">
              <a:lnSpc>
                <a:spcPct val="120000"/>
              </a:lnSpc>
              <a:buFont typeface="Wingdings" panose="05000000000000000000" pitchFamily="2" charset="2"/>
              <a:buChar char="ü"/>
            </a:pPr>
            <a:r>
              <a:rPr lang="cs-CZ" sz="3200" b="1" dirty="0"/>
              <a:t>Celková výše dotace se v této fázi nenavyšuje</a:t>
            </a:r>
            <a:r>
              <a:rPr lang="cs-CZ" sz="3200" dirty="0"/>
              <a:t> – nezohledňuje tedy navýšení kapacit, inflaci, zvýšení mezd, energie apod.</a:t>
            </a:r>
          </a:p>
          <a:p>
            <a:pPr lvl="1" algn="just">
              <a:lnSpc>
                <a:spcPct val="120000"/>
              </a:lnSpc>
              <a:buFont typeface="Wingdings" panose="05000000000000000000" pitchFamily="2" charset="2"/>
              <a:buChar char="ü"/>
            </a:pPr>
            <a:r>
              <a:rPr lang="cs-CZ" sz="3200" b="1" dirty="0"/>
              <a:t>MPSV vyšle Metodický pokyn krajům – </a:t>
            </a:r>
            <a:r>
              <a:rPr lang="cs-CZ" sz="3200" dirty="0"/>
              <a:t>financování  sociálních služeb je </a:t>
            </a:r>
            <a:r>
              <a:rPr lang="cs-CZ" sz="3200" b="1" dirty="0"/>
              <a:t>prioritní oblast</a:t>
            </a:r>
            <a:r>
              <a:rPr lang="cs-CZ" sz="3200" dirty="0"/>
              <a:t> → kraje smějí rozdělovat 1/12 dotace 2025 měsíčně</a:t>
            </a:r>
          </a:p>
          <a:p>
            <a:pPr lvl="1" algn="just">
              <a:lnSpc>
                <a:spcPct val="120000"/>
              </a:lnSpc>
              <a:buFont typeface="Wingdings" panose="05000000000000000000" pitchFamily="2" charset="2"/>
              <a:buChar char="ü"/>
            </a:pPr>
            <a:r>
              <a:rPr lang="cs-CZ" sz="3200" dirty="0"/>
              <a:t>Po schválení rozpočtu budou dotace </a:t>
            </a:r>
            <a:r>
              <a:rPr lang="cs-CZ" sz="3200" b="1" dirty="0"/>
              <a:t>dopočítány</a:t>
            </a:r>
            <a:r>
              <a:rPr lang="cs-CZ" sz="3200" dirty="0"/>
              <a:t> a pravděpodobně vyplaceny jednorázově (dle termínu schválení)</a:t>
            </a:r>
          </a:p>
          <a:p>
            <a:pPr marL="457200" lvl="1" indent="0" algn="just">
              <a:lnSpc>
                <a:spcPct val="120000"/>
              </a:lnSpc>
              <a:buNone/>
            </a:pPr>
            <a:endParaRPr lang="cs-CZ" sz="3200" dirty="0"/>
          </a:p>
          <a:p>
            <a:pPr algn="just">
              <a:lnSpc>
                <a:spcPct val="120000"/>
              </a:lnSpc>
              <a:buFont typeface="Wingdings" panose="05000000000000000000" pitchFamily="2" charset="2"/>
              <a:buChar char="ü"/>
            </a:pPr>
            <a:endParaRPr lang="cs-CZ" sz="3600" u="sng" dirty="0"/>
          </a:p>
        </p:txBody>
      </p:sp>
    </p:spTree>
    <p:extLst>
      <p:ext uri="{BB962C8B-B14F-4D97-AF65-F5344CB8AC3E}">
        <p14:creationId xmlns:p14="http://schemas.microsoft.com/office/powerpoint/2010/main" val="2575615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5DDF2569-FD58-401B-A2CB-CEE1A0F96631}"/>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EAC2F80A-DE1B-47F1-8824-3EFF70109BFC}"/>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B1DC309A-D6EE-414D-9C6F-64FC780BD4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3084FB72-C24F-B05F-FFA0-372EDFBAA67E}"/>
              </a:ext>
            </a:extLst>
          </p:cNvPr>
          <p:cNvSpPr>
            <a:spLocks noGrp="1"/>
          </p:cNvSpPr>
          <p:nvPr>
            <p:ph type="title"/>
          </p:nvPr>
        </p:nvSpPr>
        <p:spPr>
          <a:xfrm>
            <a:off x="2345635" y="365126"/>
            <a:ext cx="9468859" cy="1105865"/>
          </a:xfrm>
        </p:spPr>
        <p:txBody>
          <a:bodyPr>
            <a:normAutofit/>
          </a:bodyPr>
          <a:lstStyle/>
          <a:p>
            <a:pPr algn="ctr"/>
            <a:r>
              <a:rPr lang="cs-CZ" sz="3200" b="1" dirty="0"/>
              <a:t>Paušální výdaje nebo náklady</a:t>
            </a:r>
            <a:endParaRPr lang="cs-CZ" sz="3200" b="1" dirty="0">
              <a:effectLst/>
            </a:endParaRPr>
          </a:p>
        </p:txBody>
      </p:sp>
      <p:sp>
        <p:nvSpPr>
          <p:cNvPr id="6" name="Zástupný obsah 5">
            <a:extLst>
              <a:ext uri="{FF2B5EF4-FFF2-40B4-BE49-F238E27FC236}">
                <a16:creationId xmlns:a16="http://schemas.microsoft.com/office/drawing/2014/main" id="{006E77B5-0913-4F80-D0BB-5C81245182E9}"/>
              </a:ext>
            </a:extLst>
          </p:cNvPr>
          <p:cNvSpPr>
            <a:spLocks noGrp="1"/>
          </p:cNvSpPr>
          <p:nvPr>
            <p:ph idx="1"/>
          </p:nvPr>
        </p:nvSpPr>
        <p:spPr>
          <a:xfrm>
            <a:off x="2451470" y="1657350"/>
            <a:ext cx="9545060" cy="4733511"/>
          </a:xfrm>
        </p:spPr>
        <p:txBody>
          <a:bodyPr>
            <a:normAutofit/>
          </a:bodyPr>
          <a:lstStyle/>
          <a:p>
            <a:pPr algn="just">
              <a:buFont typeface="Wingdings" panose="05000000000000000000" pitchFamily="2" charset="2"/>
              <a:buChar char="ü"/>
            </a:pPr>
            <a:r>
              <a:rPr lang="cs-CZ" sz="2400" dirty="0"/>
              <a:t>MPSV doporučilo nově krajům v Metodice </a:t>
            </a:r>
            <a:r>
              <a:rPr lang="cs-CZ" sz="2400" dirty="0" err="1"/>
              <a:t>PpA</a:t>
            </a:r>
            <a:r>
              <a:rPr lang="cs-CZ" sz="2400" dirty="0"/>
              <a:t> pro rok 2026 stanovit poskytovatelům sociálních služeb ve veřejnoprávní smlouvě o poskytnutí dotace dle § 10a odst. 8 zákona č. 250/2000 Sb., o rozpočtových pravidlech územních rozpočtů, ve znění pozdějších o předpisů, </a:t>
            </a:r>
            <a:r>
              <a:rPr lang="cs-CZ" sz="2400" b="1" dirty="0"/>
              <a:t>určité výdaje nebo náklady, jejichž výše nemusí být prokazována, a které budou vyúčtovány paušální částkou</a:t>
            </a:r>
          </a:p>
          <a:p>
            <a:pPr algn="just">
              <a:buFont typeface="Wingdings" panose="05000000000000000000" pitchFamily="2" charset="2"/>
              <a:buChar char="ü"/>
            </a:pPr>
            <a:r>
              <a:rPr lang="cs-CZ" sz="2400" dirty="0"/>
              <a:t>Pro rok 2026 se jedná </a:t>
            </a:r>
            <a:r>
              <a:rPr lang="cs-CZ" sz="2400" b="1" dirty="0"/>
              <a:t>pouze o doporučení, nikoli povinnost</a:t>
            </a:r>
          </a:p>
          <a:p>
            <a:pPr algn="just">
              <a:buFont typeface="Wingdings" panose="05000000000000000000" pitchFamily="2" charset="2"/>
              <a:buChar char="ü"/>
            </a:pPr>
            <a:r>
              <a:rPr lang="cs-CZ" sz="2400" dirty="0"/>
              <a:t>Paušální výdaje </a:t>
            </a:r>
            <a:r>
              <a:rPr lang="cs-CZ" sz="2400" b="1" dirty="0"/>
              <a:t>mohou být převedeny i do fondu (tím se považují za spotřebované)</a:t>
            </a:r>
            <a:r>
              <a:rPr lang="cs-CZ" sz="2400" dirty="0"/>
              <a:t>, typicky rezervního, který si mohou zřídit i neziskové organizace a poskytovatelé tak tyto prostředky mohou kumulovat a použít na rozvoj, přechodně také například k překlenutí cash </a:t>
            </a:r>
            <a:r>
              <a:rPr lang="cs-CZ" sz="2400" dirty="0" err="1"/>
              <a:t>flow</a:t>
            </a:r>
            <a:r>
              <a:rPr lang="cs-CZ" sz="2400" dirty="0"/>
              <a:t> začátkem roku</a:t>
            </a:r>
          </a:p>
          <a:p>
            <a:pPr marL="457200" lvl="1" indent="0" algn="just">
              <a:buNone/>
            </a:pPr>
            <a:endParaRPr lang="cs-CZ" dirty="0"/>
          </a:p>
        </p:txBody>
      </p:sp>
    </p:spTree>
    <p:extLst>
      <p:ext uri="{BB962C8B-B14F-4D97-AF65-F5344CB8AC3E}">
        <p14:creationId xmlns:p14="http://schemas.microsoft.com/office/powerpoint/2010/main" val="29604317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93997-783B-FFE5-31CD-5AEFC6F37BA2}"/>
            </a:ext>
          </a:extLst>
        </p:cNvPr>
        <p:cNvGrpSpPr/>
        <p:nvPr/>
      </p:nvGrpSpPr>
      <p:grpSpPr>
        <a:xfrm>
          <a:off x="0" y="0"/>
          <a:ext cx="0" cy="0"/>
          <a:chOff x="0" y="0"/>
          <a:chExt cx="0" cy="0"/>
        </a:xfrm>
      </p:grpSpPr>
      <p:sp>
        <p:nvSpPr>
          <p:cNvPr id="5" name="Obdélník 4">
            <a:extLst>
              <a:ext uri="{FF2B5EF4-FFF2-40B4-BE49-F238E27FC236}">
                <a16:creationId xmlns:a16="http://schemas.microsoft.com/office/drawing/2014/main" id="{84A6A882-EC75-C318-F52E-5427AD14F3DB}"/>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D616A951-8A63-BD3F-89C9-0B6D37902E42}"/>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7227FE64-AA73-DBE5-D36E-325DCB9F93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824E4A65-5B1E-8F7A-5D5A-0E056F1B0DA4}"/>
              </a:ext>
            </a:extLst>
          </p:cNvPr>
          <p:cNvSpPr>
            <a:spLocks noGrp="1"/>
          </p:cNvSpPr>
          <p:nvPr>
            <p:ph type="title"/>
          </p:nvPr>
        </p:nvSpPr>
        <p:spPr>
          <a:xfrm>
            <a:off x="2345635" y="365126"/>
            <a:ext cx="9468859" cy="1105865"/>
          </a:xfrm>
        </p:spPr>
        <p:txBody>
          <a:bodyPr>
            <a:normAutofit/>
          </a:bodyPr>
          <a:lstStyle/>
          <a:p>
            <a:pPr algn="ctr"/>
            <a:r>
              <a:rPr lang="cs-CZ" sz="3200" b="1" dirty="0"/>
              <a:t>Paušální výdaje nebo náklady</a:t>
            </a:r>
            <a:endParaRPr lang="cs-CZ" sz="3200" b="1" dirty="0">
              <a:effectLst/>
            </a:endParaRPr>
          </a:p>
        </p:txBody>
      </p:sp>
      <p:sp>
        <p:nvSpPr>
          <p:cNvPr id="6" name="Zástupný obsah 5">
            <a:extLst>
              <a:ext uri="{FF2B5EF4-FFF2-40B4-BE49-F238E27FC236}">
                <a16:creationId xmlns:a16="http://schemas.microsoft.com/office/drawing/2014/main" id="{CF9441DC-E85D-252B-570D-E16CE93E3F6A}"/>
              </a:ext>
            </a:extLst>
          </p:cNvPr>
          <p:cNvSpPr>
            <a:spLocks noGrp="1"/>
          </p:cNvSpPr>
          <p:nvPr>
            <p:ph idx="1"/>
          </p:nvPr>
        </p:nvSpPr>
        <p:spPr>
          <a:xfrm>
            <a:off x="2451470" y="1657350"/>
            <a:ext cx="9545060" cy="4733511"/>
          </a:xfrm>
        </p:spPr>
        <p:txBody>
          <a:bodyPr>
            <a:normAutofit/>
          </a:bodyPr>
          <a:lstStyle/>
          <a:p>
            <a:pPr lvl="1" algn="just">
              <a:lnSpc>
                <a:spcPct val="100000"/>
              </a:lnSpc>
              <a:buFont typeface="Wingdings" panose="05000000000000000000" pitchFamily="2" charset="2"/>
              <a:buChar char="ü"/>
            </a:pPr>
            <a:r>
              <a:rPr lang="cs-CZ" dirty="0"/>
              <a:t>Zákon č. 218/2000 Sb. </a:t>
            </a:r>
            <a:r>
              <a:rPr lang="cs-CZ" i="1" dirty="0"/>
              <a:t>Zákon o rozpočtových pravidlech i </a:t>
            </a:r>
            <a:r>
              <a:rPr lang="cs-CZ" dirty="0"/>
              <a:t>Zákon č. 250/2000 Sb. </a:t>
            </a:r>
            <a:r>
              <a:rPr lang="cs-CZ" i="1" dirty="0"/>
              <a:t> Zákon o rozpočtových pravidlech územních rozpočtů </a:t>
            </a:r>
            <a:r>
              <a:rPr lang="cs-CZ" b="1" dirty="0"/>
              <a:t>umožňují poskytování tzv. nákladových paušálů</a:t>
            </a:r>
          </a:p>
          <a:p>
            <a:pPr lvl="1" algn="just">
              <a:lnSpc>
                <a:spcPct val="100000"/>
              </a:lnSpc>
              <a:buFont typeface="Wingdings" panose="05000000000000000000" pitchFamily="2" charset="2"/>
              <a:buChar char="ü"/>
            </a:pPr>
            <a:r>
              <a:rPr lang="cs-CZ" dirty="0"/>
              <a:t>Podle </a:t>
            </a:r>
            <a:r>
              <a:rPr lang="cs-CZ" dirty="0" err="1"/>
              <a:t>ust</a:t>
            </a:r>
            <a:r>
              <a:rPr lang="cs-CZ" dirty="0"/>
              <a:t>. § 10a odst. 8 RPÚR „Ve veřejnoprávní smlouvě o poskytnutí dotace </a:t>
            </a:r>
            <a:r>
              <a:rPr lang="cs-CZ" i="1" dirty="0"/>
              <a:t>může poskytovatel stanovit </a:t>
            </a:r>
            <a:r>
              <a:rPr lang="cs-CZ" b="1" i="1" dirty="0"/>
              <a:t>výdaje nebo náklady, jejichž výše nemusí být prokazována a které budou vyúčtovány paušální částkou</a:t>
            </a:r>
          </a:p>
          <a:p>
            <a:pPr lvl="1" algn="just">
              <a:buFont typeface="Wingdings" panose="05000000000000000000" pitchFamily="2" charset="2"/>
              <a:buChar char="ü"/>
            </a:pPr>
            <a:r>
              <a:rPr lang="cs-CZ" dirty="0"/>
              <a:t>Při využití nákladového paušálu lze aplikovat principy stanovené pro prostředky vynaložené ze státního rozpočtu ve vyhlášce č. 433/2024 Sb., o zásadách a lhůtách finančního vypořádání vztahů se státním rozpočtem, zejména </a:t>
            </a:r>
            <a:r>
              <a:rPr lang="cs-CZ" b="1" dirty="0"/>
              <a:t>princip, že paušální výdaje se při vyúčtování považují za použité (tj. spotřebované) v plné výši</a:t>
            </a:r>
            <a:r>
              <a:rPr lang="cs-CZ" dirty="0"/>
              <a:t>. Viz § 3 odst. 5 citované vyhlášky  </a:t>
            </a:r>
          </a:p>
          <a:p>
            <a:pPr marL="457200" lvl="1" indent="0" algn="just">
              <a:buNone/>
            </a:pPr>
            <a:endParaRPr lang="cs-CZ" dirty="0"/>
          </a:p>
        </p:txBody>
      </p:sp>
    </p:spTree>
    <p:extLst>
      <p:ext uri="{BB962C8B-B14F-4D97-AF65-F5344CB8AC3E}">
        <p14:creationId xmlns:p14="http://schemas.microsoft.com/office/powerpoint/2010/main" val="38038094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CCD4D-0ED6-49BF-EC1F-D90C9AB722AC}"/>
            </a:ext>
          </a:extLst>
        </p:cNvPr>
        <p:cNvGrpSpPr/>
        <p:nvPr/>
      </p:nvGrpSpPr>
      <p:grpSpPr>
        <a:xfrm>
          <a:off x="0" y="0"/>
          <a:ext cx="0" cy="0"/>
          <a:chOff x="0" y="0"/>
          <a:chExt cx="0" cy="0"/>
        </a:xfrm>
      </p:grpSpPr>
      <p:sp>
        <p:nvSpPr>
          <p:cNvPr id="5" name="Obdélník 4">
            <a:extLst>
              <a:ext uri="{FF2B5EF4-FFF2-40B4-BE49-F238E27FC236}">
                <a16:creationId xmlns:a16="http://schemas.microsoft.com/office/drawing/2014/main" id="{D43300E0-EF51-95E9-93C4-D6A783559C02}"/>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524BA241-F45A-849A-39FC-84BA964DEFB3}"/>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EC597312-5196-3269-3990-D642421B45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01A8033E-5933-2800-51E8-9F85E51B44C9}"/>
              </a:ext>
            </a:extLst>
          </p:cNvPr>
          <p:cNvSpPr>
            <a:spLocks noGrp="1"/>
          </p:cNvSpPr>
          <p:nvPr>
            <p:ph type="title"/>
          </p:nvPr>
        </p:nvSpPr>
        <p:spPr>
          <a:xfrm>
            <a:off x="2514600" y="365126"/>
            <a:ext cx="9299894" cy="956778"/>
          </a:xfrm>
        </p:spPr>
        <p:txBody>
          <a:bodyPr>
            <a:normAutofit/>
          </a:bodyPr>
          <a:lstStyle/>
          <a:p>
            <a:pPr algn="ctr"/>
            <a:r>
              <a:rPr lang="cs-CZ" sz="3200" b="1" dirty="0"/>
              <a:t>Paušální výdaje nebo náklady</a:t>
            </a:r>
            <a:endParaRPr lang="cs-CZ" sz="3200" b="1" dirty="0">
              <a:effectLst/>
            </a:endParaRPr>
          </a:p>
        </p:txBody>
      </p:sp>
      <p:sp>
        <p:nvSpPr>
          <p:cNvPr id="6" name="Zástupný obsah 5">
            <a:extLst>
              <a:ext uri="{FF2B5EF4-FFF2-40B4-BE49-F238E27FC236}">
                <a16:creationId xmlns:a16="http://schemas.microsoft.com/office/drawing/2014/main" id="{53BAA381-6A32-96EC-2399-19937D8A70FB}"/>
              </a:ext>
            </a:extLst>
          </p:cNvPr>
          <p:cNvSpPr>
            <a:spLocks noGrp="1"/>
          </p:cNvSpPr>
          <p:nvPr>
            <p:ph idx="1"/>
          </p:nvPr>
        </p:nvSpPr>
        <p:spPr>
          <a:xfrm>
            <a:off x="2256639" y="1490871"/>
            <a:ext cx="9849221" cy="5168346"/>
          </a:xfrm>
        </p:spPr>
        <p:txBody>
          <a:bodyPr>
            <a:normAutofit fontScale="92500" lnSpcReduction="20000"/>
          </a:bodyPr>
          <a:lstStyle/>
          <a:p>
            <a:pPr marL="457200" lvl="1" indent="0" algn="just">
              <a:buNone/>
            </a:pPr>
            <a:r>
              <a:rPr lang="cs-CZ" b="1" dirty="0"/>
              <a:t>Po věcné stránce by mělo jít vždy o výdaj, resp. náklad, který souvisí s poskytováním dané sociální služby a splňuje alespoň jedno z následujících kritérií:</a:t>
            </a:r>
          </a:p>
          <a:p>
            <a:pPr lvl="1" algn="just">
              <a:buFont typeface="Wingdings" panose="05000000000000000000" pitchFamily="2" charset="2"/>
              <a:buChar char="ü"/>
            </a:pPr>
            <a:r>
              <a:rPr lang="cs-CZ" dirty="0"/>
              <a:t>zjednodušení vyúčtování některých běžných způsobilých nákladů hrazených z dotace na sociální službu (telefony, pohonné hmoty apod.), které by jinak musely být předmětem vyúčtování</a:t>
            </a:r>
          </a:p>
          <a:p>
            <a:pPr lvl="1" algn="just">
              <a:buFont typeface="Wingdings" panose="05000000000000000000" pitchFamily="2" charset="2"/>
              <a:buChar char="ü"/>
            </a:pPr>
            <a:r>
              <a:rPr lang="cs-CZ" dirty="0"/>
              <a:t>umožnění hradit provozní náklady, které nejsou považovány za způsobilé, např. benefity poskytované zaměstnancům, které nejsou zákonným nárokem (stravenky, nepeněžní příspěvky na sportovní, kulturní či rekreační aktivity, nepeněžní příspěvky na pořízení zboží nebo služeb zdravotního, léčebného, hygienického a obdobného charakteru), úhrada na vyšší rozsah vzdělávání zaměstnanců apod.</a:t>
            </a:r>
          </a:p>
          <a:p>
            <a:pPr lvl="1" algn="just">
              <a:buFont typeface="Wingdings" panose="05000000000000000000" pitchFamily="2" charset="2"/>
              <a:buChar char="ü"/>
            </a:pPr>
            <a:r>
              <a:rPr lang="cs-CZ" dirty="0"/>
              <a:t>umožnění hradit náklady na pořízení nebo hodnocení dlouhodobého majetku (investice), které nejsou považovány za způsobilé (pořízení dopravního prostředku apod.)</a:t>
            </a:r>
          </a:p>
          <a:p>
            <a:pPr lvl="1" algn="just">
              <a:buFont typeface="Wingdings" panose="05000000000000000000" pitchFamily="2" charset="2"/>
              <a:buChar char="ü"/>
            </a:pPr>
            <a:r>
              <a:rPr lang="cs-CZ" dirty="0"/>
              <a:t>umožnění hradit náklady spojené s rozvojem sociální služby (úhrada nákladů na „nadúvazky“ z důvodu potřeby vyšší kapacity služby, úhrada nákladů na rozvoj </a:t>
            </a:r>
            <a:r>
              <a:rPr lang="cs-CZ" dirty="0" err="1"/>
              <a:t>multidisciplinarity</a:t>
            </a:r>
            <a:endParaRPr lang="cs-CZ" dirty="0"/>
          </a:p>
          <a:p>
            <a:pPr lvl="1" algn="just">
              <a:buFont typeface="Wingdings" panose="05000000000000000000" pitchFamily="2" charset="2"/>
              <a:buChar char="ü"/>
            </a:pPr>
            <a:endParaRPr lang="cs-CZ" dirty="0"/>
          </a:p>
        </p:txBody>
      </p:sp>
    </p:spTree>
    <p:extLst>
      <p:ext uri="{BB962C8B-B14F-4D97-AF65-F5344CB8AC3E}">
        <p14:creationId xmlns:p14="http://schemas.microsoft.com/office/powerpoint/2010/main" val="18617595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5DF2F-2733-4809-A8EE-E981D4E84DB3}"/>
            </a:ext>
          </a:extLst>
        </p:cNvPr>
        <p:cNvGrpSpPr/>
        <p:nvPr/>
      </p:nvGrpSpPr>
      <p:grpSpPr>
        <a:xfrm>
          <a:off x="0" y="0"/>
          <a:ext cx="0" cy="0"/>
          <a:chOff x="0" y="0"/>
          <a:chExt cx="0" cy="0"/>
        </a:xfrm>
      </p:grpSpPr>
      <p:sp>
        <p:nvSpPr>
          <p:cNvPr id="5" name="Obdélník 4">
            <a:extLst>
              <a:ext uri="{FF2B5EF4-FFF2-40B4-BE49-F238E27FC236}">
                <a16:creationId xmlns:a16="http://schemas.microsoft.com/office/drawing/2014/main" id="{EC48459B-AB43-7BFD-3CFD-8D06F02F4A05}"/>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4C414E94-30C4-3E7F-9DFA-955479F31738}"/>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2B779422-D222-12A4-8E7D-FADF493B50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884E572C-25BF-A2D2-E4FF-865051E45666}"/>
              </a:ext>
            </a:extLst>
          </p:cNvPr>
          <p:cNvSpPr>
            <a:spLocks noGrp="1"/>
          </p:cNvSpPr>
          <p:nvPr>
            <p:ph type="title"/>
          </p:nvPr>
        </p:nvSpPr>
        <p:spPr>
          <a:xfrm>
            <a:off x="2634144" y="365126"/>
            <a:ext cx="9180350" cy="986596"/>
          </a:xfrm>
        </p:spPr>
        <p:txBody>
          <a:bodyPr>
            <a:normAutofit/>
          </a:bodyPr>
          <a:lstStyle/>
          <a:p>
            <a:pPr algn="ctr"/>
            <a:r>
              <a:rPr lang="cs-CZ" sz="3200" b="1" dirty="0"/>
              <a:t>Paušální výdaje nebo náklady</a:t>
            </a:r>
            <a:endParaRPr lang="cs-CZ" sz="3200" b="1" dirty="0">
              <a:effectLst/>
            </a:endParaRPr>
          </a:p>
        </p:txBody>
      </p:sp>
      <p:sp>
        <p:nvSpPr>
          <p:cNvPr id="6" name="Zástupný obsah 5">
            <a:extLst>
              <a:ext uri="{FF2B5EF4-FFF2-40B4-BE49-F238E27FC236}">
                <a16:creationId xmlns:a16="http://schemas.microsoft.com/office/drawing/2014/main" id="{DFCE3CF8-D348-5444-2B4C-54969BAC06E1}"/>
              </a:ext>
            </a:extLst>
          </p:cNvPr>
          <p:cNvSpPr>
            <a:spLocks noGrp="1"/>
          </p:cNvSpPr>
          <p:nvPr>
            <p:ph idx="1"/>
          </p:nvPr>
        </p:nvSpPr>
        <p:spPr>
          <a:xfrm>
            <a:off x="2256639" y="1540565"/>
            <a:ext cx="9700135" cy="4981875"/>
          </a:xfrm>
        </p:spPr>
        <p:txBody>
          <a:bodyPr>
            <a:normAutofit lnSpcReduction="10000"/>
          </a:bodyPr>
          <a:lstStyle/>
          <a:p>
            <a:pPr lvl="1" algn="just">
              <a:buFont typeface="Wingdings" panose="05000000000000000000" pitchFamily="2" charset="2"/>
              <a:buChar char="ü"/>
            </a:pPr>
            <a:r>
              <a:rPr lang="cs-CZ" sz="2600" dirty="0"/>
              <a:t>Nákladový paušál může umožnit též faktické nespotřebování části dotačních prostředků v daném rozpočtovém období a jejich částečné využití v následujících obdobích, včetně jejich dočasného využití pro překlenutí cash </a:t>
            </a:r>
            <a:r>
              <a:rPr lang="cs-CZ" sz="2600" dirty="0" err="1"/>
              <a:t>flow</a:t>
            </a:r>
            <a:r>
              <a:rPr lang="cs-CZ" sz="2600" dirty="0"/>
              <a:t> příjemce v počátku následujícího rozpočtového období apod.  </a:t>
            </a:r>
          </a:p>
          <a:p>
            <a:pPr lvl="1" algn="just">
              <a:buFont typeface="Wingdings" panose="05000000000000000000" pitchFamily="2" charset="2"/>
              <a:buChar char="ü"/>
            </a:pPr>
            <a:r>
              <a:rPr lang="cs-CZ" sz="2600" dirty="0"/>
              <a:t>V případě nákladů na rozvoj, bude nutné řešit, aby podpora dané činnosti/kapacity byla ošetřena též z hlediska přímo použitelných předpisů EU v oblasti veřejné podpory služeb obecného hospodářského zájmu  (pověření)</a:t>
            </a:r>
          </a:p>
          <a:p>
            <a:pPr lvl="1" algn="just">
              <a:buFont typeface="Wingdings" panose="05000000000000000000" pitchFamily="2" charset="2"/>
              <a:buChar char="ü"/>
            </a:pPr>
            <a:r>
              <a:rPr lang="cs-CZ" sz="2600" dirty="0"/>
              <a:t>Výši nákladového paušálu MPSV doporučí rozlišovat podle typu poskytované služby a postavení příjemce dotace</a:t>
            </a:r>
          </a:p>
          <a:p>
            <a:pPr lvl="1" algn="just">
              <a:buFont typeface="Wingdings" panose="05000000000000000000" pitchFamily="2" charset="2"/>
              <a:buChar char="ü"/>
            </a:pPr>
            <a:r>
              <a:rPr lang="cs-CZ" sz="2600" dirty="0"/>
              <a:t>Nespotřebované prostředky nebo prostředky vynaložené na náklady daňově neuznatelné mohou vyvolat u příjemců různých právních forem odlišné daňové důsledky     </a:t>
            </a:r>
          </a:p>
          <a:p>
            <a:pPr marL="457200" lvl="1" indent="0" algn="just">
              <a:buNone/>
            </a:pPr>
            <a:endParaRPr lang="cs-CZ" dirty="0"/>
          </a:p>
        </p:txBody>
      </p:sp>
    </p:spTree>
    <p:extLst>
      <p:ext uri="{BB962C8B-B14F-4D97-AF65-F5344CB8AC3E}">
        <p14:creationId xmlns:p14="http://schemas.microsoft.com/office/powerpoint/2010/main" val="10784924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A2C23-D8A8-B944-860E-FBC5DA406C63}"/>
            </a:ext>
          </a:extLst>
        </p:cNvPr>
        <p:cNvGrpSpPr/>
        <p:nvPr/>
      </p:nvGrpSpPr>
      <p:grpSpPr>
        <a:xfrm>
          <a:off x="0" y="0"/>
          <a:ext cx="0" cy="0"/>
          <a:chOff x="0" y="0"/>
          <a:chExt cx="0" cy="0"/>
        </a:xfrm>
      </p:grpSpPr>
      <p:sp>
        <p:nvSpPr>
          <p:cNvPr id="5" name="Obdélník 4">
            <a:extLst>
              <a:ext uri="{FF2B5EF4-FFF2-40B4-BE49-F238E27FC236}">
                <a16:creationId xmlns:a16="http://schemas.microsoft.com/office/drawing/2014/main" id="{8F88DE52-CAB0-2A5E-300F-BAB6D862B80B}"/>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3C632E23-E585-C8D5-7AF3-007F024ED64F}"/>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6348E1C8-04D7-3132-2A7C-BB04C8ED60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A227D3BB-1055-E5F9-4452-BF96AC89F8E6}"/>
              </a:ext>
            </a:extLst>
          </p:cNvPr>
          <p:cNvSpPr>
            <a:spLocks noGrp="1"/>
          </p:cNvSpPr>
          <p:nvPr>
            <p:ph type="title"/>
          </p:nvPr>
        </p:nvSpPr>
        <p:spPr>
          <a:xfrm>
            <a:off x="2439313" y="365126"/>
            <a:ext cx="9375181" cy="1036291"/>
          </a:xfrm>
        </p:spPr>
        <p:txBody>
          <a:bodyPr>
            <a:normAutofit/>
          </a:bodyPr>
          <a:lstStyle/>
          <a:p>
            <a:pPr algn="ctr"/>
            <a:r>
              <a:rPr lang="cs-CZ" sz="3200" b="1" dirty="0"/>
              <a:t>Paušální výdaje nebo náklady</a:t>
            </a:r>
            <a:endParaRPr lang="cs-CZ" sz="3200" b="1" dirty="0">
              <a:effectLst/>
            </a:endParaRPr>
          </a:p>
        </p:txBody>
      </p:sp>
      <p:sp>
        <p:nvSpPr>
          <p:cNvPr id="6" name="Zástupný obsah 5">
            <a:extLst>
              <a:ext uri="{FF2B5EF4-FFF2-40B4-BE49-F238E27FC236}">
                <a16:creationId xmlns:a16="http://schemas.microsoft.com/office/drawing/2014/main" id="{A517A077-DF17-A0BE-DA03-603D07FEB500}"/>
              </a:ext>
            </a:extLst>
          </p:cNvPr>
          <p:cNvSpPr>
            <a:spLocks noGrp="1"/>
          </p:cNvSpPr>
          <p:nvPr>
            <p:ph idx="1"/>
          </p:nvPr>
        </p:nvSpPr>
        <p:spPr>
          <a:xfrm>
            <a:off x="2439313" y="1657350"/>
            <a:ext cx="9192507" cy="5041624"/>
          </a:xfrm>
        </p:spPr>
        <p:txBody>
          <a:bodyPr>
            <a:normAutofit/>
          </a:bodyPr>
          <a:lstStyle/>
          <a:p>
            <a:pPr marL="457200" lvl="1" indent="0" algn="just">
              <a:buNone/>
            </a:pPr>
            <a:r>
              <a:rPr lang="cs-CZ" dirty="0"/>
              <a:t>Aktuální znění Nařízení vlády č. 98/2015 Sb., o provedení § 101a zákona o sociálních službách</a:t>
            </a:r>
          </a:p>
          <a:p>
            <a:pPr lvl="1" algn="just">
              <a:buFont typeface="Wingdings" panose="05000000000000000000" pitchFamily="2" charset="2"/>
              <a:buChar char="ü"/>
            </a:pPr>
            <a:r>
              <a:rPr lang="cs-CZ" dirty="0"/>
              <a:t>	stanoví taxativní výčet způsobilých výdajů, resp. nákladů („náklady“), které není možno krýt z dotace poskytnuté ze státního rozpočtu krajům podle § 101a zákona č. 108/2006 Sb., o sociálních službách, ve znění pozdějších předpisů („ZSS“) </a:t>
            </a:r>
          </a:p>
          <a:p>
            <a:pPr lvl="1" algn="just">
              <a:buFont typeface="Wingdings" panose="05000000000000000000" pitchFamily="2" charset="2"/>
              <a:buChar char="ü"/>
            </a:pPr>
            <a:r>
              <a:rPr lang="cs-CZ" dirty="0"/>
              <a:t>omezuje jejich časovou způsobilost na příslušné účetní období, na které byla dotace poskytnuta – současná  praxe je taková, že veškeré poskytnuté prostředky z dotace MPSV se vyúčtovávají a dokládají příslušnými účetními doklady v daném roce</a:t>
            </a:r>
          </a:p>
          <a:p>
            <a:pPr lvl="1" algn="just">
              <a:buFont typeface="Wingdings" panose="05000000000000000000" pitchFamily="2" charset="2"/>
              <a:buChar char="ü"/>
            </a:pPr>
            <a:r>
              <a:rPr lang="cs-CZ" dirty="0"/>
              <a:t>MPSV v současné době připravuje </a:t>
            </a:r>
            <a:r>
              <a:rPr lang="cs-CZ" b="1" dirty="0"/>
              <a:t>novelizaci Nařízení vlády č. 98/2015 Sb., o provedení § 101a zákona o sociálních službách, tak, aby z dotace bylo možno  paušální výdaje hradit</a:t>
            </a:r>
          </a:p>
        </p:txBody>
      </p:sp>
    </p:spTree>
    <p:extLst>
      <p:ext uri="{BB962C8B-B14F-4D97-AF65-F5344CB8AC3E}">
        <p14:creationId xmlns:p14="http://schemas.microsoft.com/office/powerpoint/2010/main" val="16286776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949C8-A9C8-C74B-1E78-EBE3EF190791}"/>
            </a:ext>
          </a:extLst>
        </p:cNvPr>
        <p:cNvGrpSpPr/>
        <p:nvPr/>
      </p:nvGrpSpPr>
      <p:grpSpPr>
        <a:xfrm>
          <a:off x="0" y="0"/>
          <a:ext cx="0" cy="0"/>
          <a:chOff x="0" y="0"/>
          <a:chExt cx="0" cy="0"/>
        </a:xfrm>
      </p:grpSpPr>
      <p:sp>
        <p:nvSpPr>
          <p:cNvPr id="5" name="Obdélník 4">
            <a:extLst>
              <a:ext uri="{FF2B5EF4-FFF2-40B4-BE49-F238E27FC236}">
                <a16:creationId xmlns:a16="http://schemas.microsoft.com/office/drawing/2014/main" id="{C10F549F-AFFB-D6E1-7B46-E2D4970799C9}"/>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D718E4FF-83BF-8824-F422-919A5ECF4F06}"/>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AB84E7B0-E70A-3B4E-611E-699D23B518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BCA793E8-BB14-180A-107C-3A40B8D2E463}"/>
              </a:ext>
            </a:extLst>
          </p:cNvPr>
          <p:cNvSpPr>
            <a:spLocks noGrp="1"/>
          </p:cNvSpPr>
          <p:nvPr>
            <p:ph type="title"/>
          </p:nvPr>
        </p:nvSpPr>
        <p:spPr>
          <a:xfrm>
            <a:off x="2439313" y="365127"/>
            <a:ext cx="9477704" cy="598970"/>
          </a:xfrm>
        </p:spPr>
        <p:txBody>
          <a:bodyPr>
            <a:normAutofit/>
          </a:bodyPr>
          <a:lstStyle/>
          <a:p>
            <a:pPr algn="ctr"/>
            <a:r>
              <a:rPr lang="cs-CZ" sz="3200" b="1" dirty="0"/>
              <a:t>Paušální výdaje nebo náklady</a:t>
            </a:r>
            <a:endParaRPr lang="cs-CZ" sz="3200" b="1" dirty="0">
              <a:effectLst/>
            </a:endParaRPr>
          </a:p>
        </p:txBody>
      </p:sp>
      <p:sp>
        <p:nvSpPr>
          <p:cNvPr id="6" name="Zástupný obsah 5">
            <a:extLst>
              <a:ext uri="{FF2B5EF4-FFF2-40B4-BE49-F238E27FC236}">
                <a16:creationId xmlns:a16="http://schemas.microsoft.com/office/drawing/2014/main" id="{C72BB501-C3D0-B570-54DE-12798DF13BFA}"/>
              </a:ext>
            </a:extLst>
          </p:cNvPr>
          <p:cNvSpPr>
            <a:spLocks noGrp="1"/>
          </p:cNvSpPr>
          <p:nvPr>
            <p:ph idx="1"/>
          </p:nvPr>
        </p:nvSpPr>
        <p:spPr>
          <a:xfrm>
            <a:off x="2256638" y="874642"/>
            <a:ext cx="9935362" cy="5983357"/>
          </a:xfrm>
        </p:spPr>
        <p:txBody>
          <a:bodyPr>
            <a:noAutofit/>
          </a:bodyPr>
          <a:lstStyle/>
          <a:p>
            <a:pPr marL="0" indent="0">
              <a:buNone/>
            </a:pPr>
            <a:endParaRPr lang="cs-CZ" sz="2000" b="1" dirty="0"/>
          </a:p>
          <a:p>
            <a:pPr marL="0" indent="0">
              <a:buNone/>
            </a:pPr>
            <a:r>
              <a:rPr lang="cs-CZ" sz="2000" b="1" dirty="0"/>
              <a:t>Stávající text § 1</a:t>
            </a:r>
            <a:r>
              <a:rPr lang="cs-CZ" sz="2000" dirty="0"/>
              <a:t> Nařízení vlády č. 98/2015 Sb.</a:t>
            </a:r>
          </a:p>
          <a:p>
            <a:pPr marL="0" indent="0">
              <a:buNone/>
            </a:pPr>
            <a:r>
              <a:rPr lang="cs-CZ" sz="2000" dirty="0"/>
              <a:t>(1) Finanční prostředky z dotace lze čerpat pouze na výdaje </a:t>
            </a:r>
            <a:r>
              <a:rPr lang="cs-CZ" sz="2000" b="1" dirty="0"/>
              <a:t>časově a věcně související s kalendářním rokem</a:t>
            </a:r>
            <a:r>
              <a:rPr lang="cs-CZ" sz="2000" dirty="0"/>
              <a:t>, na který je dotace poskytnuta.</a:t>
            </a:r>
          </a:p>
          <a:p>
            <a:pPr marL="0" indent="0">
              <a:buNone/>
            </a:pPr>
            <a:r>
              <a:rPr lang="cs-CZ" sz="2000" dirty="0"/>
              <a:t>(2) Finanční prostředky z dotace </a:t>
            </a:r>
            <a:r>
              <a:rPr lang="cs-CZ" sz="2000" b="1" dirty="0"/>
              <a:t>nelze čerpat na</a:t>
            </a:r>
          </a:p>
          <a:p>
            <a:pPr marL="0" indent="0">
              <a:buNone/>
            </a:pPr>
            <a:r>
              <a:rPr lang="cs-CZ" sz="2000" b="1" dirty="0"/>
              <a:t>a) výdaje nesouvisející s poskytováním základních činností u jednotlivých druhů sociálních služeb,</a:t>
            </a:r>
          </a:p>
          <a:p>
            <a:pPr marL="0" indent="0">
              <a:buNone/>
            </a:pPr>
            <a:r>
              <a:rPr lang="cs-CZ" sz="2000" b="1" dirty="0"/>
              <a:t>b) výdaje na zdravotní péči poskytovanou podle </a:t>
            </a:r>
            <a:r>
              <a:rPr lang="cs-CZ" sz="2000" b="1" u="sng" dirty="0">
                <a:hlinkClick r:id="rId3">
                  <a:extLst>
                    <a:ext uri="{A12FA001-AC4F-418D-AE19-62706E023703}">
                      <ahyp:hlinkClr xmlns:ahyp="http://schemas.microsoft.com/office/drawing/2018/hyperlinkcolor" val="tx"/>
                    </a:ext>
                  </a:extLst>
                </a:hlinkClick>
              </a:rPr>
              <a:t>§ 36</a:t>
            </a:r>
            <a:r>
              <a:rPr lang="cs-CZ" sz="2000" b="1" u="sng" dirty="0"/>
              <a:t> </a:t>
            </a:r>
            <a:r>
              <a:rPr lang="cs-CZ" sz="2000" b="1" dirty="0"/>
              <a:t>zákona o sociálních službách,</a:t>
            </a:r>
          </a:p>
          <a:p>
            <a:pPr marL="0" indent="0">
              <a:buNone/>
            </a:pPr>
            <a:r>
              <a:rPr lang="cs-CZ" sz="2000" b="1" dirty="0"/>
              <a:t>c) výdaje na pořízení nebo technické zhodnocení dlouhodobého hmotného a nehmotného majetku </a:t>
            </a:r>
            <a:r>
              <a:rPr lang="cs-CZ" sz="2000" dirty="0"/>
              <a:t>podle právních předpisů upravujících účetnictví</a:t>
            </a:r>
            <a:r>
              <a:rPr lang="cs-CZ" sz="2000" b="1" dirty="0"/>
              <a:t>,</a:t>
            </a:r>
          </a:p>
          <a:p>
            <a:pPr marL="0" indent="0">
              <a:buNone/>
            </a:pPr>
            <a:r>
              <a:rPr lang="cs-CZ" sz="2000" b="1" dirty="0"/>
              <a:t>d) odpisy dlouhodobého hmotného a nehmotného majetku, </a:t>
            </a:r>
            <a:r>
              <a:rPr lang="cs-CZ" sz="2000" dirty="0"/>
              <a:t>rezervy, náklady příštích období a opravné položky provozních nákladů,</a:t>
            </a:r>
          </a:p>
          <a:p>
            <a:pPr marL="0" indent="0">
              <a:buNone/>
            </a:pPr>
            <a:r>
              <a:rPr lang="cs-CZ" sz="2000" b="1" dirty="0"/>
              <a:t>e) plnění sociálního charakteru poskytovaná zaměstnancům v případech, kdy na tato plnění nevzniká nárok podle právních předpisů</a:t>
            </a:r>
            <a:r>
              <a:rPr lang="cs-CZ" sz="2000" dirty="0"/>
              <a:t>, například příspěvky na penzijní připojištění se státním příspěvkem, doplňkové penzijní spoření a životní pojištění, dary k životním jubileím a pracovním výročím, příspěvky na rekreaci,</a:t>
            </a:r>
          </a:p>
          <a:p>
            <a:pPr marL="0" indent="0">
              <a:buNone/>
            </a:pPr>
            <a:r>
              <a:rPr lang="cs-CZ" sz="2000" dirty="0"/>
              <a:t>…. f), g), h), i), j, k)</a:t>
            </a:r>
          </a:p>
        </p:txBody>
      </p:sp>
    </p:spTree>
    <p:extLst>
      <p:ext uri="{BB962C8B-B14F-4D97-AF65-F5344CB8AC3E}">
        <p14:creationId xmlns:p14="http://schemas.microsoft.com/office/powerpoint/2010/main" val="1777048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3981E-2B7F-1EA0-59C4-9B23C720D818}"/>
            </a:ext>
          </a:extLst>
        </p:cNvPr>
        <p:cNvGrpSpPr/>
        <p:nvPr/>
      </p:nvGrpSpPr>
      <p:grpSpPr>
        <a:xfrm>
          <a:off x="0" y="0"/>
          <a:ext cx="0" cy="0"/>
          <a:chOff x="0" y="0"/>
          <a:chExt cx="0" cy="0"/>
        </a:xfrm>
      </p:grpSpPr>
      <p:sp>
        <p:nvSpPr>
          <p:cNvPr id="5" name="Obdélník 4">
            <a:extLst>
              <a:ext uri="{FF2B5EF4-FFF2-40B4-BE49-F238E27FC236}">
                <a16:creationId xmlns:a16="http://schemas.microsoft.com/office/drawing/2014/main" id="{C31F87A4-7FF2-6622-EE69-94CDEF502569}"/>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32218635-65DB-2383-7130-EF71F84CC38A}"/>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4138D7C5-9906-F720-5ED6-7BDB3B8B4A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E6048DE1-600B-E527-1A72-FDCDE6B156C8}"/>
              </a:ext>
            </a:extLst>
          </p:cNvPr>
          <p:cNvSpPr>
            <a:spLocks noGrp="1"/>
          </p:cNvSpPr>
          <p:nvPr>
            <p:ph type="title"/>
          </p:nvPr>
        </p:nvSpPr>
        <p:spPr>
          <a:xfrm>
            <a:off x="2256637" y="365126"/>
            <a:ext cx="9557857" cy="748057"/>
          </a:xfrm>
        </p:spPr>
        <p:txBody>
          <a:bodyPr>
            <a:normAutofit/>
          </a:bodyPr>
          <a:lstStyle/>
          <a:p>
            <a:pPr algn="ctr"/>
            <a:r>
              <a:rPr lang="cs-CZ" sz="3200" b="1" dirty="0"/>
              <a:t>Paušální výdaje nebo náklady</a:t>
            </a:r>
            <a:endParaRPr lang="cs-CZ" sz="3200" b="1" dirty="0">
              <a:effectLst/>
            </a:endParaRPr>
          </a:p>
        </p:txBody>
      </p:sp>
      <p:sp>
        <p:nvSpPr>
          <p:cNvPr id="6" name="Zástupný obsah 5">
            <a:extLst>
              <a:ext uri="{FF2B5EF4-FFF2-40B4-BE49-F238E27FC236}">
                <a16:creationId xmlns:a16="http://schemas.microsoft.com/office/drawing/2014/main" id="{3F632F84-8568-E6DD-5DA9-F6D9AA622009}"/>
              </a:ext>
            </a:extLst>
          </p:cNvPr>
          <p:cNvSpPr>
            <a:spLocks noGrp="1"/>
          </p:cNvSpPr>
          <p:nvPr>
            <p:ph idx="1"/>
          </p:nvPr>
        </p:nvSpPr>
        <p:spPr>
          <a:xfrm>
            <a:off x="2256638" y="1113183"/>
            <a:ext cx="9935361" cy="5536095"/>
          </a:xfrm>
        </p:spPr>
        <p:txBody>
          <a:bodyPr>
            <a:normAutofit/>
          </a:bodyPr>
          <a:lstStyle/>
          <a:p>
            <a:pPr marL="0" indent="0" algn="just">
              <a:buNone/>
            </a:pPr>
            <a:endParaRPr lang="cs-CZ" dirty="0"/>
          </a:p>
          <a:p>
            <a:pPr marL="0" indent="0" algn="just">
              <a:buNone/>
            </a:pPr>
            <a:r>
              <a:rPr lang="cs-CZ" dirty="0"/>
              <a:t>Aktuální návrh MPSV na doplnění  § 1 (řeší se v těchto dnech s legislativním odborem): </a:t>
            </a:r>
          </a:p>
          <a:p>
            <a:pPr marL="0" indent="0" algn="just">
              <a:buNone/>
            </a:pPr>
            <a:endParaRPr lang="cs-CZ" dirty="0"/>
          </a:p>
          <a:p>
            <a:pPr marL="0" indent="0" algn="just">
              <a:buNone/>
            </a:pPr>
            <a:r>
              <a:rPr lang="cs-CZ" dirty="0"/>
              <a:t>Do § 1 se doplňuje nový odstavec (3) v tomto znění:</a:t>
            </a:r>
          </a:p>
          <a:p>
            <a:pPr marL="0" indent="0" algn="just">
              <a:buNone/>
            </a:pPr>
            <a:endParaRPr lang="cs-CZ" dirty="0"/>
          </a:p>
          <a:p>
            <a:pPr marL="0" indent="0" algn="just">
              <a:buNone/>
            </a:pPr>
            <a:r>
              <a:rPr lang="cs-CZ" b="1" dirty="0"/>
              <a:t>(3) V případě výdajů nebo nákladů, u kterých kraj stanovil, že jejich výše nemusí být prokazována a které budou vyúčtovány paušální částkou, se ustanovení odst. (1) a odst. (2) písm. b) až e) nepoužijí. </a:t>
            </a:r>
          </a:p>
        </p:txBody>
      </p:sp>
    </p:spTree>
    <p:extLst>
      <p:ext uri="{BB962C8B-B14F-4D97-AF65-F5344CB8AC3E}">
        <p14:creationId xmlns:p14="http://schemas.microsoft.com/office/powerpoint/2010/main" val="35411771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5DDF2569-FD58-401B-A2CB-CEE1A0F96631}"/>
              </a:ext>
            </a:extLst>
          </p:cNvPr>
          <p:cNvSpPr/>
          <p:nvPr/>
        </p:nvSpPr>
        <p:spPr>
          <a:xfrm>
            <a:off x="0" y="0"/>
            <a:ext cx="2256639" cy="6858000"/>
          </a:xfrm>
          <a:prstGeom prst="rect">
            <a:avLst/>
          </a:prstGeom>
          <a:solidFill>
            <a:srgbClr val="0E4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8" name="Obdélník 7">
            <a:extLst>
              <a:ext uri="{FF2B5EF4-FFF2-40B4-BE49-F238E27FC236}">
                <a16:creationId xmlns:a16="http://schemas.microsoft.com/office/drawing/2014/main" id="{EAC2F80A-DE1B-47F1-8824-3EFF70109BFC}"/>
              </a:ext>
            </a:extLst>
          </p:cNvPr>
          <p:cNvSpPr/>
          <p:nvPr/>
        </p:nvSpPr>
        <p:spPr>
          <a:xfrm>
            <a:off x="377506" y="335559"/>
            <a:ext cx="1879134" cy="20301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dirty="0"/>
          </a:p>
        </p:txBody>
      </p:sp>
      <p:pic>
        <p:nvPicPr>
          <p:cNvPr id="7" name="Obrázek 6" descr="Obsah obrázku text, klipart&#10;&#10;Popis byl vytvořen automaticky">
            <a:extLst>
              <a:ext uri="{FF2B5EF4-FFF2-40B4-BE49-F238E27FC236}">
                <a16:creationId xmlns:a16="http://schemas.microsoft.com/office/drawing/2014/main" id="{B1DC309A-D6EE-414D-9C6F-64FC780BD4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180" y="572853"/>
            <a:ext cx="1513786" cy="1555546"/>
          </a:xfrm>
          <a:prstGeom prst="rect">
            <a:avLst/>
          </a:prstGeom>
        </p:spPr>
      </p:pic>
      <p:sp>
        <p:nvSpPr>
          <p:cNvPr id="4" name="Nadpis 3">
            <a:extLst>
              <a:ext uri="{FF2B5EF4-FFF2-40B4-BE49-F238E27FC236}">
                <a16:creationId xmlns:a16="http://schemas.microsoft.com/office/drawing/2014/main" id="{3084FB72-C24F-B05F-FFA0-372EDFBAA67E}"/>
              </a:ext>
            </a:extLst>
          </p:cNvPr>
          <p:cNvSpPr>
            <a:spLocks noGrp="1"/>
          </p:cNvSpPr>
          <p:nvPr>
            <p:ph type="title"/>
          </p:nvPr>
        </p:nvSpPr>
        <p:spPr>
          <a:xfrm>
            <a:off x="2634144" y="365125"/>
            <a:ext cx="8214831" cy="5321299"/>
          </a:xfrm>
        </p:spPr>
        <p:txBody>
          <a:bodyPr>
            <a:normAutofit/>
          </a:bodyPr>
          <a:lstStyle/>
          <a:p>
            <a:pPr algn="ctr"/>
            <a:r>
              <a:rPr lang="cs-CZ" sz="4800" b="1" dirty="0"/>
              <a:t>Děkuji Vám za pozornost!</a:t>
            </a:r>
          </a:p>
        </p:txBody>
      </p:sp>
      <p:sp>
        <p:nvSpPr>
          <p:cNvPr id="9" name="Zástupný obsah 8">
            <a:extLst>
              <a:ext uri="{FF2B5EF4-FFF2-40B4-BE49-F238E27FC236}">
                <a16:creationId xmlns:a16="http://schemas.microsoft.com/office/drawing/2014/main" id="{D72DBDFC-BD0C-2D49-6351-864F8F9834F5}"/>
              </a:ext>
            </a:extLst>
          </p:cNvPr>
          <p:cNvSpPr>
            <a:spLocks noGrp="1"/>
          </p:cNvSpPr>
          <p:nvPr>
            <p:ph idx="1"/>
          </p:nvPr>
        </p:nvSpPr>
        <p:spPr>
          <a:xfrm>
            <a:off x="2439313" y="1649896"/>
            <a:ext cx="9050322" cy="4701208"/>
          </a:xfrm>
        </p:spPr>
        <p:txBody>
          <a:bodyPr>
            <a:normAutofit/>
          </a:bodyPr>
          <a:lstStyle/>
          <a:p>
            <a:pPr marL="0" indent="0" algn="just">
              <a:lnSpc>
                <a:spcPct val="120000"/>
              </a:lnSpc>
              <a:spcAft>
                <a:spcPts val="1000"/>
              </a:spcAft>
              <a:buNone/>
            </a:pPr>
            <a:endParaRPr lang="cs-CZ" dirty="0"/>
          </a:p>
          <a:p>
            <a:pPr marL="0" indent="0" algn="just">
              <a:lnSpc>
                <a:spcPct val="120000"/>
              </a:lnSpc>
              <a:spcAft>
                <a:spcPts val="1000"/>
              </a:spcAft>
              <a:buNone/>
            </a:pPr>
            <a:endParaRPr lang="cs-CZ" sz="4000" dirty="0"/>
          </a:p>
          <a:p>
            <a:pPr marL="0" indent="0" algn="just">
              <a:lnSpc>
                <a:spcPct val="120000"/>
              </a:lnSpc>
              <a:spcAft>
                <a:spcPts val="1000"/>
              </a:spcAft>
              <a:buNone/>
            </a:pPr>
            <a:endParaRPr lang="cs-CZ" dirty="0"/>
          </a:p>
          <a:p>
            <a:pPr marL="0" indent="0" algn="just">
              <a:lnSpc>
                <a:spcPct val="120000"/>
              </a:lnSpc>
              <a:spcAft>
                <a:spcPts val="1000"/>
              </a:spcAft>
              <a:buNone/>
            </a:pPr>
            <a:endParaRPr lang="cs-CZ" dirty="0"/>
          </a:p>
          <a:p>
            <a:pPr marL="0" indent="0" algn="just">
              <a:lnSpc>
                <a:spcPct val="120000"/>
              </a:lnSpc>
              <a:spcAft>
                <a:spcPts val="1000"/>
              </a:spcAft>
              <a:buNone/>
            </a:pPr>
            <a:endParaRPr lang="cs-CZ" dirty="0"/>
          </a:p>
          <a:p>
            <a:pPr marL="0" indent="0" algn="ctr">
              <a:lnSpc>
                <a:spcPct val="120000"/>
              </a:lnSpc>
              <a:spcAft>
                <a:spcPts val="1000"/>
              </a:spcAft>
              <a:buNone/>
            </a:pPr>
            <a:r>
              <a:rPr lang="cs-CZ" dirty="0">
                <a:hlinkClick r:id="rId3">
                  <a:extLst>
                    <a:ext uri="{A12FA001-AC4F-418D-AE19-62706E023703}">
                      <ahyp:hlinkClr xmlns:ahyp="http://schemas.microsoft.com/office/drawing/2018/hyperlinkcolor" val="tx"/>
                    </a:ext>
                  </a:extLst>
                </a:hlinkClick>
              </a:rPr>
              <a:t>emilie.kalova@mpsv.cz</a:t>
            </a:r>
            <a:r>
              <a:rPr lang="cs-CZ" dirty="0"/>
              <a:t>, tel: 771 125 945</a:t>
            </a:r>
          </a:p>
        </p:txBody>
      </p:sp>
    </p:spTree>
    <p:extLst>
      <p:ext uri="{BB962C8B-B14F-4D97-AF65-F5344CB8AC3E}">
        <p14:creationId xmlns:p14="http://schemas.microsoft.com/office/powerpoint/2010/main" val="46197910"/>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2137</TotalTime>
  <Words>2486</Words>
  <Application>Microsoft Office PowerPoint</Application>
  <PresentationFormat>Širokoúhlá obrazovka</PresentationFormat>
  <Paragraphs>441</Paragraphs>
  <Slides>20</Slides>
  <Notes>0</Notes>
  <HiddenSlides>0</HiddenSlides>
  <MMClips>0</MMClips>
  <ScaleCrop>false</ScaleCrop>
  <HeadingPairs>
    <vt:vector size="6" baseType="variant">
      <vt:variant>
        <vt:lpstr>Použitá písma</vt:lpstr>
      </vt:variant>
      <vt:variant>
        <vt:i4>8</vt:i4>
      </vt:variant>
      <vt:variant>
        <vt:lpstr>Motiv</vt:lpstr>
      </vt:variant>
      <vt:variant>
        <vt:i4>1</vt:i4>
      </vt:variant>
      <vt:variant>
        <vt:lpstr>Nadpisy snímků</vt:lpstr>
      </vt:variant>
      <vt:variant>
        <vt:i4>20</vt:i4>
      </vt:variant>
    </vt:vector>
  </HeadingPairs>
  <TitlesOfParts>
    <vt:vector size="29" baseType="lpstr">
      <vt:lpstr>Aptos</vt:lpstr>
      <vt:lpstr>Aptos Narrow</vt:lpstr>
      <vt:lpstr>Arial</vt:lpstr>
      <vt:lpstr>Calibri</vt:lpstr>
      <vt:lpstr>Calibri Light</vt:lpstr>
      <vt:lpstr>Consolas</vt:lpstr>
      <vt:lpstr>Times New Roman</vt:lpstr>
      <vt:lpstr>Wingdings</vt:lpstr>
      <vt:lpstr>Motiv Office</vt:lpstr>
      <vt:lpstr>  Financování sociálních služeb v roce 2026       30. 10. 2025, Olomouc  Mgr. Bc. Emilie Kalová, ředitelka Odboru inspekcí, výkonu akreditací, financování v oblasti sociálních služeb, sociálněprávní ochrany dětí a sociální práce MPSV</vt:lpstr>
      <vt:lpstr>Obsah </vt:lpstr>
      <vt:lpstr>Dotační tituly administrované O 26</vt:lpstr>
      <vt:lpstr>Program podpory A 2026</vt:lpstr>
      <vt:lpstr>Program podpory A, rozdělení alokace dle směrných čísel dle zákona č. 108/2006 Sb., § 101a</vt:lpstr>
      <vt:lpstr>PpA, směrná čísla – přepočet na počty obyvatel</vt:lpstr>
      <vt:lpstr>PpA, směrná čísla</vt:lpstr>
      <vt:lpstr>Procentní zapojení krajů a obcí do financování systému sociálních služeb  v letech 2021 - 2023</vt:lpstr>
      <vt:lpstr>Program podpory B – celostátní/nadregionální služby</vt:lpstr>
      <vt:lpstr>Program podpory B – celostátní/nadregionální služby</vt:lpstr>
      <vt:lpstr>Program podpory B – celostátní/nadregionální služby</vt:lpstr>
      <vt:lpstr>Rozpočtové provizorium</vt:lpstr>
      <vt:lpstr>Paušální výdaje nebo náklady</vt:lpstr>
      <vt:lpstr>Paušální výdaje nebo náklady</vt:lpstr>
      <vt:lpstr>Paušální výdaje nebo náklady</vt:lpstr>
      <vt:lpstr>Paušální výdaje nebo náklady</vt:lpstr>
      <vt:lpstr>Paušální výdaje nebo náklady</vt:lpstr>
      <vt:lpstr>Paušální výdaje nebo náklady</vt:lpstr>
      <vt:lpstr>Paušální výdaje nebo náklady</vt:lpstr>
      <vt:lpstr>Děkuji Vám za pozornost!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Kalová Emilie Mgr. Bc. (MPSV)</dc:creator>
  <cp:lastModifiedBy>Kalová Emilie Mgr. Bc. (MPSV)</cp:lastModifiedBy>
  <cp:revision>42</cp:revision>
  <dcterms:created xsi:type="dcterms:W3CDTF">2023-11-20T21:45:05Z</dcterms:created>
  <dcterms:modified xsi:type="dcterms:W3CDTF">2025-10-30T07:49:42Z</dcterms:modified>
</cp:coreProperties>
</file>