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676" r:id="rId2"/>
    <p:sldId id="698" r:id="rId3"/>
    <p:sldId id="697" r:id="rId4"/>
    <p:sldId id="798" r:id="rId5"/>
    <p:sldId id="799" r:id="rId6"/>
    <p:sldId id="735" r:id="rId7"/>
    <p:sldId id="800" r:id="rId8"/>
    <p:sldId id="801" r:id="rId9"/>
    <p:sldId id="809" r:id="rId10"/>
    <p:sldId id="803" r:id="rId11"/>
    <p:sldId id="804" r:id="rId12"/>
    <p:sldId id="805" r:id="rId13"/>
    <p:sldId id="806" r:id="rId14"/>
    <p:sldId id="810" r:id="rId15"/>
    <p:sldId id="807" r:id="rId16"/>
    <p:sldId id="808" r:id="rId17"/>
    <p:sldId id="802" r:id="rId18"/>
    <p:sldId id="811" r:id="rId19"/>
    <p:sldId id="812" r:id="rId20"/>
    <p:sldId id="813" r:id="rId21"/>
    <p:sldId id="814" r:id="rId22"/>
    <p:sldId id="817" r:id="rId23"/>
    <p:sldId id="818" r:id="rId24"/>
    <p:sldId id="815" r:id="rId25"/>
    <p:sldId id="494" r:id="rId26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C611DD7E-0095-495F-A0AE-8280B37D77E4}">
          <p14:sldIdLst>
            <p14:sldId id="676"/>
            <p14:sldId id="698"/>
            <p14:sldId id="697"/>
            <p14:sldId id="798"/>
            <p14:sldId id="799"/>
            <p14:sldId id="735"/>
            <p14:sldId id="800"/>
            <p14:sldId id="801"/>
            <p14:sldId id="809"/>
            <p14:sldId id="803"/>
            <p14:sldId id="804"/>
            <p14:sldId id="805"/>
            <p14:sldId id="806"/>
            <p14:sldId id="810"/>
            <p14:sldId id="807"/>
            <p14:sldId id="808"/>
            <p14:sldId id="802"/>
            <p14:sldId id="811"/>
            <p14:sldId id="812"/>
            <p14:sldId id="813"/>
            <p14:sldId id="814"/>
            <p14:sldId id="817"/>
            <p14:sldId id="818"/>
            <p14:sldId id="815"/>
            <p14:sldId id="4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A50021"/>
    <a:srgbClr val="000099"/>
    <a:srgbClr val="777777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820" autoAdjust="0"/>
    <p:restoredTop sz="95417" autoAdjust="0"/>
  </p:normalViewPr>
  <p:slideViewPr>
    <p:cSldViewPr showGuides="1">
      <p:cViewPr varScale="1">
        <p:scale>
          <a:sx n="59" d="100"/>
          <a:sy n="59" d="100"/>
        </p:scale>
        <p:origin x="126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F845D1B7-75E9-4201-9A8E-5FABF988BBA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7AA32761-0FF4-4BDC-9BB7-41E9333A003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9332" name="Rectangle 4">
            <a:extLst>
              <a:ext uri="{FF2B5EF4-FFF2-40B4-BE49-F238E27FC236}">
                <a16:creationId xmlns:a16="http://schemas.microsoft.com/office/drawing/2014/main" id="{133996F2-F697-4B1A-AE24-DC1130F84E1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9333" name="Rectangle 5">
            <a:extLst>
              <a:ext uri="{FF2B5EF4-FFF2-40B4-BE49-F238E27FC236}">
                <a16:creationId xmlns:a16="http://schemas.microsoft.com/office/drawing/2014/main" id="{4697D871-4D00-46E4-8D2D-C122D485AAE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6B5ED26B-4576-419E-9966-F8817254BD3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553931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026">
            <a:extLst>
              <a:ext uri="{FF2B5EF4-FFF2-40B4-BE49-F238E27FC236}">
                <a16:creationId xmlns:a16="http://schemas.microsoft.com/office/drawing/2014/main" id="{6BE60DEC-081C-4FB3-A097-56E53687C0F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7651" name="Rectangle 1027">
            <a:extLst>
              <a:ext uri="{FF2B5EF4-FFF2-40B4-BE49-F238E27FC236}">
                <a16:creationId xmlns:a16="http://schemas.microsoft.com/office/drawing/2014/main" id="{4D5E408E-8D4E-4D7A-95FE-5F0715ACBD1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052" name="Rectangle 1028">
            <a:extLst>
              <a:ext uri="{FF2B5EF4-FFF2-40B4-BE49-F238E27FC236}">
                <a16:creationId xmlns:a16="http://schemas.microsoft.com/office/drawing/2014/main" id="{D0FAD9D3-43AC-4882-A71F-46E70F4186B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1029">
            <a:extLst>
              <a:ext uri="{FF2B5EF4-FFF2-40B4-BE49-F238E27FC236}">
                <a16:creationId xmlns:a16="http://schemas.microsoft.com/office/drawing/2014/main" id="{A250AD2D-5A88-4174-8231-B1B51A08EF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4875"/>
            <a:ext cx="498475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/>
              <a:t>Klepnutím lze upravit styly předlohy textu.</a:t>
            </a:r>
          </a:p>
          <a:p>
            <a:pPr lvl="1"/>
            <a:r>
              <a:rPr lang="cs-CZ" altLang="cs-CZ" noProof="0"/>
              <a:t>Druhá úroveň</a:t>
            </a:r>
          </a:p>
          <a:p>
            <a:pPr lvl="2"/>
            <a:r>
              <a:rPr lang="cs-CZ" altLang="cs-CZ" noProof="0"/>
              <a:t>Třetí úroveň</a:t>
            </a:r>
          </a:p>
          <a:p>
            <a:pPr lvl="3"/>
            <a:r>
              <a:rPr lang="cs-CZ" altLang="cs-CZ" noProof="0"/>
              <a:t>Čtvrtá úroveň</a:t>
            </a:r>
          </a:p>
          <a:p>
            <a:pPr lvl="4"/>
            <a:r>
              <a:rPr lang="cs-CZ" altLang="cs-CZ" noProof="0"/>
              <a:t>Pátá úroveň</a:t>
            </a:r>
          </a:p>
        </p:txBody>
      </p:sp>
      <p:sp>
        <p:nvSpPr>
          <p:cNvPr id="27654" name="Rectangle 1030">
            <a:extLst>
              <a:ext uri="{FF2B5EF4-FFF2-40B4-BE49-F238E27FC236}">
                <a16:creationId xmlns:a16="http://schemas.microsoft.com/office/drawing/2014/main" id="{6FC8939F-C295-4856-A69B-EFA11014619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27655" name="Rectangle 1031">
            <a:extLst>
              <a:ext uri="{FF2B5EF4-FFF2-40B4-BE49-F238E27FC236}">
                <a16:creationId xmlns:a16="http://schemas.microsoft.com/office/drawing/2014/main" id="{027B17E8-A8B7-476C-9EBD-AA666C505D5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4F304EB-D2D9-48F3-9934-67F96FBD06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097449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F304EB-D2D9-48F3-9934-67F96FBD06F1}" type="slidenum">
              <a:rPr lang="cs-CZ" altLang="cs-CZ" smtClean="0"/>
              <a:pPr>
                <a:defRPr/>
              </a:pPr>
              <a:t>1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44188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A7EBA755-1586-406D-B3B7-8F450C9FEA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73E4B22D-02C8-473F-AFE1-8F384A77AD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62F73252-57D5-4DC5-9290-3B8F1613E8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735944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A7EBA755-1586-406D-B3B7-8F450C9FEA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73E4B22D-02C8-473F-AFE1-8F384A77AD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62F73252-57D5-4DC5-9290-3B8F1613E8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15133132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B486F0-00CD-9FDD-8152-B151B5CB4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C543E298-D567-2C41-0CC6-C868BBBB525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C8A1E034-C062-096A-03C3-FFDE655960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890C26C2-F3F4-7ED7-4C03-96CD83E151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34197084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0FF4ED-E04A-15C9-D459-433BB8926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C8315BD7-4744-C527-D457-57BEACD8F4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C7068285-84D0-96B9-4C9A-1A835AEA99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474BD282-101B-F8D3-8CB5-3B8026A4F0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520715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A7EBA755-1586-406D-B3B7-8F450C9FEA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73E4B22D-02C8-473F-AFE1-8F384A77AD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62F73252-57D5-4DC5-9290-3B8F1613E8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4406730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12936-F25C-4D68-AF63-972C6A1C5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C5D64676-71DB-4164-C00A-2C7E9938A5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0932ADBE-D7DA-4399-2904-602479ED0D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50771B28-9893-0CFA-25CB-5DD1FD0DED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3142305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C1B02-21BC-BD50-16FA-0A90CF9CD1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FB2184C7-BEFB-1653-3356-ECC4A17B6BC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87E660CF-DAB4-8B9C-DB82-F0D0A763CD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7E404D6F-26DD-8FC4-D7D2-63E746DDD4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2551331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27CD0-C13E-16BD-3C57-8B212CB0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57F042A7-8E82-71A6-004B-E986A513E6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8843DB30-EC5B-21CF-C7FF-CAF902A08C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98A2BFC9-393D-4C6C-5E84-AEF27CCBAD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1200680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EA185C-5F69-3A97-DE66-AA5A8DA6F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1F7BE960-CEA8-64BA-C821-06DAB660E1D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376EEFBD-D1A2-21D0-2554-8DFF059426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3784AFD7-BB11-3E4B-B0AC-CBFE691512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895862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8D001-D353-E1F3-D54A-828F473F86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71E23F0D-2BD6-D6A5-BA1C-54E67EB719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56E6C87B-3E68-BBB2-3947-87CFE35721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10B2EBAD-DAE3-9EE2-B9EF-8A168CB004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4381864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54210-BCA6-C3FB-E9B5-6D7D2F417F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824D38A4-0D59-B585-D01D-40C14D298DE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D1CCC140-8854-40F5-27B0-870102A0EEA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D5058230-56AC-A6F3-A3FB-F653F64877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18933599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DE52EA-EDE0-9D70-8195-C0DCA56DF5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E371E2CF-EC8E-EEBB-ACD4-95AD24B0CA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1F72129F-D146-5C0D-724E-B6C051CA42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8E4D1CD5-268C-8DE4-CA58-F40C825629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3225076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BF0EF-7022-56F9-BA1F-7AC776A14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CD867D3C-B2B7-6C7F-D2FC-1808497DB87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FD926337-B819-6624-10ED-3A31BAE7FD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5668F9F9-1D15-309D-2550-39785F43B6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42282595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67F0A-61E5-AE3C-08D9-E73726F41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7CD48F09-A8B6-F39D-B153-69ED7559298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6CCFB201-27D8-0699-CA61-3BEE397DDC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91918CC7-5442-94AD-2FE3-EBA785E709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10226141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529203-0C86-7A29-AF0A-9DA015E12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56EFE08B-D7EA-CFAF-D50F-58BC4BD6D7B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8D79A748-494D-4B1F-1DBB-020E32645D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29B49FE5-1381-2CCC-3E4A-CA516F225E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8185217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9D4308-AF1A-CF98-A7AE-B8E84C6EA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B702BA93-F25C-D2C4-165B-F8A7B54737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0F068A6B-DF26-1EC6-44BC-ACA0416CB8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5DC3E847-DCC9-E4C5-4376-A89C225B01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9553962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86E2FE-26DC-D76D-296F-630A0C279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419F1346-8B41-A9DB-24D8-6F9823EFC3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A636F630-FD51-B0FC-EC19-5AC733DB28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926A6015-64BD-5D45-C63B-1C4573427A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41628199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826C5-ED72-63FD-D869-43115BBA5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8CAD9C0F-66E4-E7C5-EEFA-1A7A83ED8E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B8559E8A-C6B1-392C-F7E9-56ACF6775B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FDD5EE4A-15A1-179B-9FC4-E07B04D6AE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7901605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07595-62CC-3197-C238-CB243E1688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564E5073-F6F7-68C8-E884-80311CFA68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FD21B166-AD55-133F-56F4-3A5C7E7EC9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50CD85DE-73F3-08BE-1F96-68C31CDDC5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31235193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6D4A65-0794-7034-F03B-99BA0AF7C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9D279F80-E0D2-309C-0E78-83570E07A61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FA0F35D0-4449-89F1-BC8E-66AF464312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2F822103-2B85-1236-399E-E32926CBAC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40781706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A60E6A-440F-F09E-C5FD-E1427550C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23DD0BF8-126D-A51C-9A36-207ED57D1B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C9E8CE71-66CD-FD27-DE59-CACD06F12B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C4B8FC00-1ECC-DEA8-2CE8-2D39977F4E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34581677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C72E1-E783-955B-3C48-AFDE49B8F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C227F5A2-403C-E84C-37CF-E3FD8556118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91D1D34D-D8CA-76D3-76AE-7BF5F6EA10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7005A822-1A77-3D4B-722F-8A6E97BCC2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40236509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EEF16D-11AA-46BB-1D4B-6F527E8AF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>
            <a:extLst>
              <a:ext uri="{FF2B5EF4-FFF2-40B4-BE49-F238E27FC236}">
                <a16:creationId xmlns:a16="http://schemas.microsoft.com/office/drawing/2014/main" id="{4D585FE2-2CF0-20C8-4383-E12B739D2EC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B3F203B-2250-457D-8CB7-585FEF621726}" type="slidenum">
              <a:rPr kumimoji="0" lang="cs-CZ" altLang="cs-CZ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cs-CZ" altLang="cs-CZ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5A11440C-1E02-8530-EEF1-254DB670AD1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96B1C46D-5555-DB5A-2704-775634A08B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b="1" dirty="0"/>
          </a:p>
        </p:txBody>
      </p:sp>
    </p:spTree>
    <p:extLst>
      <p:ext uri="{BB962C8B-B14F-4D97-AF65-F5344CB8AC3E}">
        <p14:creationId xmlns:p14="http://schemas.microsoft.com/office/powerpoint/2010/main" val="2591668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031">
            <a:extLst>
              <a:ext uri="{FF2B5EF4-FFF2-40B4-BE49-F238E27FC236}">
                <a16:creationId xmlns:a16="http://schemas.microsoft.com/office/drawing/2014/main" id="{C387A2A9-62CF-4B2A-90BE-7D9023FDAF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DCF4ADDF-6615-43E7-AB70-3DD4913DDFE8}" type="slidenum">
              <a:rPr lang="cs-CZ" altLang="cs-CZ"/>
              <a:pPr>
                <a:spcBef>
                  <a:spcPct val="0"/>
                </a:spcBef>
              </a:pPr>
              <a:t>25</a:t>
            </a:fld>
            <a:endParaRPr lang="cs-CZ" altLang="cs-CZ"/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EA7886EC-294F-4B00-9800-40142E6C7B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F7786D84-EB36-4EA0-BA83-CBDEE7D63C5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9C00F3F-BE53-4188-9495-19FB65E5A4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D6A2122-2CC6-498F-952E-FE820236C4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17A79F5-AC82-490F-95B4-6B706C220C4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A61D-467D-4D16-846D-E2E88243A31D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372272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05BD8A1-F515-467E-95AF-93ECFF6A3F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6F4FDFB-1204-46CE-8F38-B1A10C80AD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4E1AB55-14CE-4521-837A-06067A40013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28F62-AB14-4E99-A330-98200682CA0B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983326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7B69B62-052B-41D4-93B4-442FAE0D261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564ED9-894B-4AE2-9A3E-34E8AA812C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762AFF7-E15C-4B55-BFE9-3AE0FDE35E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7B011-BF96-4986-B431-34059E3A5640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323727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D9D475-DAD6-4108-A557-9A3A0EB82E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0CE52C-CA2D-40C4-A472-0E16161572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13278B-CA2C-409A-935D-4FED43E08F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04D0B-D534-4DBC-ABE6-67697D2B2FFC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3213748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31CEAED-4800-4D94-A04F-F684A98792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1CA24E3-8B2D-44F2-A5F9-0A420F9D78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1FF84A7-9373-44FE-9AB9-ABA086C390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AC9C8-E295-41AF-89E6-006B39BCC4E0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3576259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3AE4441-09FC-4B3E-A219-140FF2E0B3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287B982-14C3-4936-9329-BC9F12344F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316A544-D1E0-4797-958B-148BEA7625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CB820-8DE1-4562-8E5E-2464A6E03525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2641861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CA3DFD7-8177-4BAF-AFD3-6416C3D2F43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6B62517-327C-4757-AC4C-2CC8E1725E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CB299A0-4D84-43D9-BB6D-F44BB2230E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F1888-B142-4FC7-9A81-A76CA9F3D19B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576891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27961A-098A-4A1E-BA46-545B4DCCC9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8392BF-2056-4DFC-8D79-D2EB93C4A1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1D3C5A-E270-404B-B8F6-079821BF0A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D74FE-25A9-44CD-8A5D-61D45CE97606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898866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FC1E82-38F8-4D6F-9ADE-1D61C90116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F14733-2BB6-4A19-B589-6A771E1908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BF20BF-394E-4FC6-9E52-DDA56647ED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114FD-A12F-43E9-AD7D-3A3327876489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866436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4E08DAF-03AC-4420-9ED1-8B498B0C51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E76CE58-A99C-4DB3-B44C-9B5890BF91A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1A9F2D7-F79B-47A8-84A9-5D670238680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0C754-518A-40EC-A8F3-851B38E991CC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1832302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2A2DFB7-4094-442B-9019-42DBA1BEBD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B55CCCE-F95A-4719-A27D-9F18726AE8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02CEB5B-105A-47AD-A25F-490855AC55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21D4B-31A6-4329-97E2-2FA97B042DEC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  <p:extLst>
      <p:ext uri="{BB962C8B-B14F-4D97-AF65-F5344CB8AC3E}">
        <p14:creationId xmlns:p14="http://schemas.microsoft.com/office/powerpoint/2010/main" val="785705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517CF8D-9D33-4851-9CB1-D6EE8138DE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cs-CZ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F31C504-6A78-4DEF-9223-80E5DEAD7E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cs-CZ"/>
              <a:t>Click to edit Master text styles</a:t>
            </a:r>
          </a:p>
          <a:p>
            <a:pPr lvl="1"/>
            <a:r>
              <a:rPr lang="en-US" altLang="cs-CZ"/>
              <a:t>Second level</a:t>
            </a:r>
          </a:p>
          <a:p>
            <a:pPr lvl="2"/>
            <a:r>
              <a:rPr lang="en-US" altLang="cs-CZ"/>
              <a:t>Third level</a:t>
            </a:r>
          </a:p>
          <a:p>
            <a:pPr lvl="3"/>
            <a:r>
              <a:rPr lang="en-US" altLang="cs-CZ"/>
              <a:t>Fourth level</a:t>
            </a:r>
          </a:p>
          <a:p>
            <a:pPr lvl="4"/>
            <a:r>
              <a:rPr lang="en-US" altLang="cs-CZ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9E1F364-34E6-49B5-9B2E-B4844CDCB84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A2F886-F85A-4BBE-A350-7514C7645FB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5A375C3-87A8-4B09-9F39-0B011FC624A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E2EBA36-4E31-42CA-84BD-3E865312914B}" type="slidenum">
              <a:rPr lang="en-US" altLang="cs-CZ"/>
              <a:pPr>
                <a:defRPr/>
              </a:pPr>
              <a:t>‹#›</a:t>
            </a:fld>
            <a:endParaRPr lang="en-US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thr_000\Dropbox\Idealiste S\Grafika\mpsv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944" y="886364"/>
            <a:ext cx="1786107" cy="1837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8959" y="3429000"/>
            <a:ext cx="8246076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lvl="1"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Národní strategie rozvoje sociálních služeb </a:t>
            </a:r>
          </a:p>
          <a:p>
            <a:pPr marL="0" lvl="1" algn="ctr"/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Calibri Light"/>
                <a:ea typeface="Calibri Light"/>
                <a:cs typeface="Calibri Light"/>
              </a:rPr>
              <a:t>na období </a:t>
            </a:r>
            <a:r>
              <a:rPr lang="cs-CZ" sz="3200" dirty="0">
                <a:solidFill>
                  <a:schemeClr val="accent2">
                    <a:lumMod val="50000"/>
                  </a:schemeClr>
                </a:solidFill>
                <a:latin typeface="Calibri Light"/>
                <a:ea typeface="Calibri Light"/>
                <a:cs typeface="Calibri Light"/>
              </a:rPr>
              <a:t>2026+</a:t>
            </a:r>
            <a:br>
              <a:rPr lang="cs-CZ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cs-CZ" sz="2800" b="1" dirty="0">
              <a:latin typeface="Century Gothic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2606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3" name="Přímá spojnice 22"/>
          <p:cNvCxnSpPr/>
          <p:nvPr/>
        </p:nvCxnSpPr>
        <p:spPr>
          <a:xfrm>
            <a:off x="502385" y="5445224"/>
            <a:ext cx="8139227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4D5AD5FE-A710-4DC1-ADD4-3B6CBB37AA76}"/>
              </a:ext>
            </a:extLst>
          </p:cNvPr>
          <p:cNvSpPr txBox="1"/>
          <p:nvPr/>
        </p:nvSpPr>
        <p:spPr>
          <a:xfrm>
            <a:off x="395536" y="5543685"/>
            <a:ext cx="5472608" cy="126188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>
              <a:spcAft>
                <a:spcPts val="800"/>
              </a:spcAft>
            </a:pPr>
            <a:r>
              <a:rPr lang="cs-CZ" sz="14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Ministerstvo práce a sociálních věcí České republiky</a:t>
            </a:r>
          </a:p>
          <a:p>
            <a:pPr algn="just">
              <a:spcAft>
                <a:spcPts val="800"/>
              </a:spcAft>
            </a:pPr>
            <a:r>
              <a:rPr lang="cs-CZ" sz="14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Odbor koncepce sociálních služeb a sociální práce</a:t>
            </a:r>
          </a:p>
          <a:p>
            <a:pPr algn="just">
              <a:spcAft>
                <a:spcPts val="800"/>
              </a:spcAft>
            </a:pPr>
            <a:r>
              <a:rPr lang="cs-CZ" sz="14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30.10.2025</a:t>
            </a:r>
          </a:p>
          <a:p>
            <a:pPr algn="just">
              <a:spcAft>
                <a:spcPts val="800"/>
              </a:spcAft>
            </a:pPr>
            <a:endParaRPr lang="cs-CZ" sz="14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34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B392589E-47B1-45ED-B1E3-21700988E9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396323"/>
            <a:ext cx="7918450" cy="649287"/>
          </a:xfrm>
        </p:spPr>
        <p:txBody>
          <a:bodyPr/>
          <a:lstStyle/>
          <a:p>
            <a:pPr eaLnBrk="1" hangingPunct="1"/>
            <a:r>
              <a:rPr lang="cs-CZ" altLang="cs-CZ" sz="32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Obsah prezentace</a:t>
            </a: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7C469F94-3EFF-477E-B07B-2B32ED21FA9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191382"/>
            <a:ext cx="7921625" cy="5405970"/>
          </a:xfrm>
        </p:spPr>
        <p:txBody>
          <a:bodyPr/>
          <a:lstStyle/>
          <a:p>
            <a:pPr marL="536575" indent="-536575">
              <a:spcBef>
                <a:spcPts val="600"/>
              </a:spcBef>
              <a:buFont typeface="+mj-lt"/>
              <a:buAutoNum type="romanUcPeriod"/>
            </a:pPr>
            <a:r>
              <a:rPr lang="cs-CZ" sz="2800" b="1" kern="100" dirty="0">
                <a:solidFill>
                  <a:srgbClr val="2F5496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Úvod </a:t>
            </a:r>
          </a:p>
          <a:p>
            <a:pPr marL="536575" indent="-536575">
              <a:spcBef>
                <a:spcPts val="600"/>
              </a:spcBef>
              <a:buFont typeface="+mj-lt"/>
              <a:buAutoNum type="romanUcPeriod"/>
            </a:pPr>
            <a:r>
              <a:rPr lang="cs-CZ" sz="2800" b="1" kern="100" dirty="0">
                <a:solidFill>
                  <a:srgbClr val="2F5496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Struktura NSRSS	</a:t>
            </a:r>
          </a:p>
          <a:p>
            <a:pPr marL="536575" indent="-536575">
              <a:spcBef>
                <a:spcPts val="600"/>
              </a:spcBef>
              <a:buFont typeface="+mj-lt"/>
              <a:buAutoNum type="romanUcPeriod"/>
            </a:pPr>
            <a:r>
              <a:rPr lang="cs-CZ" sz="2800" b="1" kern="100" dirty="0">
                <a:solidFill>
                  <a:srgbClr val="2F5496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Vize a Globální cíl</a:t>
            </a:r>
          </a:p>
          <a:p>
            <a:pPr marL="536575" indent="-536575">
              <a:spcBef>
                <a:spcPts val="600"/>
              </a:spcBef>
              <a:buFont typeface="+mj-lt"/>
              <a:buAutoNum type="romanUcPeriod"/>
            </a:pPr>
            <a:r>
              <a:rPr lang="cs-CZ" sz="2800" b="1" kern="100" dirty="0">
                <a:solidFill>
                  <a:srgbClr val="2F5496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Strategické cíle</a:t>
            </a:r>
          </a:p>
          <a:p>
            <a:pPr marL="536575" indent="-536575">
              <a:spcBef>
                <a:spcPts val="600"/>
              </a:spcBef>
              <a:buFont typeface="+mj-lt"/>
              <a:buAutoNum type="romanUcPeriod"/>
            </a:pPr>
            <a:r>
              <a:rPr lang="cs-CZ" sz="2800" b="1" kern="100" dirty="0">
                <a:solidFill>
                  <a:srgbClr val="2F5496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Specifické cíle</a:t>
            </a:r>
          </a:p>
          <a:p>
            <a:pPr marL="536575" indent="-536575">
              <a:spcBef>
                <a:spcPts val="600"/>
              </a:spcBef>
              <a:buFont typeface="+mj-lt"/>
              <a:buAutoNum type="romanUcPeriod"/>
            </a:pPr>
            <a:r>
              <a:rPr lang="cs-CZ" sz="2800" b="1" kern="100" dirty="0">
                <a:solidFill>
                  <a:srgbClr val="2F5496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Popis dosažení změny</a:t>
            </a:r>
          </a:p>
        </p:txBody>
      </p:sp>
      <p:pic>
        <p:nvPicPr>
          <p:cNvPr id="6" name="Picture 2" descr="C:\Users\mathr_000\Dropbox\Idealiste S\Grafika\mpsv.gif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3002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B392589E-47B1-45ED-B1E3-21700988E9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Úvod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7C469F94-3EFF-477E-B07B-2B32ED21FA9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340768"/>
            <a:ext cx="7921625" cy="4608512"/>
          </a:xfrm>
        </p:spPr>
        <p:txBody>
          <a:bodyPr/>
          <a:lstStyle/>
          <a:p>
            <a:pPr marL="74613" indent="0" algn="just">
              <a:buNone/>
            </a:pPr>
            <a:r>
              <a:rPr lang="cs-CZ" sz="2000" b="1" kern="100" dirty="0">
                <a:solidFill>
                  <a:srgbClr val="1F3763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Zákon</a:t>
            </a:r>
            <a:r>
              <a:rPr lang="cs-CZ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cs-CZ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č. 108/2006 Sb., o sociálních službách, ve znění pozdějších předpisů </a:t>
            </a:r>
            <a:r>
              <a:rPr lang="cs-CZ" sz="2000" b="1" kern="100" dirty="0">
                <a:solidFill>
                  <a:srgbClr val="1F3763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ukládá</a:t>
            </a:r>
            <a:r>
              <a:rPr lang="cs-CZ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cs-CZ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v § 96 písm. b) </a:t>
            </a:r>
            <a:r>
              <a:rPr lang="cs-CZ" sz="2000" b="1" kern="100" dirty="0">
                <a:solidFill>
                  <a:srgbClr val="1F3763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MPSV</a:t>
            </a:r>
            <a:r>
              <a:rPr lang="cs-CZ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:</a:t>
            </a:r>
          </a:p>
          <a:p>
            <a:pPr marL="74613" indent="0" algn="just">
              <a:buNone/>
            </a:pPr>
            <a:endParaRPr lang="cs-CZ" sz="20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442913" indent="-368300" algn="just">
              <a:buNone/>
            </a:pPr>
            <a:r>
              <a:rPr lang="cs-CZ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•	</a:t>
            </a:r>
            <a:r>
              <a:rPr lang="cs-CZ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zpracovat NSRSS</a:t>
            </a:r>
            <a:r>
              <a:rPr lang="cs-CZ" sz="2000" dirty="0"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</a:p>
          <a:p>
            <a:pPr marL="442913" indent="-368300" algn="just"/>
            <a:r>
              <a:rPr lang="cs-CZ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sledovat a vyhodnocovat její plnění </a:t>
            </a:r>
          </a:p>
          <a:p>
            <a:pPr marL="442913" indent="-368300" algn="just"/>
            <a:r>
              <a:rPr lang="cs-CZ" sz="20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 ve spolupráci s kraji určovat parametry dostupnosti sociálních služeb.</a:t>
            </a:r>
          </a:p>
          <a:p>
            <a:pPr marL="442913" indent="-368300" algn="just">
              <a:buNone/>
            </a:pPr>
            <a:endParaRPr lang="cs-CZ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4138" indent="0" algn="just">
              <a:buNone/>
            </a:pPr>
            <a:r>
              <a:rPr lang="cs-CZ" sz="2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Přípravou materiálu je pověřen odbor 22, Odbor koncepce sociálních služeb a sociální práce.</a:t>
            </a:r>
          </a:p>
          <a:p>
            <a:pPr marL="442913" indent="-368300" algn="just">
              <a:buNone/>
            </a:pPr>
            <a:endParaRPr lang="cs-CZ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0" indent="0" algn="just">
              <a:buNone/>
            </a:pPr>
            <a:endParaRPr lang="cs-CZ" sz="2200" dirty="0"/>
          </a:p>
        </p:txBody>
      </p:sp>
      <p:pic>
        <p:nvPicPr>
          <p:cNvPr id="6" name="Picture 2" descr="C:\Users\mathr_000\Dropbox\Idealiste S\Grafika\mpsv.gif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888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15B97-6867-C31C-FEBE-E4A1F60B8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AEE4A81A-E6D6-A007-22C1-C476FF1610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Struktura NSRSS </a:t>
            </a:r>
            <a:endParaRPr lang="cs-CZ" altLang="cs-CZ" sz="1800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7D69DE8C-4C8F-AC55-A684-F1C5C4A7F38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340768"/>
            <a:ext cx="7921625" cy="4608512"/>
          </a:xfrm>
        </p:spPr>
        <p:txBody>
          <a:bodyPr/>
          <a:lstStyle/>
          <a:p>
            <a:pPr marL="360045" indent="-285750" algn="just"/>
            <a:r>
              <a:rPr lang="cs-CZ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současného stavu a výzvy v sociálních službách</a:t>
            </a:r>
            <a:endParaRPr lang="cs-CZ"/>
          </a:p>
          <a:p>
            <a:pPr marL="760095" lvl="1" algn="just"/>
            <a:r>
              <a:rPr lang="cs-CZ" sz="1800" dirty="0">
                <a:latin typeface="Calibri Light"/>
                <a:ea typeface="Calibri Light"/>
                <a:cs typeface="Calibri Light"/>
              </a:rPr>
              <a:t>Analytická část, jejímž cílem je definovat řešený problém, popsat prostředí a výsledky analýz popisující prostředí řešeného problému a varianty budoucího vývoje v dané oblasti.</a:t>
            </a:r>
          </a:p>
          <a:p>
            <a:pPr marL="360045" indent="-285750" algn="just"/>
            <a:r>
              <a:rPr lang="cs-CZ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Strategická část</a:t>
            </a:r>
          </a:p>
          <a:p>
            <a:pPr marL="760095" lvl="1" algn="just"/>
            <a:r>
              <a:rPr lang="cs-CZ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Návrhová část, v níž jsou popsány vize, cíle a opatření vedoucí k jejich naplnění podle jednotlivých strategických cílů. </a:t>
            </a:r>
          </a:p>
          <a:p>
            <a:pPr marL="360045" indent="-285750" algn="just"/>
            <a:r>
              <a:rPr lang="cs-CZ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Implementační část</a:t>
            </a:r>
          </a:p>
          <a:p>
            <a:pPr marL="760095" lvl="1" algn="just"/>
            <a:r>
              <a:rPr lang="cs-CZ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Způsob realizace (implementace) NSRSS. </a:t>
            </a:r>
          </a:p>
          <a:p>
            <a:pPr marL="74295" indent="0" algn="just">
              <a:buNone/>
            </a:pPr>
            <a:endParaRPr lang="cs-CZ" sz="18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74295" indent="0" algn="just">
              <a:buNone/>
            </a:pPr>
            <a:endParaRPr lang="cs-CZ" sz="22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69A8D116-39CC-399A-F11E-FFE8F0F87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A59CF31D-4C1E-5E79-AAAC-5C2E94158693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8CC34E8-E2F9-27CD-561C-CEDB362CCB8E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9468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2469A1-D79A-5828-1660-8F3CAB2CB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38FE0FAB-C83C-2FFF-2F54-847AC0CFAB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34938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Struktura NSRSS </a:t>
            </a:r>
            <a:endParaRPr lang="cs-CZ" altLang="cs-CZ" sz="1800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496E775A-0138-D6D7-16D1-8D964126EC9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268760"/>
            <a:ext cx="7921625" cy="5040560"/>
          </a:xfrm>
        </p:spPr>
        <p:txBody>
          <a:bodyPr/>
          <a:lstStyle/>
          <a:p>
            <a:pPr marL="0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cs-CZ" sz="2400" b="1" kern="100" dirty="0">
                <a:solidFill>
                  <a:srgbClr val="1F3763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Tematické oblasti:</a:t>
            </a:r>
          </a:p>
          <a:p>
            <a:pPr marL="74613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1. Síť sociálních služeb.</a:t>
            </a:r>
          </a:p>
          <a:p>
            <a:pPr marL="74613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2. Finanční zajištění sociálních služeb.</a:t>
            </a:r>
          </a:p>
          <a:p>
            <a:pPr marL="74613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3. Personální zajištění sociálních služeb.</a:t>
            </a:r>
          </a:p>
          <a:p>
            <a:pPr marL="74613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4. Garance dodržování podmínek poskytování sociálních služeb.</a:t>
            </a:r>
          </a:p>
          <a:p>
            <a:pPr marL="74613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5. Sociální služby lépe reagují na potřeby uživatelů.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5.1.	Deinstitucionalizace,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5.2.	Dlouhodobá péče a sociálně-zdravotní služby,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5.3.	Využívání asistivních technologií v sociálních službách,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5.4.	Využívání AI a další inovace,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5.5.	Sociální bydlení a problematika bezdomovectví,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5.6.	Neformálně pečující,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5.7.	Ohrožené děti.</a:t>
            </a:r>
          </a:p>
          <a:p>
            <a:pPr marL="74613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6. Rozvoj sociální práce ve veřejné správě</a:t>
            </a:r>
          </a:p>
          <a:p>
            <a:pPr marL="74613" indent="0" algn="just">
              <a:buNone/>
            </a:pPr>
            <a:endParaRPr lang="cs-CZ" sz="1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74613" indent="0" algn="just">
              <a:buNone/>
            </a:pPr>
            <a:endParaRPr lang="cs-CZ" sz="1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74613" indent="0" algn="just">
              <a:buNone/>
            </a:pPr>
            <a:endParaRPr lang="cs-CZ" sz="1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442913" indent="-368300" algn="just"/>
            <a:endParaRPr lang="cs-CZ" sz="18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C67909C0-7656-3D55-41DC-07EC1576C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8BCDCF2D-168A-E5B1-8D81-CD6FF31D1DE1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F53408D-CF54-4928-929E-FA563E43C600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0944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B392589E-47B1-45ED-B1E3-21700988E9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Vize a globální cíl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7C469F94-3EFF-477E-B07B-2B32ED21FA9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r>
              <a:rPr lang="cs-CZ" sz="2400" kern="100" dirty="0">
                <a:solidFill>
                  <a:srgbClr val="1F3763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Vize: </a:t>
            </a:r>
          </a:p>
          <a:p>
            <a:pPr marL="0" indent="0">
              <a:buNone/>
            </a:pPr>
            <a:r>
              <a:rPr lang="cs-CZ" sz="2400" b="1" kern="100" dirty="0">
                <a:solidFill>
                  <a:srgbClr val="1F3763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Sociální služby v ČR jsou dostupné a napomáhají v rámci dostupných finančních zdrojů řešit potřeby osob nacházejících se v nepříznivé sociální situaci.</a:t>
            </a:r>
          </a:p>
          <a:p>
            <a:pPr>
              <a:spcBef>
                <a:spcPts val="1200"/>
              </a:spcBef>
            </a:pPr>
            <a:r>
              <a:rPr lang="cs-CZ" sz="2400" kern="100" dirty="0">
                <a:solidFill>
                  <a:srgbClr val="1F3763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Globální cíl: </a:t>
            </a:r>
          </a:p>
          <a:p>
            <a:pPr marL="0" indent="0">
              <a:buNone/>
            </a:pPr>
            <a:r>
              <a:rPr lang="cs-CZ" sz="2400" b="1" kern="100" dirty="0">
                <a:solidFill>
                  <a:srgbClr val="1F3763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Nastavit udržitelný systém dostupných sociálních služeb s důrazem na přirozené sociální prostředí.</a:t>
            </a: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0664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6D847-7432-9914-D821-CBE66BF39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A31A466D-46FF-8DB0-4400-C5894D73DE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Vize a globální cíl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A70D8F1F-BC78-4153-6C9E-FD91532072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Nastavený systém musí být dlouhodobě </a:t>
            </a: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udržitelný</a:t>
            </a:r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 nejen finančně, ale i institucionálně a politicky. 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Centrem pozornosti sociálních služeb musí být jejich </a:t>
            </a: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uživatel</a:t>
            </a:r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Sociální </a:t>
            </a: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služby</a:t>
            </a:r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 musí být pro uživatele </a:t>
            </a: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dostupné</a:t>
            </a:r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, a to místně, časově, kapacitně, finančně odpovídající standardu kvality. 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Konkrétnější </a:t>
            </a: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zacílení</a:t>
            </a:r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 intervence sociálních služeb se i v globálním cíli </a:t>
            </a: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vymezuje</a:t>
            </a:r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nepříznivou sociální situací osob</a:t>
            </a:r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. </a:t>
            </a: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F8D73A84-5031-2202-83A6-E2EE11496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A9620355-BC01-2BE6-D2ED-6C5138BAB89A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1B5F6D9A-4C71-F27F-E3C2-DE46921E12A1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0933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6CD8F-95E3-65F3-9E0D-F7DD9B7A2A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D31FF22A-66FD-2F1E-7FCE-D22CFFE484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Strategické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67DFFA00-F612-8F5E-A6D2-15F50C706D5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268760"/>
            <a:ext cx="7921625" cy="4680520"/>
          </a:xfrm>
        </p:spPr>
        <p:txBody>
          <a:bodyPr/>
          <a:lstStyle/>
          <a:p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A: Síť sociálních služeb reaguje na nepříznivou sociální situaci obyvatel.</a:t>
            </a:r>
          </a:p>
          <a:p>
            <a:pPr marL="358775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Cílem je zajistit, aby sociální služby byly efektivněji řízené, a to prostřednictvím plánování sociálních služeb, které umožňuje předcházet duplicitám, identifikovat chybějící služby a lépe využívat veřejné prostředky. </a:t>
            </a:r>
          </a:p>
          <a:p>
            <a:pPr marL="358775" indent="-358775">
              <a:spcBef>
                <a:spcPts val="1200"/>
              </a:spcBef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B: Efektivní systém financování sociálních služeb.</a:t>
            </a:r>
          </a:p>
          <a:p>
            <a:pPr marL="358775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Konkrétní kroky jsou rozepsány v opatřeních níže.</a:t>
            </a:r>
          </a:p>
          <a:p>
            <a:pPr marL="358775" indent="-358775">
              <a:spcBef>
                <a:spcPts val="1200"/>
              </a:spcBef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C: Optimální personální zdroje pro sociální služby.</a:t>
            </a:r>
          </a:p>
          <a:p>
            <a:pPr marL="358775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Cílem je navýšení počtu pracovníků v sociálních službách, sociálních pracovníků a technickohospodářských pracovníků a zvyšování jejich odborných kompetencí. </a:t>
            </a:r>
            <a:endParaRPr lang="cs-CZ" sz="14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358775" indent="-358775">
              <a:spcBef>
                <a:spcPts val="1200"/>
              </a:spcBef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D: Garantované podmínky poskytovaných sociální služeb.</a:t>
            </a:r>
          </a:p>
          <a:p>
            <a:pPr marL="358775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Především sjednocením v oblasti registrací a inspekcí a posílením ochrany práv uživatelů sociálních služeb</a:t>
            </a:r>
            <a:r>
              <a:rPr lang="cs-CZ" sz="14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.</a:t>
            </a: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EF133D95-F3BC-1948-14FB-02D5FAF14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B5E77002-3DB2-6D0E-F4BC-684C8656548C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66D95AA3-A212-A516-E803-C43D501C5334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8303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D99C5C-4761-6FEA-9151-0833E2385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5E886422-F12F-DD64-CC48-57BF830C1B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Strategické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3F83B05C-DC26-3B81-9FFB-247FC905837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268760"/>
            <a:ext cx="7921625" cy="4680520"/>
          </a:xfrm>
        </p:spPr>
        <p:txBody>
          <a:bodyPr/>
          <a:lstStyle/>
          <a:p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E: Sociální služby lépe reagují na potřeby uživatelů a demografický vývoj.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Deinstitucionalizace,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Dlouhodobá péče a sociálně-zdravotní služby,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Využívání asistivních technologií v sociálních službách,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Využívání AI a další inovace,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Sociální bydlení a problematika bezdomovectví,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Neformálně pečující,</a:t>
            </a:r>
          </a:p>
          <a:p>
            <a:pPr marL="358775" lvl="1" indent="0" algn="just">
              <a:buNone/>
            </a:pPr>
            <a:r>
              <a:rPr lang="cs-CZ" sz="1800" dirty="0">
                <a:latin typeface="Calibri Light" panose="020F0302020204030204" pitchFamily="34" charset="0"/>
                <a:cs typeface="Calibri Light" panose="020F0302020204030204" pitchFamily="34" charset="0"/>
              </a:rPr>
              <a:t>Ohrožené děti.</a:t>
            </a:r>
          </a:p>
          <a:p>
            <a:pPr>
              <a:spcBef>
                <a:spcPts val="1200"/>
              </a:spcBef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F: Rozvoj sociální práce ve veřejné správě.</a:t>
            </a: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Především posílení institucionálního rámce výkonu sociální práce, posílení rolí obcí, provázání povinné součinnosti i potřeba ujednocení metodických postupů či upevnění oborové i mezioborové spolupráce. </a:t>
            </a: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B80619A9-BE47-0DCA-80B0-6A408D0C6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A727DF81-21B7-E043-128C-951F16F045BE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6B41609E-2638-EC03-29E3-99314B5F8C33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6545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4AFD9-D597-9537-D959-74FA4EAAA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1EFCF38-F558-DBC4-C377-C898FB6C8B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Specifické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6082DFA9-B9ED-9AF5-35EC-4E76E88A887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A: Síť sociálních služeb reaguje na nepříznivou sociální situaci obyvatel.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A1: Efektivní systém plánování sociálních služeb.</a:t>
            </a:r>
          </a:p>
          <a:p>
            <a:pPr marL="358775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Cílem je posilovat dostupnost a schopnost sociálních služeb reagovat na potřeby obyvatel. Záměrem je vytvořit funkční síť služeb, která bude flexibilní, dlouhodobě udržitelná a sociální služby se stanou cílenějšími a reagujícími na nové výzvy ve společnosti.</a:t>
            </a:r>
            <a:endParaRPr lang="cs-CZ" sz="14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E80D1CD9-EB96-8996-119E-D94339EBA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E0FC07E8-C79F-3EB9-F93C-3037EAE8315A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9D0FA9B1-87D6-976B-F398-3EC8C2B6C06B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875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8DE42-8B0A-2280-5FBB-41534D46B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2A026316-D377-F93B-BA83-51176B0C64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Specifické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222332CD-D998-8C6B-D6D4-632E2E7E067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B: Efektivní systém financování sociálních služeb.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B1: Efektivní systém financování sociálních služeb.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B2: Systém financování sociálních služeb založen na základě objektivních dat.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B3: Sjednocení monitoringu a vykazování dat</a:t>
            </a: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3D657DC2-7DC9-5491-1375-E3AA34D6C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000C0AC1-1B5E-93B5-4ADD-B1C4BF6C3B49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514BA533-B486-DF9F-034F-1682C48DA1E2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6398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0EB52-3D14-AE10-E207-736726617C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BED32F4F-9BEA-E68A-76AD-1F42494852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Specifické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458070A2-4725-C6F8-BA7B-19C3DEA567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C: Optimální personální zdroje pro sociální služby.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C1: Navýšení počtu pracovníků působících v sociálních službách.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C2: Rozvoj sociální práce v sociálních službách.</a:t>
            </a: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EF93FFE4-CA5E-7C81-4A52-F097C14535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15E9FFF0-8AAE-501E-2570-E1397C6B9007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51225750-ED7B-FE08-F21E-9728E951000E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017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566E2-13AA-EA60-F0E8-EE2E28D6C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5D92A401-FF81-5DF4-C8FF-C3F2C3FB35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Specifické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C8EC3649-8C3E-DC56-054B-A20246CFE3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D: Garantované podmínky poskytovaných sociální služeb.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D1: Jednotný a efektivní systém registrace poskytovatelů sociálních služeb.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D2: Posílení ochrany práv klientů v sociálních službách.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D3: Efektivnější systém inspekcí.</a:t>
            </a: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105F854A-F70C-8610-8877-327387593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6AF2381C-68EF-0867-B6CA-6B4D9A852F12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462B014-8BEF-074B-4C5B-7D998C81B75A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5437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BCA2B-9A2A-56CF-423C-550152697C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89D0C272-69E7-8EB3-3FCF-D46D15810B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Specifické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CFFDA6C2-A0EC-5C39-D006-5DD6E87E2C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268760"/>
            <a:ext cx="7921625" cy="4680520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E: Sociální služby lépe reagují na potřeby uživatelů a demografický vývoj.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E1: Lidé se zdravotním postižením mají přístup ke službám poskytovaným v domácím prostředí, rezidenčním službám a dalším službám komunitního charakteru, včetně osobní asistence, které jsou nezbytné pro nezávislý způsob života a začlenění do společnosti a zabraňují izolaci nebo segregaci (viz Úmluva čl.19b).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E2: Lidé se zdravotním postižením mají možnost si zvolit, na rovnoprávném základě s ostatními, místo pobytu, kde a s kým budou žít, nejsou nuceni žít ve specifickém prostředí (viz Úmluva o právech osob se zdravotním postižením – článek 19a).</a:t>
            </a:r>
          </a:p>
          <a:p>
            <a:pPr marL="0" indent="0" algn="ctr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E1 a E2 jsou dále rozepsány v rámci AP DI 2026-2028.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E3: Efektivní implementace nástrojů zacílených na koordinaci sociálně-zdravotních služeb a jejich průběžnou optimalizaci. 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E4: Dostupné a efektivní využívání asistivních technologií seniory a osobami se zdravotním postižením.</a:t>
            </a: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F0F9DF54-5696-28CB-6803-CE8ACD554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E78979E2-9061-E9BD-B364-06275A885013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090FF4C-E38F-5FAA-DAB7-96C87F1744C8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7381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DE28D-589C-B1FA-5852-89A850940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8C7B0D50-8198-AA05-5A73-5D8263EB2D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Specifické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C87DBA96-5B90-2804-E96D-D1F7F80CC3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268760"/>
            <a:ext cx="7921625" cy="4680520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E: Sociální služby lépe reagují na potřeby uživatelů a demografický vývoj.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E5: Efektivnější a kvalitnější poskytování sociálních služeb prostřednictvím integrace nástrojů umělé inteligence (AI).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E6: Sociální služby lépe reagují na potřeby osob bez domova a ohrožené ztrátou bydlení.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E7: Kvalitnější podpora neformálních pečujících.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E8: Sociální služby jsou zaměřené na naplňování potřeb dětí a rodin v nepříznivé situaci.</a:t>
            </a: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654EF997-DEBF-B33C-EA8D-DE2E9C9CE0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F70B09AF-7A07-4C4D-D233-EB16FB9D7B16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0C767D98-CDD2-90D1-8FE8-33FA7AF31F61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10183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34D41-6BBF-DB6B-1B73-1375E86FF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71C585A6-E243-6C04-4698-D823792670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Specifické cíle</a:t>
            </a:r>
            <a:endParaRPr lang="cs-CZ" altLang="cs-CZ" sz="1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BA68B4B8-BD49-58E2-0324-B8D1847BFB7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F: Rozvoj sociální práce ve veřejné správě.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F1: Odstranění bariér ve fungování koordinace na území obcí a její ukotvení v systému poskytování sociální ochrany.</a:t>
            </a:r>
          </a:p>
          <a:p>
            <a:r>
              <a:rPr lang="cs-CZ" sz="18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Specifický cíl F2: Síťování a spolupráce subjektů sociální ochrany.</a:t>
            </a: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F65FB9F3-5426-C2C5-B161-D38A1A4F0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C06DE75-3D9A-18D5-1203-48A6036D8F1E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9E06B34B-9ABF-7AC5-7471-8EDC73D45405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63862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127EA-D6A2-41F2-21DE-CF0544481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7E6B44B-1966-33BF-5A1D-1EFEBE9047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dosažení změny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F9510891-72BA-8505-B8DD-7A75BB47C55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196752"/>
            <a:ext cx="7921625" cy="4752528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A: Síť sociálních služeb reaguje na nepříznivou sociální situaci obyvatel.</a:t>
            </a: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A1.1: Zajištění podpory a sjednocení procesů zjišťování potřeb zájemců/žadatelů o soc. služby a uživatelů soc. služeb.</a:t>
            </a:r>
          </a:p>
          <a:p>
            <a:pPr lvl="1"/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Zjišťování potřeb – jako zásadní krok při zajišťování dostupnosti soc. služeb – jednotným, metodicky dostatečně podloženým, efektivním způsobem.</a:t>
            </a: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A1.2: Podpora krajů při sjednocování plánovacích období.</a:t>
            </a:r>
          </a:p>
          <a:p>
            <a:pPr lvl="1"/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Jednotná platnost krajských SPRSS napříč ČR.</a:t>
            </a: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A1.3: Podpoření plánování sociálních služeb v rámci sociálních odborů obecních úřadů obcí s rozšířenou působností.</a:t>
            </a:r>
          </a:p>
          <a:p>
            <a:pPr lvl="1"/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Lepší zajištění procesu plánování soc. služeb v celém SO ORP s předpokládaným dopadem do samotného poskytování soc. služeb.</a:t>
            </a: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A1.4: Vymezení podmínek/kritérií  pro síť soc. služeb s celostátním/nadregionálním charakterem.</a:t>
            </a:r>
          </a:p>
          <a:p>
            <a:pPr lvl="1"/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Jasná kritéria/podmínky pro vstup do sítě pro všechny zájemce o vstup i stávající služby v síti (s možností vyřazení při neplnění daných kritérií/podmínek).</a:t>
            </a: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DD2088F2-C2BC-A867-C05A-6965CB422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7722DC52-47FA-2F3B-D053-7B509A1C8185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426F0359-19F1-2CC4-A226-69C5761B225D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69325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E4FA8-2A77-DFE3-6B5D-14B174F6F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A7BBDD5A-F443-8667-6ED2-6D88F29FC3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dosažení změny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473EB3B7-EF79-29E8-6551-B56689A197A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196752"/>
            <a:ext cx="7921625" cy="4752528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B: Efektivní systém financování sociálních služeb.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B1.1: Posílení spolufinancování sociálních služeb ze strany krajů a obcí.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B1.2: Sjednocení pravidel a metodiky financování sociálních služeb mezi státem a kraji.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B1.3: Sjednocení systému vydávání pověření SGEI a úprava výpočtu vyrovnávací platby.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B1.4: Navržení nástroje na bázi pojištění.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B1.5: Navržení nástroje na posouzení komplexní a finanční a majetkové situace klienta.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B1.6: Transformace systému financování: od ročních dotací k programovému modelu.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B1.7: Revize systému směrných čísel s důrazem na vícefaktorový model a územní potřeby.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B2.1: Zavedení jednotného identifikátoru klienta.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B2.2: Zavedení normativu na lůžko a hodiny péče.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B2.3: Zavedení bonifikace pro komunitní služby.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B3.1: Analýza stávajících datových zdrojů.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B3.2: Vývoj jednotného datového standardu.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B3.3: Digitalizace a automatizace reportingových procesů.</a:t>
            </a:r>
          </a:p>
          <a:p>
            <a:pPr marL="0" indent="0">
              <a:buNone/>
            </a:pPr>
            <a:r>
              <a:rPr lang="cs-CZ" sz="15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B3.4: Systém sledování volných kapacit.</a:t>
            </a:r>
          </a:p>
          <a:p>
            <a:pPr marL="0" indent="0">
              <a:buNone/>
            </a:pPr>
            <a:endParaRPr lang="cs-CZ" sz="20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0AC4B8E8-71FF-B645-7D8C-4DB083A75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502F6A44-D592-46D0-BCB6-C3227A4E68DC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50E0184-1685-ABD0-F47D-18BA8F26C475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78184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FC9571-5F65-594C-F8BD-321E7F40AA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824CC4CA-C60B-FABC-C3C0-8469AE6EC2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dosažení změny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B1FEE2DA-8694-9C77-06DE-85DA6E3CA85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C: Optimální personální zdroje pro sociální služby.</a:t>
            </a:r>
          </a:p>
          <a:p>
            <a:pPr marL="0" lvl="1" indent="0">
              <a:buNone/>
            </a:pPr>
            <a:r>
              <a:rPr lang="cs-CZ" sz="15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C1.1: Navržení odpovídajícího odměňování pracovníků v sociálních službách, sociálních pracovníků a technickohospodářských pracovníků prostřednictvím podpory kolektivního vyjednávání v oblasti zvýšení platů, legislativních návrhů na změnu příplatků a benefitů. </a:t>
            </a:r>
          </a:p>
          <a:p>
            <a:pPr marL="0" lvl="1" indent="0">
              <a:buNone/>
            </a:pPr>
            <a:r>
              <a:rPr lang="cs-CZ" sz="15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C1.2: Návrh legislativní změny upravující nároky na odbornou způsobilost pracovníků v sociálních službách a sociálních pracovníků. (tzv. Profesní zákon) </a:t>
            </a:r>
          </a:p>
          <a:p>
            <a:pPr marL="0" lvl="1" indent="0">
              <a:buNone/>
            </a:pPr>
            <a:r>
              <a:rPr lang="cs-CZ" sz="15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C1.3: Rozvoj materiálně technického vybavení v sociálních službách a pracovních podmínek pracovníků v sociálních službách.</a:t>
            </a:r>
          </a:p>
          <a:p>
            <a:pPr marL="0" lvl="1" indent="0">
              <a:buNone/>
            </a:pPr>
            <a:r>
              <a:rPr lang="cs-CZ" sz="15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C2.1: Zajištění využívání dostupných technologií, které mohou usnadnit práci pracovníků v sociálních službách a sociálních pracovníků. </a:t>
            </a:r>
          </a:p>
          <a:p>
            <a:pPr marL="0" lvl="1" indent="0">
              <a:buNone/>
            </a:pPr>
            <a:r>
              <a:rPr lang="cs-CZ" sz="15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C2.2: Finanční podpora rozvoje sociální práce.</a:t>
            </a: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A84B2784-2A0B-8B94-0DED-68C77ABBB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B1B42EAE-19EB-3D2A-DF81-6D8FD2BF6F52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532302E6-2065-C83A-5DC4-19204572847E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91409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C66889-B950-8558-B483-F0873C49B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CD8E99F8-6D60-BCF2-4698-AB58C1ACEB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dosažení změny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8F3969CF-3C17-7AF5-D737-0A42D029058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D: Garantované podmínky poskytovaných sociální služeb.</a:t>
            </a:r>
            <a:endParaRPr lang="cs-CZ" sz="16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D1.1: Návrh jednotného a efektivního systému registrace poskytovatelů sociálních služeb.</a:t>
            </a: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D1.2: Aktualizace a zavedení závazné metodiky a pravidelné setkávání /školení pro pracovníky v oblasti registrace.</a:t>
            </a: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D2.1: Realizace systémové podpory v oblasti ochrany práv klientů v sociálních službách.</a:t>
            </a: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D2.2: Vytvoření indikátorů oblast kvality sociálních služeb.</a:t>
            </a: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D3.1: Legislativní vymezení kvalifikačních požadavků na výkon profese inspektora.</a:t>
            </a: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D3.2: Návrh udržitelného systému vstupního a průběžného vzdělávání inspektorů.</a:t>
            </a: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D3.3: Návrh jednotného a transparentní procesu vedení a vyhodnocování inspekcí.</a:t>
            </a: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D3.4: Navýšení počtu inspektorů sociálních služeb zařazených v rámci státní služby do MPSV.</a:t>
            </a:r>
          </a:p>
          <a:p>
            <a:pPr marL="0" lvl="1" indent="0">
              <a:buNone/>
            </a:pPr>
            <a:r>
              <a:rPr lang="cs-CZ" sz="16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D3.5: Podpora vzniku nezávislého inspektorátu sociálních služeb v rámci resortu práce.</a:t>
            </a:r>
          </a:p>
          <a:p>
            <a:pPr marL="0" lvl="1" indent="0">
              <a:buNone/>
            </a:pPr>
            <a:endParaRPr lang="cs-CZ" sz="15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5031D658-01FB-23A5-CB58-C879239788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218DBD19-7BC1-DA2D-9CD1-80A0CAA84D9D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2C1BD74B-F4E7-BC83-68F4-1B80EAB67696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54114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4566FE-B0A7-1F64-64CE-335EF64F3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857EFBD-BA31-1E78-2297-27938EA6AD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dosažení změny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2D427F02-D60B-40E7-1A93-526F67D2D56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196752"/>
            <a:ext cx="7921625" cy="4896544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E: Sociální služby lépe reagují na potřeby uživatelů a demografický vývoj.</a:t>
            </a:r>
          </a:p>
          <a:p>
            <a:pPr marL="57150" indent="0">
              <a:buNone/>
            </a:pPr>
            <a:r>
              <a:rPr lang="cs-CZ" sz="14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E1.1: Zajištění a rozvoj sítě dostupných komunitních sociálních služeb pro osoby se zdravotním postižením (dětí i dospělých) a programů na podporu rodin, osob blízkých a osob se zdravotním postižením v komunitě a ukotvení systému využívání finančních zdrojů.</a:t>
            </a:r>
          </a:p>
          <a:p>
            <a:pPr marL="57150" indent="0">
              <a:buNone/>
            </a:pPr>
            <a:r>
              <a:rPr lang="cs-CZ" sz="14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E1.2.: Zvýšit informovanost veřejnosti a klíčových aktérů o přínosech deinstitucionalizace a transformace sociálních služeb a podpořit pozitivní vnímání osob se zdravotním postižením v komunitě.</a:t>
            </a:r>
          </a:p>
          <a:p>
            <a:pPr marL="57150" indent="0">
              <a:buNone/>
            </a:pPr>
            <a:r>
              <a:rPr lang="cs-CZ" sz="14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E1.3: Poskytování sociálních služeb je pro každého člověka s postižením plánované a koordinované na základě vyhodnocení jeho potřeb.</a:t>
            </a:r>
          </a:p>
          <a:p>
            <a:pPr marL="57150" indent="0">
              <a:buNone/>
            </a:pPr>
            <a:r>
              <a:rPr lang="cs-CZ" sz="14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E2.1: Všechny přímořízené organizace MPSV mají do roku 2027 (v souladu s principy deinstitucionalizace a Úmluvy o právech osob se zdravotním postižením) hotové plány transformace původních zařízení do mixu komunitních tj. terénních, ambulantních, případně komunitních pobytových služeb.</a:t>
            </a:r>
          </a:p>
          <a:p>
            <a:pPr marL="57150" indent="0">
              <a:buNone/>
            </a:pPr>
            <a:r>
              <a:rPr lang="cs-CZ" sz="14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E2.2: Všechna pobytová zařízení nekomunitního charakteru pro osoby se zdravotním postižením bez ohledu na zřizovatele mají do roku 2028 jasnou vizi své úplné transformace do mixu komunitních terénních, ambulantních a případně pobytových služeb komunitního charakteru.</a:t>
            </a:r>
          </a:p>
          <a:p>
            <a:pPr marL="57150" indent="0">
              <a:buNone/>
            </a:pPr>
            <a:r>
              <a:rPr lang="cs-CZ" sz="1400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E2.3: Implementace monitorovacího systému transformace a deinstitucionalizace v letech 2026–2028</a:t>
            </a:r>
          </a:p>
          <a:p>
            <a:pPr marL="0" indent="0" algn="ctr">
              <a:buNone/>
            </a:pPr>
            <a:r>
              <a:rPr lang="cs-CZ" sz="16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k deinstitucionalizaci navazující na E1 a E2 jsou podrobně viz AP DI.</a:t>
            </a:r>
          </a:p>
          <a:p>
            <a:pPr marL="0" indent="0">
              <a:buNone/>
            </a:pPr>
            <a:endParaRPr lang="cs-CZ" sz="1600" kern="1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651AD48F-2375-0B38-5B84-DB1122D09F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76A1259B-00E6-2DD7-29E8-5560183F39E8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937D3114-D610-F19B-4A1E-2EA59231D67B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21993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AC475B-F7EC-2D63-FE52-655FD57C6C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E4647070-9A1E-BBD1-672F-22EC003453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dosažení změny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9CC36E9A-A391-08F0-2815-E7D39F6562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196752"/>
            <a:ext cx="7921625" cy="4896544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E: Sociální služby lépe reagují na potřeby uživatelů a demografický vývoj.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E3.1: Zajištění metodické podpory aktérům v oblasti koordinace sociálně-zdravotních služeb prostřednictvím informovanosti a osvěty.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E3.2: Průběžný přezkum účinnosti nové právní úpravy v oblasti dlouhodobé péče a zajistit její optimalizaci.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E4.1: Analýza možnosti využití AT v sociálních službách 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E4.2: Návrh programů dotací a finanční podpory pro neziskové organizace a osoby se zdravotním postižením a seniory, které jim umožní zakoupit potřebné AT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E4.3: Zvýšení povědomí o AT a jejich výhodách mezi profesionály v sociálních službách, neformálními pečujícími a širokou veřejností </a:t>
            </a:r>
          </a:p>
          <a:p>
            <a:pPr marL="0" indent="0">
              <a:buNone/>
            </a:pPr>
            <a:endParaRPr lang="cs-CZ" sz="18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A4656243-C058-3487-A2C6-66C0E2BD3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97787937-0162-BDF3-C17C-1205181F9723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EF3F95A9-902B-C2CF-B5AF-9A7AB2AFB246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8338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110FFD-3686-FE09-5D2D-E4F5510FA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F0B71B1E-52E0-E3DE-DFBA-FE51FDCAD0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dosažení změny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02D05920-2D48-6F87-E67D-59E666A08FA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196752"/>
            <a:ext cx="7921625" cy="4896544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E: Sociální služby lépe reagují na potřeby uživatelů a demografický vývoj.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E5.1: Zkvalitnění přístupu uživatelů k informacím o sociálních službách pomocí AI.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E5.2: Rozvoj péče o uživatele sociálních služeb prostřednictvím analýzy dat a prediktivních modelů.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E5.3: Podpora samostatnosti uživatelů a jejich schopnost zůstat v přirozeném prostředí za pomoci AI.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E6.1: Zmapování stavu, identifikace bariér a návrhy řešení při poskytování sociální služby azylový dům osobám bez přístřeší s komplexními potřebami. 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E7.1: Dostupné a srozumitelné informace pro neformálně pečující z oblasti služeb a dávek – web, kampaň.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E8.1. Rozvoj kompetencí pracovníků sociálních služeb k práci s cílovou skupinou děti do 18 let věku.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E8.2: Návrh metodického doporučení pro pracovníky pobytových služeb sociální péče, jejichž klienty jsou děti, za účelem nastavení vhodných podmínek pro jejich vývoj, včetně přípravy dětí na samostatný život</a:t>
            </a:r>
          </a:p>
          <a:p>
            <a:pPr marL="0" indent="0">
              <a:buNone/>
            </a:pPr>
            <a:r>
              <a:rPr lang="cs-CZ" sz="16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E8.3: Metodické doporučení pro poskytovatele vybraných druhů sociálních služeb pro práci s rodinou při přípravě dětí se zdravotním postižením na samostatný život.</a:t>
            </a:r>
          </a:p>
          <a:p>
            <a:pPr marL="0" indent="0">
              <a:buNone/>
            </a:pPr>
            <a:endParaRPr lang="cs-CZ" sz="1600" kern="1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600" kern="1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endParaRPr lang="cs-CZ" sz="18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DD73A6DC-9E7B-3BEC-BE26-28A2F13EF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7367F828-985F-71BD-99E5-B6DE5D1C9860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00AA7292-5023-FC13-8E06-39BF91D13F39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81530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618FC9-AEEC-E168-12BA-5A77B665D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C5C169CB-A6F7-45EE-E306-B7766255CB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2775" y="548680"/>
            <a:ext cx="7918450" cy="864096"/>
          </a:xfrm>
        </p:spPr>
        <p:txBody>
          <a:bodyPr/>
          <a:lstStyle/>
          <a:p>
            <a:pPr eaLnBrk="1" hangingPunct="1"/>
            <a:r>
              <a:rPr lang="cs-CZ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VI</a:t>
            </a:r>
            <a:r>
              <a:rPr lang="pt-BR" alt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</a:t>
            </a:r>
            <a:r>
              <a:rPr lang="cs-CZ" sz="2800" b="1" kern="1200" cap="smal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Popis dosažení změny</a:t>
            </a:r>
            <a:endParaRPr lang="cs-CZ" altLang="cs-CZ" sz="2800" b="1" kern="1200" cap="smal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324" name="Zástupný symbol pro obsah 1">
            <a:extLst>
              <a:ext uri="{FF2B5EF4-FFF2-40B4-BE49-F238E27FC236}">
                <a16:creationId xmlns:a16="http://schemas.microsoft.com/office/drawing/2014/main" id="{7458AC70-00DC-621F-9DAC-FEC561BE959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2823" y="1484784"/>
            <a:ext cx="7921625" cy="4464496"/>
          </a:xfrm>
        </p:spPr>
        <p:txBody>
          <a:bodyPr/>
          <a:lstStyle/>
          <a:p>
            <a:pPr marL="0" indent="0">
              <a:buNone/>
            </a:pPr>
            <a:r>
              <a:rPr lang="cs-CZ" sz="1800" b="1" kern="100" dirty="0"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Strategický cíl F: Rozvoj sociální práce ve veřejné správě.</a:t>
            </a:r>
          </a:p>
          <a:p>
            <a:pPr marL="0" indent="0">
              <a:buNone/>
            </a:pPr>
            <a:endParaRPr lang="cs-CZ" sz="1800" kern="100" dirty="0"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F1.1: Návrh legislativního zpřesnění výkonu koordinace v rámci sociální práce – doplnit/zpřesnit výkon koordinace (metodou case managementu), provázat součinnost v rámci spolupráce subjektů v zákoně o sociálních službách a zákoně o sociálních pracovnících.</a:t>
            </a: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F1.2: Vymezení role a kompetence koordinátora péče a pomoci v zákoně o sociálních službách a zákoně o sociálních pracovnících.</a:t>
            </a: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F2.1: Návrh funkčního systému spolupráce a sdílení informací v souladu s kompetencemi, včetně podpory multidisciplinárních týmů.</a:t>
            </a:r>
          </a:p>
          <a:p>
            <a:pPr marL="0" indent="0">
              <a:buNone/>
            </a:pPr>
            <a:r>
              <a:rPr lang="cs-CZ" sz="1800" kern="1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Opatření F2.2: Rozvoj spolupráce aktérů státní správy a poskytovatelů služeb, včetně metodického vedení zavádění koordinovaného přístupu.</a:t>
            </a:r>
          </a:p>
          <a:p>
            <a:pPr marL="0" indent="0">
              <a:buNone/>
            </a:pPr>
            <a:endParaRPr lang="cs-CZ" sz="1600" kern="100" dirty="0">
              <a:solidFill>
                <a:srgbClr val="1F3763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  <p:pic>
        <p:nvPicPr>
          <p:cNvPr id="6" name="Picture 2" descr="C:\Users\mathr_000\Dropbox\Idealiste S\Grafika\mpsv.gif">
            <a:extLst>
              <a:ext uri="{FF2B5EF4-FFF2-40B4-BE49-F238E27FC236}">
                <a16:creationId xmlns:a16="http://schemas.microsoft.com/office/drawing/2014/main" id="{EA1FEFA4-E90C-444E-C292-663AABB8F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A787B77F-71DE-F396-7830-D33197D5EDB4}"/>
              </a:ext>
            </a:extLst>
          </p:cNvPr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8B0DBE2A-3D3F-96A7-729B-03594826AB8C}"/>
              </a:ext>
            </a:extLst>
          </p:cNvPr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63577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Zástupný symbol pro obsah 1">
            <a:extLst>
              <a:ext uri="{FF2B5EF4-FFF2-40B4-BE49-F238E27FC236}">
                <a16:creationId xmlns:a16="http://schemas.microsoft.com/office/drawing/2014/main" id="{D57AFAC4-0174-4719-832B-674661BA54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27843" y="3351724"/>
            <a:ext cx="7488311" cy="2160241"/>
          </a:xfrm>
        </p:spPr>
        <p:txBody>
          <a:bodyPr anchor="ctr"/>
          <a:lstStyle/>
          <a:p>
            <a:pPr marL="0" indent="0" algn="ctr">
              <a:buFontTx/>
              <a:buNone/>
            </a:pPr>
            <a:r>
              <a:rPr lang="cs-CZ" altLang="cs-CZ" sz="4400" b="1" kern="1200" dirty="0">
                <a:solidFill>
                  <a:srgbClr val="00206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Děkujeme za pozornost</a:t>
            </a:r>
          </a:p>
        </p:txBody>
      </p:sp>
      <p:pic>
        <p:nvPicPr>
          <p:cNvPr id="33796" name="Picture 2" descr="C:\Users\mathr_000\Dropbox\Idealiste S\Grafika\mpsv.gif">
            <a:extLst>
              <a:ext uri="{FF2B5EF4-FFF2-40B4-BE49-F238E27FC236}">
                <a16:creationId xmlns:a16="http://schemas.microsoft.com/office/drawing/2014/main" id="{AE94DBF2-9DB4-4071-BF25-64EE8DD2B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7" y="643061"/>
            <a:ext cx="1787525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mathr_000\Dropbox\Idealiste S\Grafika\mpsv.gif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6093296"/>
            <a:ext cx="373528" cy="38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0" y="0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0" y="6756834"/>
            <a:ext cx="9144000" cy="101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just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–"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742950" marR="0" indent="-285750" algn="just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–"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6229</TotalTime>
  <Words>2377</Words>
  <Application>Microsoft Office PowerPoint</Application>
  <PresentationFormat>Předvádění na obrazovce (4:3)</PresentationFormat>
  <Paragraphs>220</Paragraphs>
  <Slides>25</Slides>
  <Notes>25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0" baseType="lpstr">
      <vt:lpstr>Arial</vt:lpstr>
      <vt:lpstr>Calibri Light</vt:lpstr>
      <vt:lpstr>Century Gothic</vt:lpstr>
      <vt:lpstr>Times New Roman</vt:lpstr>
      <vt:lpstr>Default Design</vt:lpstr>
      <vt:lpstr>Prezentace aplikace PowerPoint</vt:lpstr>
      <vt:lpstr>Obsah prezentace</vt:lpstr>
      <vt:lpstr>I. Úvod</vt:lpstr>
      <vt:lpstr>II. Struktura NSRSS </vt:lpstr>
      <vt:lpstr>II. Struktura NSRSS </vt:lpstr>
      <vt:lpstr>III. Vize a globální cíl</vt:lpstr>
      <vt:lpstr>III. Vize a globální cíl</vt:lpstr>
      <vt:lpstr>IV. Strategické cíle</vt:lpstr>
      <vt:lpstr>IV. Strategické cíle</vt:lpstr>
      <vt:lpstr>V. Specifické cíle</vt:lpstr>
      <vt:lpstr>V. Specifické cíle</vt:lpstr>
      <vt:lpstr>V. Specifické cíle</vt:lpstr>
      <vt:lpstr>V. Specifické cíle</vt:lpstr>
      <vt:lpstr>V. Specifické cíle</vt:lpstr>
      <vt:lpstr>V. Specifické cíle</vt:lpstr>
      <vt:lpstr>V. Specifické cíle</vt:lpstr>
      <vt:lpstr>VI. Popis dosažení změny</vt:lpstr>
      <vt:lpstr>VI. Popis dosažení změny</vt:lpstr>
      <vt:lpstr>VI. Popis dosažení změny</vt:lpstr>
      <vt:lpstr>VI. Popis dosažení změny</vt:lpstr>
      <vt:lpstr>VI. Popis dosažení změny</vt:lpstr>
      <vt:lpstr>VI. Popis dosažení změny</vt:lpstr>
      <vt:lpstr>VI. Popis dosažení změny</vt:lpstr>
      <vt:lpstr>VI. Popis dosažení změny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Ministerstvo práce a sociálních věcí</dc:creator>
  <cp:lastModifiedBy>Herák Robert Mgr., DiS. (MPSV)</cp:lastModifiedBy>
  <cp:revision>432</cp:revision>
  <cp:lastPrinted>2019-08-27T10:38:35Z</cp:lastPrinted>
  <dcterms:created xsi:type="dcterms:W3CDTF">2004-09-26T13:46:31Z</dcterms:created>
  <dcterms:modified xsi:type="dcterms:W3CDTF">2025-10-29T12:04:41Z</dcterms:modified>
</cp:coreProperties>
</file>