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modernComment_117_F3573BA6.xml" ContentType="application/vnd.ms-powerpoint.comments+xml"/>
  <Override PartName="/ppt/comments/modernComment_13D_6ECB3B41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4"/>
  </p:sldMasterIdLst>
  <p:notesMasterIdLst>
    <p:notesMasterId r:id="rId43"/>
  </p:notesMasterIdLst>
  <p:handoutMasterIdLst>
    <p:handoutMasterId r:id="rId44"/>
  </p:handoutMasterIdLst>
  <p:sldIdLst>
    <p:sldId id="277" r:id="rId5"/>
    <p:sldId id="322" r:id="rId6"/>
    <p:sldId id="311" r:id="rId7"/>
    <p:sldId id="326" r:id="rId8"/>
    <p:sldId id="323" r:id="rId9"/>
    <p:sldId id="325" r:id="rId10"/>
    <p:sldId id="327" r:id="rId11"/>
    <p:sldId id="328" r:id="rId12"/>
    <p:sldId id="329" r:id="rId13"/>
    <p:sldId id="324" r:id="rId14"/>
    <p:sldId id="341" r:id="rId15"/>
    <p:sldId id="321" r:id="rId16"/>
    <p:sldId id="279" r:id="rId17"/>
    <p:sldId id="319" r:id="rId18"/>
    <p:sldId id="312" r:id="rId19"/>
    <p:sldId id="318" r:id="rId20"/>
    <p:sldId id="314" r:id="rId21"/>
    <p:sldId id="315" r:id="rId22"/>
    <p:sldId id="317" r:id="rId23"/>
    <p:sldId id="316" r:id="rId24"/>
    <p:sldId id="320" r:id="rId25"/>
    <p:sldId id="342" r:id="rId26"/>
    <p:sldId id="336" r:id="rId27"/>
    <p:sldId id="337" r:id="rId28"/>
    <p:sldId id="338" r:id="rId29"/>
    <p:sldId id="339" r:id="rId30"/>
    <p:sldId id="330" r:id="rId31"/>
    <p:sldId id="331" r:id="rId32"/>
    <p:sldId id="332" r:id="rId33"/>
    <p:sldId id="333" r:id="rId34"/>
    <p:sldId id="334" r:id="rId35"/>
    <p:sldId id="343" r:id="rId36"/>
    <p:sldId id="335" r:id="rId37"/>
    <p:sldId id="345" r:id="rId38"/>
    <p:sldId id="344" r:id="rId39"/>
    <p:sldId id="346" r:id="rId40"/>
    <p:sldId id="347" r:id="rId41"/>
    <p:sldId id="340" r:id="rId4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C6D12BB-CD4B-C487-444A-183AA471F69E}" name="Kryštof Hanzlík" initials="KH" userId="S::krystof.hanzlik@armadaspasy.cz::a54acb10-79fb-4f72-885e-16bc416ad87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C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651" autoAdjust="0"/>
    <p:restoredTop sz="94671"/>
  </p:normalViewPr>
  <p:slideViewPr>
    <p:cSldViewPr snapToGrid="0">
      <p:cViewPr varScale="1">
        <p:scale>
          <a:sx n="104" d="100"/>
          <a:sy n="104" d="100"/>
        </p:scale>
        <p:origin x="37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omments/modernComment_13D_6ECB3B4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920BF88-F624-CF48-A3E8-42821FE77C11}" authorId="{DC6D12BB-CD4B-C487-444A-183AA471F69E}" created="2025-06-11T15:38:31.958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1858812737" sldId="317"/>
      <ac:spMk id="3" creationId="{BF7A9972-B3D0-A16E-7818-22C30B892F8E}"/>
      <ac:txMk cp="211" len="31">
        <ac:context len="349" hash="766579495"/>
      </ac:txMk>
    </ac:txMkLst>
    <p188:pos x="4793820" y="1575729"/>
    <p188:txBody>
      <a:bodyPr/>
      <a:lstStyle/>
      <a:p>
        <a:r>
          <a:rPr lang="cs-CZ"/>
          <a:t>personální důvody, má odcházet ta stará doktorka, co to dělá, kdyžtak se opatrně zeptej, jak to vypadá teď:)</a:t>
        </a:r>
      </a:p>
    </p188:txBody>
  </p188:cm>
</p188:cmLst>
</file>

<file path=ppt/comments/modernComment_117_F3573BA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CA024A82-BA32-8E43-A330-4895878C69F5}" authorId="{DC6D12BB-CD4B-C487-444A-183AA471F69E}" created="2025-06-11T15:33:54.386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4082580390" sldId="279"/>
      <ac:spMk id="3" creationId="{81EC5419-0EB7-4D2D-AA27-D84677F9D26D}"/>
      <ac:txMk cp="272" len="26">
        <ac:context len="655" hash="3934492478"/>
      </ac:txMk>
    </ac:txMkLst>
    <p188:pos x="10264722" y="2040678"/>
    <p188:txBody>
      <a:bodyPr/>
      <a:lstStyle/>
      <a:p>
        <a:r>
          <a:rPr lang="cs-CZ"/>
          <a:t>lidi, kteří pracují ve velkých fabrikách a pervitin užívají, aby zvládli dlouhé směny a vysoký pracovní zápřah. O nízkoprahových adiktologických službách buď neví nebo nemají potřebu je vyhledávat a nevidí své užívání jako problém, případně je využívání služeb znevýhodňuje v zaměstnání. </a:t>
        </a:r>
      </a:p>
    </p188:txBody>
  </p188:cm>
</p188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575C6E6E-5EA4-41FD-BF40-FA51685534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0FFF925-45A1-4ACB-B700-2793A6FCDA7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2E0C9-AA8C-4F52-B833-23E54EABDA61}" type="datetimeFigureOut">
              <a:rPr lang="cs-CZ" smtClean="0"/>
              <a:t>12.06.2025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EDBBBA6-0AB2-4EF1-A320-139D77A64F2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EE0498E-9DDE-4235-B265-81CF847520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CA4D7-AF41-44FD-9A45-FED294772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97174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B7EC3C-0941-974F-BD39-1B8F31E27348}" type="datetimeFigureOut">
              <a:rPr lang="en-GB" smtClean="0"/>
              <a:t>12/06/2025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8E1F34-4580-044B-B615-11C519042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71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Na </a:t>
            </a:r>
            <a:r>
              <a:rPr lang="en-GB" dirty="0" err="1"/>
              <a:t>republikovém</a:t>
            </a:r>
            <a:r>
              <a:rPr lang="en-GB" dirty="0"/>
              <a:t> </a:t>
            </a:r>
            <a:r>
              <a:rPr lang="en-GB" dirty="0" err="1"/>
              <a:t>průměru</a:t>
            </a:r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8E1F34-4580-044B-B615-11C51904244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640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lidi, kteří pracují ve velkých fabrikách a pervitin užívají, aby zvládli dlouhé směny a vysoký pracovní zápřah. O nízkoprahových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adiktologických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službách buď neví nebo nemají potřebu je vyhledávat a nevidí své užívání jako problém, případně je využívání služeb znevýhodňuje v zaměstnání. </a:t>
            </a:r>
          </a:p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8E1F34-4580-044B-B615-11C51904244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30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vfnpraha.sharepoint.com/sites/edu/navody/PDFnavody/priprava-prezentaci.pdf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ÁPOVĚ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64B5CB0-FFD0-466F-B761-6B73A8511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5"/>
            <a:ext cx="12192000" cy="6858000"/>
          </a:xfrm>
          <a:prstGeom prst="rect">
            <a:avLst/>
          </a:prstGeom>
        </p:spPr>
      </p:pic>
      <p:sp>
        <p:nvSpPr>
          <p:cNvPr id="2" name="TextovéPole 1">
            <a:hlinkClick r:id="rId3"/>
            <a:extLst>
              <a:ext uri="{FF2B5EF4-FFF2-40B4-BE49-F238E27FC236}">
                <a16:creationId xmlns:a16="http://schemas.microsoft.com/office/drawing/2014/main" id="{EDAC1EDD-F8EE-4043-B702-0B566B07D478}"/>
              </a:ext>
            </a:extLst>
          </p:cNvPr>
          <p:cNvSpPr txBox="1"/>
          <p:nvPr/>
        </p:nvSpPr>
        <p:spPr>
          <a:xfrm>
            <a:off x="362309" y="5262114"/>
            <a:ext cx="1104182" cy="526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7209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Uvodni_sni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C2DF800C-B454-458D-9A80-A70F1355F5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71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Uvodni_sni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3D66BCE0-B909-4290-80F1-6101F09A33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10" name="Nadpis 1">
            <a:extLst>
              <a:ext uri="{FF2B5EF4-FFF2-40B4-BE49-F238E27FC236}">
                <a16:creationId xmlns:a16="http://schemas.microsoft.com/office/drawing/2014/main" id="{D986817E-5D7D-48B8-BF4A-BFFD77B7470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09900" y="2132722"/>
            <a:ext cx="6172200" cy="1588655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4400" b="1">
                <a:solidFill>
                  <a:srgbClr val="292265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cs-CZ" dirty="0"/>
              <a:t>NÁZEV PREZENTACE</a:t>
            </a:r>
            <a:br>
              <a:rPr lang="cs-CZ" dirty="0"/>
            </a:br>
            <a:r>
              <a:rPr lang="cs-CZ" dirty="0"/>
              <a:t>UPRAVIT</a:t>
            </a:r>
          </a:p>
        </p:txBody>
      </p:sp>
    </p:spTree>
    <p:extLst>
      <p:ext uri="{BB962C8B-B14F-4D97-AF65-F5344CB8AC3E}">
        <p14:creationId xmlns:p14="http://schemas.microsoft.com/office/powerpoint/2010/main" val="4126793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Nadpis_au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Zástupný symbol pro text 22"/>
          <p:cNvSpPr>
            <a:spLocks noGrp="1"/>
          </p:cNvSpPr>
          <p:nvPr>
            <p:ph type="body" sz="quarter" idx="15" hasCustomPrompt="1"/>
          </p:nvPr>
        </p:nvSpPr>
        <p:spPr>
          <a:xfrm>
            <a:off x="4215602" y="4569143"/>
            <a:ext cx="3760788" cy="709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buFontTx/>
              <a:buNone/>
              <a:defRPr lang="cs-CZ" sz="3600" dirty="0">
                <a:solidFill>
                  <a:srgbClr val="0C0C72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Podnadpis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6" hasCustomPrompt="1"/>
          </p:nvPr>
        </p:nvSpPr>
        <p:spPr>
          <a:xfrm>
            <a:off x="407368" y="5735638"/>
            <a:ext cx="4267820" cy="34448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lang="cs-CZ" sz="2000" kern="1200" baseline="0" dirty="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cs-CZ" dirty="0"/>
              <a:t>Název prezentace</a:t>
            </a:r>
          </a:p>
        </p:txBody>
      </p:sp>
      <p:sp>
        <p:nvSpPr>
          <p:cNvPr id="27" name="Zástupný symbol pro text 26"/>
          <p:cNvSpPr>
            <a:spLocks noGrp="1"/>
          </p:cNvSpPr>
          <p:nvPr>
            <p:ph type="body" sz="quarter" idx="17" hasCustomPrompt="1"/>
          </p:nvPr>
        </p:nvSpPr>
        <p:spPr>
          <a:xfrm>
            <a:off x="8116887" y="5735638"/>
            <a:ext cx="3572349" cy="344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r">
              <a:buFontTx/>
              <a:buNone/>
              <a:defRPr lang="cs-CZ" sz="2000" baseline="0" dirty="0">
                <a:solidFill>
                  <a:srgbClr val="7F7F7F"/>
                </a:solidFill>
              </a:defRPr>
            </a:lvl1pPr>
          </a:lstStyle>
          <a:p>
            <a:pPr marL="0" lvl="0" indent="0" algn="r">
              <a:buFontTx/>
              <a:buNone/>
            </a:pPr>
            <a:r>
              <a:rPr lang="cs-CZ" dirty="0"/>
              <a:t>Titul Jméno Příjmení, titul</a:t>
            </a:r>
          </a:p>
        </p:txBody>
      </p:sp>
      <p:sp>
        <p:nvSpPr>
          <p:cNvPr id="11" name="Zástupný symbol obrázku 2"/>
          <p:cNvSpPr>
            <a:spLocks noGrp="1"/>
          </p:cNvSpPr>
          <p:nvPr>
            <p:ph type="pic" sz="quarter" idx="18" hasCustomPrompt="1"/>
          </p:nvPr>
        </p:nvSpPr>
        <p:spPr>
          <a:xfrm>
            <a:off x="4809010" y="1163097"/>
            <a:ext cx="2573969" cy="245627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800"/>
            </a:lvl1pPr>
          </a:lstStyle>
          <a:p>
            <a:r>
              <a:rPr lang="cs-CZ" dirty="0"/>
              <a:t>obrázek kruhový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A0DEB1A-7228-42B1-96E7-2FE88AFC45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374C812-AEEF-45ED-9EF8-8520286FC8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20389" y="3761493"/>
            <a:ext cx="3351213" cy="665534"/>
          </a:xfrm>
          <a:prstGeom prst="rect">
            <a:avLst/>
          </a:prstGeom>
        </p:spPr>
        <p:txBody>
          <a:bodyPr/>
          <a:lstStyle>
            <a:lvl1pPr algn="ctr">
              <a:defRPr lang="cs-CZ" sz="4000" b="1" kern="1200" smtClean="0">
                <a:solidFill>
                  <a:srgbClr val="002060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2555915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symbol pro text 18"/>
          <p:cNvSpPr>
            <a:spLocks noGrp="1"/>
          </p:cNvSpPr>
          <p:nvPr>
            <p:ph type="body" sz="quarter" idx="14" hasCustomPrompt="1"/>
          </p:nvPr>
        </p:nvSpPr>
        <p:spPr>
          <a:xfrm>
            <a:off x="971551" y="5514975"/>
            <a:ext cx="10142652" cy="97948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cs-CZ" dirty="0"/>
              <a:t>Zadejte text</a:t>
            </a:r>
          </a:p>
        </p:txBody>
      </p:sp>
      <p:sp>
        <p:nvSpPr>
          <p:cNvPr id="23" name="Zástupný symbol pro text 22"/>
          <p:cNvSpPr>
            <a:spLocks noGrp="1"/>
          </p:cNvSpPr>
          <p:nvPr>
            <p:ph type="body" sz="quarter" idx="15" hasCustomPrompt="1"/>
          </p:nvPr>
        </p:nvSpPr>
        <p:spPr>
          <a:xfrm>
            <a:off x="971550" y="2171699"/>
            <a:ext cx="10142538" cy="3097213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  <a:lvl3pPr>
              <a:defRPr baseline="0"/>
            </a:lvl3pPr>
          </a:lstStyle>
          <a:p>
            <a:pPr lvl="0"/>
            <a:r>
              <a:rPr lang="cs-CZ" dirty="0"/>
              <a:t>Text s odrážkou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2"/>
            <a:endParaRPr lang="cs-CZ" dirty="0"/>
          </a:p>
          <a:p>
            <a:pPr lvl="0"/>
            <a:r>
              <a:rPr lang="cs-CZ" dirty="0"/>
              <a:t>Text s odrážkou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Text s odrážkou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83276F7-6F9D-4283-AF3C-3F79E1EC64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570E9F56-3824-466F-8B3B-064147AC66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946149"/>
            <a:ext cx="10142538" cy="979488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586496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ext_s_obraz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obrázku 3"/>
          <p:cNvSpPr>
            <a:spLocks noGrp="1"/>
          </p:cNvSpPr>
          <p:nvPr>
            <p:ph type="pic" sz="quarter" idx="10"/>
          </p:nvPr>
        </p:nvSpPr>
        <p:spPr>
          <a:xfrm>
            <a:off x="7708817" y="1008131"/>
            <a:ext cx="3897646" cy="5448816"/>
          </a:xfrm>
          <a:prstGeom prst="rect">
            <a:avLst/>
          </a:prstGeom>
          <a:effectLst>
            <a:outerShdw blurRad="127000" dist="38100" dir="2100000" algn="tl" rotWithShape="0">
              <a:prstClr val="black">
                <a:alpha val="45000"/>
              </a:prstClr>
            </a:outerShdw>
          </a:effectLst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cs-CZ" dirty="0"/>
              <a:t>Kliknutím na ikonu přidáte obrázek.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3" hasCustomPrompt="1"/>
          </p:nvPr>
        </p:nvSpPr>
        <p:spPr>
          <a:xfrm>
            <a:off x="611188" y="2503170"/>
            <a:ext cx="6656387" cy="3953193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776"/>
              </a:buClr>
              <a:buSzTx/>
              <a:buFont typeface="Arial" panose="020B0604020202020204" pitchFamily="34" charset="0"/>
              <a:buChar char="•"/>
              <a:tabLst/>
              <a:defRPr baseline="0"/>
            </a:lvl1pPr>
          </a:lstStyle>
          <a:p>
            <a:pPr lvl="0"/>
            <a:r>
              <a:rPr lang="cs-CZ" dirty="0"/>
              <a:t>Text s odrážkou</a:t>
            </a:r>
          </a:p>
          <a:p>
            <a:pPr lvl="0"/>
            <a:r>
              <a:rPr lang="cs-CZ" dirty="0"/>
              <a:t>Text s odrážkou</a:t>
            </a:r>
          </a:p>
          <a:p>
            <a:pPr lvl="0"/>
            <a:r>
              <a:rPr lang="cs-CZ" dirty="0"/>
              <a:t>Text s odrážkou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776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dirty="0"/>
              <a:t>Text s odrážkou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776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s-CZ" dirty="0"/>
              <a:t>Text s odrážkou</a:t>
            </a:r>
          </a:p>
          <a:p>
            <a:pPr lvl="0"/>
            <a:endParaRPr lang="cs-CZ" dirty="0"/>
          </a:p>
          <a:p>
            <a:pPr lvl="0"/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C083F01E-44BD-4267-B396-B613995E7C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9D6F00E3-3E07-4D91-BD9E-DF7F91E492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1188" y="1002193"/>
            <a:ext cx="6656387" cy="1180937"/>
          </a:xfrm>
          <a:prstGeom prst="rect">
            <a:avLst/>
          </a:prstGeom>
        </p:spPr>
        <p:txBody>
          <a:bodyPr/>
          <a:lstStyle>
            <a:lvl1pPr>
              <a:defRPr lang="cs-CZ" sz="3600" b="1" kern="1200" dirty="0" smtClean="0">
                <a:solidFill>
                  <a:srgbClr val="002060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2388613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mar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jekt SmartArt 12"/>
          <p:cNvSpPr>
            <a:spLocks noGrp="1"/>
          </p:cNvSpPr>
          <p:nvPr>
            <p:ph type="dgm" sz="quarter" idx="13"/>
          </p:nvPr>
        </p:nvSpPr>
        <p:spPr>
          <a:xfrm>
            <a:off x="498475" y="2263140"/>
            <a:ext cx="11356975" cy="438213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Kliknutím na ikonu přidáte obrázek </a:t>
            </a:r>
            <a:r>
              <a:rPr lang="cs-CZ" dirty="0" err="1"/>
              <a:t>SmartArt</a:t>
            </a:r>
            <a:r>
              <a:rPr lang="cs-CZ" dirty="0"/>
              <a:t>.</a:t>
            </a:r>
          </a:p>
        </p:txBody>
      </p:sp>
      <p:sp>
        <p:nvSpPr>
          <p:cNvPr id="6" name="Zástupný symbol pro text 14">
            <a:extLst>
              <a:ext uri="{FF2B5EF4-FFF2-40B4-BE49-F238E27FC236}">
                <a16:creationId xmlns:a16="http://schemas.microsoft.com/office/drawing/2014/main" id="{6F3A4B9A-D271-4FD2-B5E3-7CB2B8B88A2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8476" y="859536"/>
            <a:ext cx="11184444" cy="110642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3600" b="1" baseline="0">
                <a:solidFill>
                  <a:srgbClr val="0C0C7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Nadpis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6E96658E-F950-4896-8848-B2559381E1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74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Obrazky_fot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/>
          <p:cNvSpPr>
            <a:spLocks noGrp="1"/>
          </p:cNvSpPr>
          <p:nvPr>
            <p:ph type="pic" sz="quarter" idx="13"/>
          </p:nvPr>
        </p:nvSpPr>
        <p:spPr>
          <a:xfrm>
            <a:off x="498306" y="2411730"/>
            <a:ext cx="3384550" cy="285708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obrázku 2"/>
          <p:cNvSpPr>
            <a:spLocks noGrp="1"/>
          </p:cNvSpPr>
          <p:nvPr>
            <p:ph type="pic" sz="quarter" idx="14"/>
          </p:nvPr>
        </p:nvSpPr>
        <p:spPr>
          <a:xfrm>
            <a:off x="8382334" y="2411730"/>
            <a:ext cx="3384550" cy="285708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7" name="Zástupný symbol obrázku 2"/>
          <p:cNvSpPr>
            <a:spLocks noGrp="1"/>
          </p:cNvSpPr>
          <p:nvPr>
            <p:ph type="pic" sz="quarter" idx="15"/>
          </p:nvPr>
        </p:nvSpPr>
        <p:spPr>
          <a:xfrm>
            <a:off x="4440320" y="2411730"/>
            <a:ext cx="3384550" cy="285708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6" hasCustomPrompt="1"/>
          </p:nvPr>
        </p:nvSpPr>
        <p:spPr>
          <a:xfrm>
            <a:off x="498475" y="5599113"/>
            <a:ext cx="3384550" cy="4413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aseline="0"/>
            </a:lvl1pPr>
          </a:lstStyle>
          <a:p>
            <a:pPr lvl="0"/>
            <a:r>
              <a:rPr lang="cs-CZ" dirty="0"/>
              <a:t>Popisek obrázku</a:t>
            </a:r>
          </a:p>
        </p:txBody>
      </p:sp>
      <p:sp>
        <p:nvSpPr>
          <p:cNvPr id="10" name="Zástupný symbol pro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8382334" y="5608026"/>
            <a:ext cx="3384550" cy="4413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aseline="0"/>
            </a:lvl1pPr>
          </a:lstStyle>
          <a:p>
            <a:pPr lvl="0"/>
            <a:r>
              <a:rPr lang="cs-CZ" dirty="0"/>
              <a:t>Popisek obrázku</a:t>
            </a:r>
          </a:p>
        </p:txBody>
      </p:sp>
      <p:sp>
        <p:nvSpPr>
          <p:cNvPr id="11" name="Zástupný symbol pro text 4"/>
          <p:cNvSpPr>
            <a:spLocks noGrp="1"/>
          </p:cNvSpPr>
          <p:nvPr>
            <p:ph type="body" sz="quarter" idx="18" hasCustomPrompt="1"/>
          </p:nvPr>
        </p:nvSpPr>
        <p:spPr>
          <a:xfrm>
            <a:off x="4440320" y="5607636"/>
            <a:ext cx="3384550" cy="4413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aseline="0"/>
            </a:lvl1pPr>
          </a:lstStyle>
          <a:p>
            <a:pPr lvl="0"/>
            <a:r>
              <a:rPr lang="cs-CZ" dirty="0"/>
              <a:t>Popisek obrázku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42644DB6-902A-4596-A15A-4040382506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07D7A6B-8F12-4AF6-940E-4F59B38E5D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8306" y="859537"/>
            <a:ext cx="9796969" cy="979488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2574208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Obrazky_fot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/>
          <p:cNvSpPr>
            <a:spLocks noGrp="1"/>
          </p:cNvSpPr>
          <p:nvPr>
            <p:ph type="pic" sz="quarter" idx="13"/>
          </p:nvPr>
        </p:nvSpPr>
        <p:spPr>
          <a:xfrm>
            <a:off x="482141" y="2555083"/>
            <a:ext cx="4820191" cy="40689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obrázku 2"/>
          <p:cNvSpPr>
            <a:spLocks noGrp="1"/>
          </p:cNvSpPr>
          <p:nvPr>
            <p:ph type="pic" sz="quarter" idx="14"/>
          </p:nvPr>
        </p:nvSpPr>
        <p:spPr>
          <a:xfrm>
            <a:off x="6947064" y="2555083"/>
            <a:ext cx="4820191" cy="40689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6" hasCustomPrompt="1"/>
          </p:nvPr>
        </p:nvSpPr>
        <p:spPr>
          <a:xfrm>
            <a:off x="498474" y="1977115"/>
            <a:ext cx="4803857" cy="4413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aseline="0"/>
            </a:lvl1pPr>
          </a:lstStyle>
          <a:p>
            <a:pPr lvl="0"/>
            <a:r>
              <a:rPr lang="cs-CZ" dirty="0"/>
              <a:t>Popisek obrázku</a:t>
            </a:r>
          </a:p>
        </p:txBody>
      </p:sp>
      <p:sp>
        <p:nvSpPr>
          <p:cNvPr id="10" name="Zástupný symbol pro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946693" y="1986028"/>
            <a:ext cx="4820191" cy="4413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aseline="0"/>
            </a:lvl1pPr>
          </a:lstStyle>
          <a:p>
            <a:pPr lvl="0"/>
            <a:r>
              <a:rPr lang="cs-CZ" dirty="0"/>
              <a:t>Popisek obrázku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42644DB6-902A-4596-A15A-4040382506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07D7A6B-8F12-4AF6-940E-4F59B38E5D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8306" y="859537"/>
            <a:ext cx="9796969" cy="979488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849762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Obrazky_fot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/>
          <p:cNvSpPr>
            <a:spLocks noGrp="1"/>
          </p:cNvSpPr>
          <p:nvPr>
            <p:ph type="pic" sz="quarter" idx="13"/>
          </p:nvPr>
        </p:nvSpPr>
        <p:spPr>
          <a:xfrm>
            <a:off x="498306" y="2138600"/>
            <a:ext cx="5140516" cy="43393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obrázku 2"/>
          <p:cNvSpPr>
            <a:spLocks noGrp="1"/>
          </p:cNvSpPr>
          <p:nvPr>
            <p:ph type="pic" sz="quarter" idx="14"/>
          </p:nvPr>
        </p:nvSpPr>
        <p:spPr>
          <a:xfrm>
            <a:off x="6626368" y="2138600"/>
            <a:ext cx="5140516" cy="43393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42644DB6-902A-4596-A15A-4040382506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07D7A6B-8F12-4AF6-940E-4F59B38E5D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8306" y="859537"/>
            <a:ext cx="9796969" cy="979488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311412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Multime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Zástupný symbol pro obsah 26"/>
          <p:cNvSpPr>
            <a:spLocks noGrp="1"/>
          </p:cNvSpPr>
          <p:nvPr>
            <p:ph sz="quarter" idx="10" hasCustomPrompt="1"/>
          </p:nvPr>
        </p:nvSpPr>
        <p:spPr>
          <a:xfrm>
            <a:off x="820738" y="2148840"/>
            <a:ext cx="10548938" cy="4345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cs-CZ" dirty="0"/>
              <a:t>Klikněte na ikonu a vyberte akci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840C77C-53EE-4716-8969-FF9C621A4B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C7D0D37B-533E-4583-A761-D316319824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0737" y="859537"/>
            <a:ext cx="10548937" cy="979488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3637825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ext_s_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obrázku 2">
            <a:extLst>
              <a:ext uri="{FF2B5EF4-FFF2-40B4-BE49-F238E27FC236}">
                <a16:creationId xmlns:a16="http://schemas.microsoft.com/office/drawing/2014/main" id="{AA716AB0-8D19-498A-971A-0C7F0EDB8F3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85813" y="4408097"/>
            <a:ext cx="4924873" cy="198215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6" name="Zástupný symbol obrázku 2">
            <a:extLst>
              <a:ext uri="{FF2B5EF4-FFF2-40B4-BE49-F238E27FC236}">
                <a16:creationId xmlns:a16="http://schemas.microsoft.com/office/drawing/2014/main" id="{9E98ECA3-A32E-44C4-83EF-221E82E414B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69811" y="4408096"/>
            <a:ext cx="4934790" cy="198215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7" name="Zástupný symbol pro text 22">
            <a:extLst>
              <a:ext uri="{FF2B5EF4-FFF2-40B4-BE49-F238E27FC236}">
                <a16:creationId xmlns:a16="http://schemas.microsoft.com/office/drawing/2014/main" id="{4A97B10C-083C-4351-BCC0-8E6EC558535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85813" y="2080261"/>
            <a:ext cx="10618788" cy="2169328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  <a:lvl3pPr marL="914400" indent="0">
              <a:buNone/>
              <a:defRPr baseline="0"/>
            </a:lvl3pPr>
          </a:lstStyle>
          <a:p>
            <a:pPr lvl="0"/>
            <a:r>
              <a:rPr lang="cs-CZ" dirty="0"/>
              <a:t>Text s odrážkou</a:t>
            </a:r>
          </a:p>
          <a:p>
            <a:pPr lvl="0"/>
            <a:r>
              <a:rPr lang="cs-CZ" dirty="0"/>
              <a:t>Text s odrážkou</a:t>
            </a:r>
          </a:p>
          <a:p>
            <a:pPr lvl="0"/>
            <a:r>
              <a:rPr lang="cs-CZ" dirty="0"/>
              <a:t>Text s odrážkou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AA716188-4551-4FBC-AF6C-447BCCDDD3B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2892E4D6-F2E7-4D6A-BDE5-5D00654F6B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812" y="884683"/>
            <a:ext cx="10618787" cy="979488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1432763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boxy_s_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sz="quarter" idx="15" hasCustomPrompt="1"/>
          </p:nvPr>
        </p:nvSpPr>
        <p:spPr>
          <a:xfrm>
            <a:off x="4654057" y="3097687"/>
            <a:ext cx="2997200" cy="322421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>
              <a:defRPr sz="2100"/>
            </a:lvl1pPr>
          </a:lstStyle>
          <a:p>
            <a:pPr lvl="0"/>
            <a:r>
              <a:rPr lang="cs-CZ" dirty="0"/>
              <a:t>Text s odrážkou</a:t>
            </a:r>
          </a:p>
        </p:txBody>
      </p:sp>
      <p:sp>
        <p:nvSpPr>
          <p:cNvPr id="12" name="Zástupný symbol pro text 4"/>
          <p:cNvSpPr>
            <a:spLocks noGrp="1"/>
          </p:cNvSpPr>
          <p:nvPr>
            <p:ph type="body" sz="quarter" idx="16" hasCustomPrompt="1"/>
          </p:nvPr>
        </p:nvSpPr>
        <p:spPr>
          <a:xfrm>
            <a:off x="817954" y="3068981"/>
            <a:ext cx="2997200" cy="3224212"/>
          </a:xfrm>
          <a:prstGeom prst="rect">
            <a:avLst/>
          </a:prstGeom>
          <a:solidFill>
            <a:schemeClr val="accent1"/>
          </a:solidFill>
        </p:spPr>
        <p:txBody>
          <a:bodyPr>
            <a:normAutofit/>
          </a:bodyPr>
          <a:lstStyle>
            <a:lvl1pPr>
              <a:defRPr sz="2100"/>
            </a:lvl1pPr>
          </a:lstStyle>
          <a:p>
            <a:pPr lvl="0"/>
            <a:r>
              <a:rPr lang="cs-CZ" dirty="0"/>
              <a:t>Text s odrážkou</a:t>
            </a:r>
          </a:p>
        </p:txBody>
      </p:sp>
      <p:sp>
        <p:nvSpPr>
          <p:cNvPr id="13" name="Zástupný symbol pro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8429926" y="3076084"/>
            <a:ext cx="3009600" cy="32242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>
              <a:defRPr sz="2100"/>
            </a:lvl1pPr>
          </a:lstStyle>
          <a:p>
            <a:pPr lvl="0"/>
            <a:r>
              <a:rPr lang="cs-CZ" dirty="0"/>
              <a:t>Text s odrážkou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19" hasCustomPrompt="1"/>
          </p:nvPr>
        </p:nvSpPr>
        <p:spPr>
          <a:xfrm>
            <a:off x="4654057" y="2290517"/>
            <a:ext cx="2997200" cy="807170"/>
          </a:xfrm>
          <a:prstGeom prst="round2Same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buFontTx/>
              <a:buNone/>
              <a:defRPr lang="cs-CZ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Název sekce</a:t>
            </a:r>
          </a:p>
        </p:txBody>
      </p:sp>
      <p:sp>
        <p:nvSpPr>
          <p:cNvPr id="21" name="Zástupný symbol pro text 14"/>
          <p:cNvSpPr>
            <a:spLocks noGrp="1"/>
          </p:cNvSpPr>
          <p:nvPr>
            <p:ph type="body" sz="quarter" idx="20" hasCustomPrompt="1"/>
          </p:nvPr>
        </p:nvSpPr>
        <p:spPr>
          <a:xfrm>
            <a:off x="8429926" y="2290517"/>
            <a:ext cx="3009600" cy="785567"/>
          </a:xfrm>
          <a:prstGeom prst="round2Same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buFontTx/>
              <a:buNone/>
              <a:defRPr lang="cs-CZ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Název sekce</a:t>
            </a:r>
          </a:p>
        </p:txBody>
      </p:sp>
      <p:sp>
        <p:nvSpPr>
          <p:cNvPr id="22" name="Zástupný symbol pro text 14"/>
          <p:cNvSpPr>
            <a:spLocks noGrp="1"/>
          </p:cNvSpPr>
          <p:nvPr>
            <p:ph type="body" sz="quarter" idx="21" hasCustomPrompt="1"/>
          </p:nvPr>
        </p:nvSpPr>
        <p:spPr>
          <a:xfrm>
            <a:off x="817954" y="2290517"/>
            <a:ext cx="2997200" cy="771860"/>
          </a:xfrm>
          <a:prstGeom prst="round2Same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buFontTx/>
              <a:buNone/>
              <a:defRPr lang="cs-CZ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Název sekce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FD777452-EB0C-4198-BFD6-4DAA8572E1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29A763-C4C2-4164-A599-BC0BC774D1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814" y="877319"/>
            <a:ext cx="10618788" cy="986851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749747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boxy_s_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sz="quarter" idx="15" hasCustomPrompt="1"/>
          </p:nvPr>
        </p:nvSpPr>
        <p:spPr>
          <a:xfrm>
            <a:off x="820738" y="3076084"/>
            <a:ext cx="2997200" cy="32242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>
              <a:defRPr sz="2100"/>
            </a:lvl1pPr>
          </a:lstStyle>
          <a:p>
            <a:pPr lvl="0"/>
            <a:r>
              <a:rPr lang="cs-CZ" dirty="0"/>
              <a:t>Text s odrážkou</a:t>
            </a:r>
          </a:p>
        </p:txBody>
      </p:sp>
      <p:sp>
        <p:nvSpPr>
          <p:cNvPr id="12" name="Zástupný symbol pro text 4"/>
          <p:cNvSpPr>
            <a:spLocks noGrp="1"/>
          </p:cNvSpPr>
          <p:nvPr>
            <p:ph type="body" sz="quarter" idx="16" hasCustomPrompt="1"/>
          </p:nvPr>
        </p:nvSpPr>
        <p:spPr>
          <a:xfrm>
            <a:off x="4654057" y="3076084"/>
            <a:ext cx="2997200" cy="32242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>
              <a:defRPr sz="2100"/>
            </a:lvl1pPr>
          </a:lstStyle>
          <a:p>
            <a:pPr lvl="0"/>
            <a:r>
              <a:rPr lang="cs-CZ" dirty="0"/>
              <a:t>Text s odrážkou</a:t>
            </a:r>
          </a:p>
        </p:txBody>
      </p:sp>
      <p:sp>
        <p:nvSpPr>
          <p:cNvPr id="13" name="Zástupný symbol pro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8429926" y="3076084"/>
            <a:ext cx="3009600" cy="32242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>
              <a:defRPr sz="2100"/>
            </a:lvl1pPr>
          </a:lstStyle>
          <a:p>
            <a:pPr lvl="0"/>
            <a:r>
              <a:rPr lang="cs-CZ" dirty="0"/>
              <a:t>Text s odrážkou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19" hasCustomPrompt="1"/>
          </p:nvPr>
        </p:nvSpPr>
        <p:spPr>
          <a:xfrm>
            <a:off x="820738" y="2297620"/>
            <a:ext cx="2997200" cy="805943"/>
          </a:xfrm>
          <a:prstGeom prst="round2Same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buFontTx/>
              <a:buNone/>
              <a:defRPr lang="cs-CZ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Název sekce</a:t>
            </a:r>
          </a:p>
        </p:txBody>
      </p:sp>
      <p:sp>
        <p:nvSpPr>
          <p:cNvPr id="21" name="Zástupný symbol pro text 14"/>
          <p:cNvSpPr>
            <a:spLocks noGrp="1"/>
          </p:cNvSpPr>
          <p:nvPr>
            <p:ph type="body" sz="quarter" idx="20" hasCustomPrompt="1"/>
          </p:nvPr>
        </p:nvSpPr>
        <p:spPr>
          <a:xfrm>
            <a:off x="8429926" y="2297620"/>
            <a:ext cx="3009600" cy="778464"/>
          </a:xfrm>
          <a:prstGeom prst="round2Same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buFontTx/>
              <a:buNone/>
              <a:defRPr lang="cs-CZ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Název sekce</a:t>
            </a:r>
          </a:p>
        </p:txBody>
      </p:sp>
      <p:sp>
        <p:nvSpPr>
          <p:cNvPr id="22" name="Zástupný symbol pro text 14"/>
          <p:cNvSpPr>
            <a:spLocks noGrp="1"/>
          </p:cNvSpPr>
          <p:nvPr>
            <p:ph type="body" sz="quarter" idx="21" hasCustomPrompt="1"/>
          </p:nvPr>
        </p:nvSpPr>
        <p:spPr>
          <a:xfrm>
            <a:off x="4654057" y="2297620"/>
            <a:ext cx="2997200" cy="778464"/>
          </a:xfrm>
          <a:prstGeom prst="round2SameRect">
            <a:avLst/>
          </a:prstGeom>
          <a:solidFill>
            <a:schemeClr val="accent6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buFontTx/>
              <a:buNone/>
              <a:defRPr lang="cs-CZ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Název sekce</a:t>
            </a: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DCDB8651-6AE2-4410-8E24-4E18669728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22DAB665-D179-41DF-B055-ADD591A381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812" y="878745"/>
            <a:ext cx="10618787" cy="979488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126654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boxy_s_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text 4"/>
          <p:cNvSpPr>
            <a:spLocks noGrp="1"/>
          </p:cNvSpPr>
          <p:nvPr>
            <p:ph type="body" sz="quarter" idx="16" hasCustomPrompt="1"/>
          </p:nvPr>
        </p:nvSpPr>
        <p:spPr>
          <a:xfrm>
            <a:off x="817954" y="3068981"/>
            <a:ext cx="4789216" cy="29867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>
              <a:defRPr sz="2100"/>
            </a:lvl1pPr>
          </a:lstStyle>
          <a:p>
            <a:pPr lvl="0"/>
            <a:r>
              <a:rPr lang="cs-CZ" dirty="0"/>
              <a:t>Text s odrážkou</a:t>
            </a:r>
          </a:p>
        </p:txBody>
      </p:sp>
      <p:sp>
        <p:nvSpPr>
          <p:cNvPr id="22" name="Zástupný symbol pro text 14"/>
          <p:cNvSpPr>
            <a:spLocks noGrp="1"/>
          </p:cNvSpPr>
          <p:nvPr>
            <p:ph type="body" sz="quarter" idx="21" hasCustomPrompt="1"/>
          </p:nvPr>
        </p:nvSpPr>
        <p:spPr>
          <a:xfrm>
            <a:off x="817954" y="2355011"/>
            <a:ext cx="4789216" cy="713970"/>
          </a:xfrm>
          <a:prstGeom prst="round2SameRect">
            <a:avLst/>
          </a:prstGeom>
          <a:solidFill>
            <a:schemeClr val="accent6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buFontTx/>
              <a:buNone/>
              <a:defRPr lang="cs-CZ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Název sekce</a:t>
            </a:r>
          </a:p>
        </p:txBody>
      </p:sp>
      <p:sp>
        <p:nvSpPr>
          <p:cNvPr id="14" name="Zástupný symbol pro text 14">
            <a:extLst>
              <a:ext uri="{FF2B5EF4-FFF2-40B4-BE49-F238E27FC236}">
                <a16:creationId xmlns:a16="http://schemas.microsoft.com/office/drawing/2014/main" id="{70C5C68E-88C7-4DB9-8FA9-28488F9ECDE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50310" y="2355011"/>
            <a:ext cx="4789216" cy="713970"/>
          </a:xfrm>
          <a:prstGeom prst="round2SameRect">
            <a:avLst/>
          </a:prstGeom>
          <a:solidFill>
            <a:schemeClr val="accent4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buFontTx/>
              <a:buNone/>
              <a:defRPr lang="cs-CZ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Název sekce</a:t>
            </a:r>
          </a:p>
        </p:txBody>
      </p:sp>
      <p:sp>
        <p:nvSpPr>
          <p:cNvPr id="17" name="Zástupný symbol pro text 4">
            <a:extLst>
              <a:ext uri="{FF2B5EF4-FFF2-40B4-BE49-F238E27FC236}">
                <a16:creationId xmlns:a16="http://schemas.microsoft.com/office/drawing/2014/main" id="{DFF6976E-4786-4F94-B6CB-AC2EFBFF333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650310" y="3068981"/>
            <a:ext cx="4789216" cy="29867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>
              <a:defRPr sz="2100"/>
            </a:lvl1pPr>
          </a:lstStyle>
          <a:p>
            <a:pPr lvl="0"/>
            <a:r>
              <a:rPr lang="cs-CZ" dirty="0"/>
              <a:t>Text s odrážkou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67A1A1E3-650F-4E3E-9973-2035A64E09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DD1ED57B-3BEE-4A3F-AA3C-6A3675AFC1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812" y="878745"/>
            <a:ext cx="10618787" cy="979488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27630480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boxy_s_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text 4"/>
          <p:cNvSpPr>
            <a:spLocks noGrp="1"/>
          </p:cNvSpPr>
          <p:nvPr>
            <p:ph type="body" sz="quarter" idx="16" hasCustomPrompt="1"/>
          </p:nvPr>
        </p:nvSpPr>
        <p:spPr>
          <a:xfrm>
            <a:off x="817954" y="3068981"/>
            <a:ext cx="4789216" cy="29867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>
              <a:defRPr sz="2100"/>
            </a:lvl1pPr>
          </a:lstStyle>
          <a:p>
            <a:pPr lvl="0"/>
            <a:r>
              <a:rPr lang="cs-CZ" dirty="0"/>
              <a:t>Text s odrážkou</a:t>
            </a:r>
          </a:p>
        </p:txBody>
      </p:sp>
      <p:sp>
        <p:nvSpPr>
          <p:cNvPr id="22" name="Zástupný symbol pro text 14"/>
          <p:cNvSpPr>
            <a:spLocks noGrp="1"/>
          </p:cNvSpPr>
          <p:nvPr>
            <p:ph type="body" sz="quarter" idx="21" hasCustomPrompt="1"/>
          </p:nvPr>
        </p:nvSpPr>
        <p:spPr>
          <a:xfrm>
            <a:off x="817954" y="2337758"/>
            <a:ext cx="4789216" cy="731223"/>
          </a:xfrm>
          <a:prstGeom prst="round2Same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buFontTx/>
              <a:buNone/>
              <a:defRPr lang="cs-CZ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Název sekce</a:t>
            </a:r>
          </a:p>
        </p:txBody>
      </p:sp>
      <p:sp>
        <p:nvSpPr>
          <p:cNvPr id="14" name="Zástupný symbol pro text 14">
            <a:extLst>
              <a:ext uri="{FF2B5EF4-FFF2-40B4-BE49-F238E27FC236}">
                <a16:creationId xmlns:a16="http://schemas.microsoft.com/office/drawing/2014/main" id="{70C5C68E-88C7-4DB9-8FA9-28488F9ECDE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50310" y="2337758"/>
            <a:ext cx="4789216" cy="731223"/>
          </a:xfrm>
          <a:prstGeom prst="round2Same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buFontTx/>
              <a:buNone/>
              <a:defRPr lang="cs-CZ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cs-CZ" dirty="0"/>
              <a:t>Název sekce</a:t>
            </a:r>
          </a:p>
        </p:txBody>
      </p:sp>
      <p:sp>
        <p:nvSpPr>
          <p:cNvPr id="17" name="Zástupný symbol pro text 4">
            <a:extLst>
              <a:ext uri="{FF2B5EF4-FFF2-40B4-BE49-F238E27FC236}">
                <a16:creationId xmlns:a16="http://schemas.microsoft.com/office/drawing/2014/main" id="{DFF6976E-4786-4F94-B6CB-AC2EFBFF333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650310" y="3068981"/>
            <a:ext cx="4789216" cy="29867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>
              <a:defRPr sz="2100"/>
            </a:lvl1pPr>
          </a:lstStyle>
          <a:p>
            <a:pPr lvl="0"/>
            <a:r>
              <a:rPr lang="cs-CZ" dirty="0"/>
              <a:t>Text s odrážkou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8630C0BE-D7D7-4061-9AA8-325ECBE222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D46E57B6-851C-4DF2-9CAE-523983FE84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812" y="878489"/>
            <a:ext cx="10618787" cy="979487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dirty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31225071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boxy_s_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symbol pro text 2">
            <a:extLst>
              <a:ext uri="{FF2B5EF4-FFF2-40B4-BE49-F238E27FC236}">
                <a16:creationId xmlns:a16="http://schemas.microsoft.com/office/drawing/2014/main" id="{F8439B93-23FF-433C-AFAE-FB9A314FD60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55108" y="4663674"/>
            <a:ext cx="2379692" cy="1448998"/>
          </a:xfrm>
          <a:prstGeom prst="roundRect">
            <a:avLst/>
          </a:prstGeom>
          <a:solidFill>
            <a:schemeClr val="accent6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17" name="Zástupný symbol pro text 2">
            <a:extLst>
              <a:ext uri="{FF2B5EF4-FFF2-40B4-BE49-F238E27FC236}">
                <a16:creationId xmlns:a16="http://schemas.microsoft.com/office/drawing/2014/main" id="{40664290-8C24-46E7-AD00-315BA73776D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55614" y="4663674"/>
            <a:ext cx="2379692" cy="1448998"/>
          </a:xfrm>
          <a:prstGeom prst="roundRect">
            <a:avLst/>
          </a:prstGeom>
          <a:solidFill>
            <a:schemeClr val="accent3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18" name="Zástupný symbol pro text 2">
            <a:extLst>
              <a:ext uri="{FF2B5EF4-FFF2-40B4-BE49-F238E27FC236}">
                <a16:creationId xmlns:a16="http://schemas.microsoft.com/office/drawing/2014/main" id="{8C94B7EE-CE49-4D80-B5E3-00C895155E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05361" y="4663674"/>
            <a:ext cx="2379692" cy="1448998"/>
          </a:xfrm>
          <a:prstGeom prst="round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19" name="Zástupný symbol pro text 2">
            <a:extLst>
              <a:ext uri="{FF2B5EF4-FFF2-40B4-BE49-F238E27FC236}">
                <a16:creationId xmlns:a16="http://schemas.microsoft.com/office/drawing/2014/main" id="{525B5956-DB57-4823-91C4-BF0AB466EF0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96086" y="2662927"/>
            <a:ext cx="2379692" cy="1448998"/>
          </a:xfrm>
          <a:prstGeom prst="roundRect">
            <a:avLst/>
          </a:prstGeom>
          <a:solidFill>
            <a:schemeClr val="accent4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0" name="Zástupný symbol pro text 2">
            <a:extLst>
              <a:ext uri="{FF2B5EF4-FFF2-40B4-BE49-F238E27FC236}">
                <a16:creationId xmlns:a16="http://schemas.microsoft.com/office/drawing/2014/main" id="{BD22644C-A242-4443-8A14-5BAD36959E6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024909" y="2662927"/>
            <a:ext cx="2379692" cy="1448998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2" name="Zástupný symbol pro text 2">
            <a:extLst>
              <a:ext uri="{FF2B5EF4-FFF2-40B4-BE49-F238E27FC236}">
                <a16:creationId xmlns:a16="http://schemas.microsoft.com/office/drawing/2014/main" id="{7CB9D0A9-48CD-44D5-A5AB-60F66E6D25F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567263" y="2662927"/>
            <a:ext cx="2379692" cy="1448998"/>
          </a:xfrm>
          <a:prstGeom prst="roundRect">
            <a:avLst/>
          </a:prstGeom>
          <a:solidFill>
            <a:schemeClr val="accent3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4" name="Zástupný symbol pro text 2">
            <a:extLst>
              <a:ext uri="{FF2B5EF4-FFF2-40B4-BE49-F238E27FC236}">
                <a16:creationId xmlns:a16="http://schemas.microsoft.com/office/drawing/2014/main" id="{1284AEA0-3886-46F6-8851-CF91776817B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85813" y="2662927"/>
            <a:ext cx="2379692" cy="1448998"/>
          </a:xfrm>
          <a:prstGeom prst="round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6FF914B6-72AB-418D-AC80-690406DF0C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23EF6824-62C3-497A-AB4A-AF77F955FC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812" y="880657"/>
            <a:ext cx="10618787" cy="979489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38266752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boxy_s_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symbol pro text 2">
            <a:extLst>
              <a:ext uri="{FF2B5EF4-FFF2-40B4-BE49-F238E27FC236}">
                <a16:creationId xmlns:a16="http://schemas.microsoft.com/office/drawing/2014/main" id="{F8439B93-23FF-433C-AFAE-FB9A314FD60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85813" y="4643205"/>
            <a:ext cx="2379692" cy="1448998"/>
          </a:xfrm>
          <a:prstGeom prst="roundRect">
            <a:avLst/>
          </a:prstGeom>
          <a:solidFill>
            <a:schemeClr val="accent5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17" name="Zástupný symbol pro text 2">
            <a:extLst>
              <a:ext uri="{FF2B5EF4-FFF2-40B4-BE49-F238E27FC236}">
                <a16:creationId xmlns:a16="http://schemas.microsoft.com/office/drawing/2014/main" id="{40664290-8C24-46E7-AD00-315BA73776D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96086" y="4643205"/>
            <a:ext cx="2379692" cy="1448998"/>
          </a:xfrm>
          <a:prstGeom prst="roundRect">
            <a:avLst/>
          </a:prstGeom>
          <a:solidFill>
            <a:schemeClr val="accent3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18" name="Zástupný symbol pro text 2">
            <a:extLst>
              <a:ext uri="{FF2B5EF4-FFF2-40B4-BE49-F238E27FC236}">
                <a16:creationId xmlns:a16="http://schemas.microsoft.com/office/drawing/2014/main" id="{8C94B7EE-CE49-4D80-B5E3-00C895155E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67263" y="4663674"/>
            <a:ext cx="2379692" cy="1448998"/>
          </a:xfrm>
          <a:prstGeom prst="round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19" name="Zástupný symbol pro text 2">
            <a:extLst>
              <a:ext uri="{FF2B5EF4-FFF2-40B4-BE49-F238E27FC236}">
                <a16:creationId xmlns:a16="http://schemas.microsoft.com/office/drawing/2014/main" id="{525B5956-DB57-4823-91C4-BF0AB466EF0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96086" y="2662927"/>
            <a:ext cx="2379692" cy="1448998"/>
          </a:xfrm>
          <a:prstGeom prst="roundRect">
            <a:avLst/>
          </a:prstGeom>
          <a:solidFill>
            <a:schemeClr val="accent4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0" name="Zástupný symbol pro text 2">
            <a:extLst>
              <a:ext uri="{FF2B5EF4-FFF2-40B4-BE49-F238E27FC236}">
                <a16:creationId xmlns:a16="http://schemas.microsoft.com/office/drawing/2014/main" id="{BD22644C-A242-4443-8A14-5BAD36959E6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024909" y="2662927"/>
            <a:ext cx="2379692" cy="1448998"/>
          </a:xfrm>
          <a:prstGeom prst="roundRect">
            <a:avLst/>
          </a:prstGeom>
          <a:solidFill>
            <a:schemeClr val="accent5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2" name="Zástupný symbol pro text 2">
            <a:extLst>
              <a:ext uri="{FF2B5EF4-FFF2-40B4-BE49-F238E27FC236}">
                <a16:creationId xmlns:a16="http://schemas.microsoft.com/office/drawing/2014/main" id="{7CB9D0A9-48CD-44D5-A5AB-60F66E6D25F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567263" y="2662927"/>
            <a:ext cx="2379692" cy="1448998"/>
          </a:xfrm>
          <a:prstGeom prst="roundRect">
            <a:avLst/>
          </a:prstGeom>
          <a:solidFill>
            <a:schemeClr val="accent3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4" name="Zástupný symbol pro text 2">
            <a:extLst>
              <a:ext uri="{FF2B5EF4-FFF2-40B4-BE49-F238E27FC236}">
                <a16:creationId xmlns:a16="http://schemas.microsoft.com/office/drawing/2014/main" id="{1284AEA0-3886-46F6-8851-CF91776817B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85813" y="2662927"/>
            <a:ext cx="2379692" cy="1448998"/>
          </a:xfrm>
          <a:prstGeom prst="round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11" name="Zástupný symbol pro text 2">
            <a:extLst>
              <a:ext uri="{FF2B5EF4-FFF2-40B4-BE49-F238E27FC236}">
                <a16:creationId xmlns:a16="http://schemas.microsoft.com/office/drawing/2014/main" id="{7DBE4EA8-322F-48EA-9FD2-AE4E88490CB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24909" y="4643205"/>
            <a:ext cx="2379692" cy="1448998"/>
          </a:xfrm>
          <a:prstGeom prst="roundRect">
            <a:avLst/>
          </a:prstGeom>
          <a:solidFill>
            <a:schemeClr val="accent4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pic>
        <p:nvPicPr>
          <p:cNvPr id="23" name="Obrázek 22">
            <a:extLst>
              <a:ext uri="{FF2B5EF4-FFF2-40B4-BE49-F238E27FC236}">
                <a16:creationId xmlns:a16="http://schemas.microsoft.com/office/drawing/2014/main" id="{EEE10E95-9587-4EC1-A736-8AA3E072CE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C782A1FC-88DD-49A1-8BA0-D38A0BA906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812" y="884681"/>
            <a:ext cx="10618787" cy="979489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33269012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boxy_s_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symbol pro text 2">
            <a:extLst>
              <a:ext uri="{FF2B5EF4-FFF2-40B4-BE49-F238E27FC236}">
                <a16:creationId xmlns:a16="http://schemas.microsoft.com/office/drawing/2014/main" id="{F8439B93-23FF-433C-AFAE-FB9A314FD60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55108" y="4663674"/>
            <a:ext cx="2379692" cy="1448998"/>
          </a:xfrm>
          <a:prstGeom prst="round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17" name="Zástupný symbol pro text 2">
            <a:extLst>
              <a:ext uri="{FF2B5EF4-FFF2-40B4-BE49-F238E27FC236}">
                <a16:creationId xmlns:a16="http://schemas.microsoft.com/office/drawing/2014/main" id="{40664290-8C24-46E7-AD00-315BA73776D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55614" y="4663674"/>
            <a:ext cx="2379692" cy="1448998"/>
          </a:xfrm>
          <a:prstGeom prst="round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18" name="Zástupný symbol pro text 2">
            <a:extLst>
              <a:ext uri="{FF2B5EF4-FFF2-40B4-BE49-F238E27FC236}">
                <a16:creationId xmlns:a16="http://schemas.microsoft.com/office/drawing/2014/main" id="{8C94B7EE-CE49-4D80-B5E3-00C895155E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05361" y="4663674"/>
            <a:ext cx="2379692" cy="1448998"/>
          </a:xfrm>
          <a:prstGeom prst="round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19" name="Zástupný symbol pro text 2">
            <a:extLst>
              <a:ext uri="{FF2B5EF4-FFF2-40B4-BE49-F238E27FC236}">
                <a16:creationId xmlns:a16="http://schemas.microsoft.com/office/drawing/2014/main" id="{525B5956-DB57-4823-91C4-BF0AB466EF0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96086" y="2662927"/>
            <a:ext cx="2379692" cy="1448998"/>
          </a:xfrm>
          <a:prstGeom prst="round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0" name="Zástupný symbol pro text 2">
            <a:extLst>
              <a:ext uri="{FF2B5EF4-FFF2-40B4-BE49-F238E27FC236}">
                <a16:creationId xmlns:a16="http://schemas.microsoft.com/office/drawing/2014/main" id="{BD22644C-A242-4443-8A14-5BAD36959E6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024909" y="2662927"/>
            <a:ext cx="2379692" cy="1448998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5"/>
            </a:solidFill>
          </a:ln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2" name="Zástupný symbol pro text 2">
            <a:extLst>
              <a:ext uri="{FF2B5EF4-FFF2-40B4-BE49-F238E27FC236}">
                <a16:creationId xmlns:a16="http://schemas.microsoft.com/office/drawing/2014/main" id="{7CB9D0A9-48CD-44D5-A5AB-60F66E6D25F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567263" y="2662927"/>
            <a:ext cx="2379692" cy="1448998"/>
          </a:xfrm>
          <a:prstGeom prst="round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</a:t>
            </a:r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endParaRPr lang="cs-CZ" dirty="0"/>
          </a:p>
          <a:p>
            <a:pPr lvl="0"/>
            <a:r>
              <a:rPr lang="cs-CZ" dirty="0"/>
              <a:t> 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4" name="Zástupný symbol pro text 2">
            <a:extLst>
              <a:ext uri="{FF2B5EF4-FFF2-40B4-BE49-F238E27FC236}">
                <a16:creationId xmlns:a16="http://schemas.microsoft.com/office/drawing/2014/main" id="{1284AEA0-3886-46F6-8851-CF91776817B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85813" y="2662927"/>
            <a:ext cx="2379692" cy="1448998"/>
          </a:xfrm>
          <a:prstGeom prst="round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95A2A33E-3E1F-4DB4-894B-8547100CAB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39D5DE93-6A03-4703-A145-4B0929E473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812" y="884683"/>
            <a:ext cx="10618787" cy="979488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0694815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kruhy_s_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symbol pro text 2">
            <a:extLst>
              <a:ext uri="{FF2B5EF4-FFF2-40B4-BE49-F238E27FC236}">
                <a16:creationId xmlns:a16="http://schemas.microsoft.com/office/drawing/2014/main" id="{1284AEA0-3886-46F6-8851-CF91776817B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22553" y="2970595"/>
            <a:ext cx="2541916" cy="2521553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3" name="Zástupný symbol pro text 2">
            <a:extLst>
              <a:ext uri="{FF2B5EF4-FFF2-40B4-BE49-F238E27FC236}">
                <a16:creationId xmlns:a16="http://schemas.microsoft.com/office/drawing/2014/main" id="{27831D8D-CE9D-412E-8076-A54DA4AFA8B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45461" y="2970596"/>
            <a:ext cx="2541916" cy="2521553"/>
          </a:xfrm>
          <a:prstGeom prst="ellipse">
            <a:avLst/>
          </a:prstGeom>
          <a:solidFill>
            <a:schemeClr val="accent3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5" name="Zástupný symbol pro text 2">
            <a:extLst>
              <a:ext uri="{FF2B5EF4-FFF2-40B4-BE49-F238E27FC236}">
                <a16:creationId xmlns:a16="http://schemas.microsoft.com/office/drawing/2014/main" id="{1695FDEE-988C-40D3-A62E-5DF07E32FCC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68369" y="2970597"/>
            <a:ext cx="2541916" cy="2521553"/>
          </a:xfrm>
          <a:prstGeom prst="ellipse">
            <a:avLst/>
          </a:prstGeom>
          <a:solidFill>
            <a:schemeClr val="accent4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6" name="Zástupný symbol pro text 2">
            <a:extLst>
              <a:ext uri="{FF2B5EF4-FFF2-40B4-BE49-F238E27FC236}">
                <a16:creationId xmlns:a16="http://schemas.microsoft.com/office/drawing/2014/main" id="{CE05DB26-5F58-4D3D-B7B2-3509F4958A4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891277" y="2970594"/>
            <a:ext cx="2541916" cy="2521553"/>
          </a:xfrm>
          <a:prstGeom prst="ellipse">
            <a:avLst/>
          </a:prstGeom>
          <a:solidFill>
            <a:schemeClr val="accent5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497B7D52-E48C-46E0-A316-59DEE2B369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F0ADF67F-F6F6-4F71-96CA-D68FDAFAC3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812" y="884683"/>
            <a:ext cx="10618787" cy="979487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0056222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kruhy_s_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symbol pro text 2">
            <a:extLst>
              <a:ext uri="{FF2B5EF4-FFF2-40B4-BE49-F238E27FC236}">
                <a16:creationId xmlns:a16="http://schemas.microsoft.com/office/drawing/2014/main" id="{1284AEA0-3886-46F6-8851-CF91776817B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22553" y="2970595"/>
            <a:ext cx="2541916" cy="2521553"/>
          </a:xfrm>
          <a:prstGeom prst="ellipse">
            <a:avLst/>
          </a:prstGeom>
          <a:solidFill>
            <a:schemeClr val="accent6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3" name="Zástupný symbol pro text 2">
            <a:extLst>
              <a:ext uri="{FF2B5EF4-FFF2-40B4-BE49-F238E27FC236}">
                <a16:creationId xmlns:a16="http://schemas.microsoft.com/office/drawing/2014/main" id="{27831D8D-CE9D-412E-8076-A54DA4AFA8B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45461" y="2970596"/>
            <a:ext cx="2541916" cy="2521553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5" name="Zástupný symbol pro text 2">
            <a:extLst>
              <a:ext uri="{FF2B5EF4-FFF2-40B4-BE49-F238E27FC236}">
                <a16:creationId xmlns:a16="http://schemas.microsoft.com/office/drawing/2014/main" id="{1695FDEE-988C-40D3-A62E-5DF07E32FCC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68369" y="2970597"/>
            <a:ext cx="2541916" cy="2521553"/>
          </a:xfrm>
          <a:prstGeom prst="ellipse">
            <a:avLst/>
          </a:prstGeom>
          <a:solidFill>
            <a:schemeClr val="accent3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sp>
        <p:nvSpPr>
          <p:cNvPr id="26" name="Zástupný symbol pro text 2">
            <a:extLst>
              <a:ext uri="{FF2B5EF4-FFF2-40B4-BE49-F238E27FC236}">
                <a16:creationId xmlns:a16="http://schemas.microsoft.com/office/drawing/2014/main" id="{CE05DB26-5F58-4D3D-B7B2-3509F4958A4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891277" y="2970594"/>
            <a:ext cx="2541916" cy="2521553"/>
          </a:xfrm>
          <a:prstGeom prst="ellipse">
            <a:avLst/>
          </a:prstGeom>
          <a:solidFill>
            <a:schemeClr val="accent5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3pPr marL="914400" indent="0">
              <a:buNone/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cs-CZ" dirty="0"/>
              <a:t>Text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text </a:t>
            </a:r>
            <a:r>
              <a:rPr lang="cs-CZ" dirty="0" err="1"/>
              <a:t>text</a:t>
            </a:r>
            <a:r>
              <a:rPr lang="cs-CZ" dirty="0"/>
              <a:t> </a:t>
            </a:r>
            <a:r>
              <a:rPr lang="cs-CZ" dirty="0" err="1"/>
              <a:t>text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A05A304E-1FA9-487A-AC79-00C58A4BB6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4F31CFA0-DB07-492A-AFD3-252B8893FC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812" y="884683"/>
            <a:ext cx="10618787" cy="979488"/>
          </a:xfrm>
          <a:prstGeom prst="rect">
            <a:avLst/>
          </a:prstGeom>
        </p:spPr>
        <p:txBody>
          <a:bodyPr/>
          <a:lstStyle>
            <a:lvl1pPr>
              <a:defRPr lang="cs-CZ" sz="3600" b="1" kern="1200" baseline="0" smtClean="0">
                <a:solidFill>
                  <a:srgbClr val="0C0C72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42399241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celostránkový_obráz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114078C1-DD8C-4867-9437-BB954ABEBB3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cs-CZ"/>
              <a:t>Kliknutím na ikonu přidáte obrázek.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50985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celostránkový_obráz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obrázku 3">
            <a:extLst>
              <a:ext uri="{FF2B5EF4-FFF2-40B4-BE49-F238E27FC236}">
                <a16:creationId xmlns:a16="http://schemas.microsoft.com/office/drawing/2014/main" id="{824DAA55-0148-4254-B290-3DC2F3BEDCB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cs-CZ"/>
              <a:t>Kliknutím na ikonu přidáte obrázek.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26085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rázdná_stránk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66106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rázdná_stránk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9257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redel_sni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931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29FE267-9480-4513-BA08-174E97B28E8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9462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Zaver_sni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931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7D297057-3D14-4C76-BD99-5AA1EBAA748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59536"/>
          </a:xfrm>
          <a:prstGeom prst="rect">
            <a:avLst/>
          </a:prstGeom>
        </p:spPr>
      </p:pic>
      <p:sp>
        <p:nvSpPr>
          <p:cNvPr id="3" name="Nadpis 2">
            <a:extLst>
              <a:ext uri="{FF2B5EF4-FFF2-40B4-BE49-F238E27FC236}">
                <a16:creationId xmlns:a16="http://schemas.microsoft.com/office/drawing/2014/main" id="{EF09E9F9-19D4-4BA4-B223-EB5DE3E58A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2025" y="5004064"/>
            <a:ext cx="6727950" cy="754063"/>
          </a:xfrm>
          <a:prstGeom prst="rect">
            <a:avLst/>
          </a:prstGeom>
        </p:spPr>
        <p:txBody>
          <a:bodyPr/>
          <a:lstStyle>
            <a:lvl1pPr algn="ctr">
              <a:defRPr lang="cs-CZ" sz="5000" b="1" kern="1200" baseline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</a:lstStyle>
          <a:p>
            <a:r>
              <a:rPr lang="cs-CZ" dirty="0"/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val="3037975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4084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96" r:id="rId3"/>
    <p:sldLayoutId id="2147483662" r:id="rId4"/>
    <p:sldLayoutId id="2147483683" r:id="rId5"/>
    <p:sldLayoutId id="2147483684" r:id="rId6"/>
    <p:sldLayoutId id="2147483685" r:id="rId7"/>
    <p:sldLayoutId id="2147483686" r:id="rId8"/>
    <p:sldLayoutId id="2147483720" r:id="rId9"/>
    <p:sldLayoutId id="2147483719" r:id="rId10"/>
    <p:sldLayoutId id="2147483687" r:id="rId11"/>
    <p:sldLayoutId id="2147483713" r:id="rId12"/>
    <p:sldLayoutId id="2147483689" r:id="rId13"/>
    <p:sldLayoutId id="2147483688" r:id="rId14"/>
    <p:sldLayoutId id="2147483709" r:id="rId15"/>
    <p:sldLayoutId id="2147483710" r:id="rId16"/>
    <p:sldLayoutId id="2147483682" r:id="rId17"/>
    <p:sldLayoutId id="2147483712" r:id="rId18"/>
    <p:sldLayoutId id="2147483716" r:id="rId19"/>
    <p:sldLayoutId id="2147483714" r:id="rId20"/>
    <p:sldLayoutId id="2147483715" r:id="rId21"/>
    <p:sldLayoutId id="2147483708" r:id="rId22"/>
    <p:sldLayoutId id="2147483711" r:id="rId23"/>
    <p:sldLayoutId id="2147483718" r:id="rId24"/>
    <p:sldLayoutId id="2147483717" r:id="rId25"/>
    <p:sldLayoutId id="2147483699" r:id="rId26"/>
    <p:sldLayoutId id="2147483707" r:id="rId2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002776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2776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2776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2776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Clr>
          <a:srgbClr val="002776"/>
        </a:buClr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17_F3573BA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3D_6ECB3B41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prev.cz/file/230." TargetMode="Externa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95CE34-7F1D-4003-A3CB-CF4AC9742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830" y="1759353"/>
            <a:ext cx="7569935" cy="4004841"/>
          </a:xfrm>
        </p:spPr>
        <p:txBody>
          <a:bodyPr/>
          <a:lstStyle/>
          <a:p>
            <a:r>
              <a:rPr lang="cs-CZ" sz="3600" dirty="0"/>
              <a:t>Analýza potřebnosti a dostupnosti </a:t>
            </a:r>
            <a:r>
              <a:rPr lang="cs-CZ" sz="3600" dirty="0" err="1"/>
              <a:t>adiktologických</a:t>
            </a:r>
            <a:r>
              <a:rPr lang="cs-CZ" sz="3600" dirty="0"/>
              <a:t> služeb – Olomoucký kraj</a:t>
            </a:r>
            <a:endParaRPr lang="en-GB" sz="3600" noProof="0" dirty="0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F9EAFE94-B705-A2B5-2584-8761048A9DF7}"/>
              </a:ext>
            </a:extLst>
          </p:cNvPr>
          <p:cNvSpPr txBox="1">
            <a:spLocks/>
          </p:cNvSpPr>
          <p:nvPr/>
        </p:nvSpPr>
        <p:spPr>
          <a:xfrm>
            <a:off x="4038013" y="3761773"/>
            <a:ext cx="4197567" cy="30634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dirty="0"/>
              <a:t>Benjamin Petruželka, Kryštof Hanzlík, Miroslav Barták, Alica </a:t>
            </a:r>
            <a:r>
              <a:rPr lang="cs-CZ" sz="1800" dirty="0" err="1"/>
              <a:t>Brendzová</a:t>
            </a:r>
            <a:r>
              <a:rPr lang="cs-CZ" sz="1800" dirty="0"/>
              <a:t>, Hana </a:t>
            </a:r>
            <a:r>
              <a:rPr lang="cs-CZ" sz="1800" dirty="0" err="1"/>
              <a:t>Fidesová</a:t>
            </a:r>
            <a:r>
              <a:rPr lang="cs-CZ" sz="1800" dirty="0"/>
              <a:t>, Renáta </a:t>
            </a:r>
            <a:r>
              <a:rPr lang="cs-CZ" sz="1800" dirty="0" err="1"/>
              <a:t>Habiňáková</a:t>
            </a:r>
            <a:r>
              <a:rPr lang="cs-CZ" sz="1800" dirty="0"/>
              <a:t>, Elizabeth Nováková </a:t>
            </a:r>
          </a:p>
          <a:p>
            <a:pPr marL="0" indent="0" algn="ctr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9215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C223FC-882A-89CB-94CB-B34A6DF88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279DC3B-08C9-BF9F-93C6-7137FC7AAE3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r>
              <a:rPr lang="cs-CZ" dirty="0"/>
              <a:t>Vítáme aktivitu a ochotu investovat peníze olomoucké protidrogové koordinátorky a Olomouckého kraje</a:t>
            </a:r>
          </a:p>
          <a:p>
            <a:r>
              <a:rPr lang="cs-CZ" dirty="0"/>
              <a:t>Analýza je podstatným nástrojem pro politické rozhodování v rámci tvorby sítě služeb. </a:t>
            </a:r>
          </a:p>
          <a:p>
            <a:r>
              <a:rPr lang="cs-CZ" dirty="0"/>
              <a:t>Podstatné je, aby se </a:t>
            </a:r>
            <a:r>
              <a:rPr lang="cs-CZ" b="1" dirty="0"/>
              <a:t>součástí tohoto politického rozhodování stala dostupná evidence</a:t>
            </a:r>
            <a:r>
              <a:rPr lang="cs-CZ" dirty="0"/>
              <a:t>, která umožní učinit informovaná rozhodnutí v rámci tzv. </a:t>
            </a:r>
            <a:r>
              <a:rPr lang="cs-CZ" b="1" dirty="0"/>
              <a:t>evidence-</a:t>
            </a:r>
            <a:r>
              <a:rPr lang="cs-CZ" b="1" dirty="0" err="1"/>
              <a:t>based</a:t>
            </a:r>
            <a:r>
              <a:rPr lang="cs-CZ" b="1" dirty="0"/>
              <a:t> </a:t>
            </a:r>
            <a:r>
              <a:rPr lang="cs-CZ" b="1" dirty="0" err="1"/>
              <a:t>policies</a:t>
            </a:r>
            <a:r>
              <a:rPr lang="cs-CZ" b="1" dirty="0"/>
              <a:t> </a:t>
            </a:r>
            <a:r>
              <a:rPr lang="cs-CZ" dirty="0"/>
              <a:t>(politikách založených na důkazech). </a:t>
            </a:r>
          </a:p>
          <a:p>
            <a:r>
              <a:rPr lang="cs-CZ" dirty="0"/>
              <a:t>Doufáme tedy, že tento materiál bude sloužit jako podklad k diskuzím o síti </a:t>
            </a:r>
            <a:r>
              <a:rPr lang="cs-CZ" dirty="0" err="1"/>
              <a:t>adiktologických</a:t>
            </a:r>
            <a:r>
              <a:rPr lang="cs-CZ" dirty="0"/>
              <a:t> služeb, které povedou k jejímu rozvoji. </a:t>
            </a:r>
          </a:p>
          <a:p>
            <a:pPr fontAlgn="base"/>
            <a:endParaRPr lang="cs-CZ" noProof="0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57FA34C1-DF57-013F-FFAF-94498F299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Úvod</a:t>
            </a:r>
          </a:p>
        </p:txBody>
      </p:sp>
    </p:spTree>
    <p:extLst>
      <p:ext uri="{BB962C8B-B14F-4D97-AF65-F5344CB8AC3E}">
        <p14:creationId xmlns:p14="http://schemas.microsoft.com/office/powerpoint/2010/main" val="4283570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929D40-4331-14ED-A0DF-4B7563C98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23F6196-748B-D69B-8BB8-9EB5B6AD965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fontAlgn="base"/>
            <a:r>
              <a:rPr lang="cs-CZ" dirty="0"/>
              <a:t>Postup výzkumu byl schválen etickou komisí NMS, č. j.: EKNMS-5/2024. </a:t>
            </a:r>
          </a:p>
          <a:p>
            <a:r>
              <a:rPr lang="cs-CZ" dirty="0"/>
              <a:t>Analýza byla zpracována na základě provedení:</a:t>
            </a:r>
          </a:p>
          <a:p>
            <a:pPr marL="514350" lvl="0" indent="-514350">
              <a:buFont typeface="+mj-lt"/>
              <a:buAutoNum type="alphaLcPeriod"/>
            </a:pPr>
            <a:r>
              <a:rPr lang="cs-CZ" dirty="0"/>
              <a:t>sekundární analýzy dat (ÚZIS, stávající výzkumy…),</a:t>
            </a:r>
          </a:p>
          <a:p>
            <a:pPr marL="514350" lvl="0" indent="-514350">
              <a:buFont typeface="+mj-lt"/>
              <a:buAutoNum type="alphaLcPeriod"/>
            </a:pPr>
            <a:r>
              <a:rPr lang="cs-CZ" dirty="0"/>
              <a:t>kvalitativních rozhovorů s lokálními experty a aktéry,</a:t>
            </a:r>
          </a:p>
          <a:p>
            <a:pPr marL="514350" lvl="0" indent="-514350">
              <a:buFont typeface="+mj-lt"/>
              <a:buAutoNum type="alphaLcPeriod"/>
            </a:pPr>
            <a:r>
              <a:rPr lang="cs-CZ" dirty="0"/>
              <a:t>kvalitativních rozhovorů s klienty </a:t>
            </a:r>
            <a:r>
              <a:rPr lang="cs-CZ" dirty="0" err="1"/>
              <a:t>adiktologických</a:t>
            </a:r>
            <a:r>
              <a:rPr lang="cs-CZ" dirty="0"/>
              <a:t> služeb,</a:t>
            </a:r>
          </a:p>
          <a:p>
            <a:pPr marL="514350" lvl="0" indent="-514350">
              <a:buFont typeface="+mj-lt"/>
              <a:buAutoNum type="alphaLcPeriod"/>
            </a:pPr>
            <a:r>
              <a:rPr lang="cs-CZ" dirty="0"/>
              <a:t>Expertní </a:t>
            </a:r>
            <a:r>
              <a:rPr lang="cs-CZ" dirty="0" err="1"/>
              <a:t>Delfi</a:t>
            </a:r>
            <a:r>
              <a:rPr lang="cs-CZ" dirty="0"/>
              <a:t> skupiny (odhad potřebnosti služeb).</a:t>
            </a:r>
          </a:p>
          <a:p>
            <a:r>
              <a:rPr lang="cs-CZ" dirty="0"/>
              <a:t>Podrobnosti můžeme probrat v diskuzi či jsou ve zprávě</a:t>
            </a:r>
          </a:p>
          <a:p>
            <a:r>
              <a:rPr lang="cs-CZ" dirty="0"/>
              <a:t>Nejextenzivnější sběr dat a nejrozsáhlejší zpráva (mezi ostatními kraji, které mají zpracovanou analýzu)</a:t>
            </a:r>
          </a:p>
          <a:p>
            <a:pPr fontAlgn="base"/>
            <a:endParaRPr lang="cs-CZ" noProof="0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6B13662D-CD33-5118-81BD-F3A6054DB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 jsme tento podklad zpracovali?</a:t>
            </a:r>
          </a:p>
        </p:txBody>
      </p:sp>
    </p:spTree>
    <p:extLst>
      <p:ext uri="{BB962C8B-B14F-4D97-AF65-F5344CB8AC3E}">
        <p14:creationId xmlns:p14="http://schemas.microsoft.com/office/powerpoint/2010/main" val="2279092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33D7E2-40EE-9E25-6C04-9027A482F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DE6004-B39A-CA71-5E31-EF8A883C1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Závislostní</a:t>
            </a:r>
            <a:r>
              <a:rPr lang="en-GB" dirty="0"/>
              <a:t> </a:t>
            </a:r>
            <a:r>
              <a:rPr lang="en-GB" dirty="0" err="1"/>
              <a:t>chování</a:t>
            </a:r>
            <a:r>
              <a:rPr lang="en-GB" dirty="0"/>
              <a:t>: </a:t>
            </a:r>
            <a:r>
              <a:rPr lang="en-GB" dirty="0" err="1"/>
              <a:t>shrnutí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071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8CC76-8416-84F5-1222-AD98D2C5B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6FC1C4E-921A-F8D5-4183-466E953CEA1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50" y="1880393"/>
            <a:ext cx="3363384" cy="3538274"/>
          </a:xfrm>
        </p:spPr>
        <p:txBody>
          <a:bodyPr/>
          <a:lstStyle/>
          <a:p>
            <a:pPr lvl="0"/>
            <a:r>
              <a:rPr lang="cs-CZ" dirty="0"/>
              <a:t>Z hlediska prevalence závislostního chování spíše průměrná pozice v ČR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8C15D295-0D69-F2D8-8308-F9466D71A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Závislostní chování</a:t>
            </a:r>
          </a:p>
        </p:txBody>
      </p:sp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62BFFFB3-39BD-B369-81A3-3E08C4413E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9630502"/>
              </p:ext>
            </p:extLst>
          </p:nvPr>
        </p:nvGraphicFramePr>
        <p:xfrm>
          <a:off x="5276335" y="1069717"/>
          <a:ext cx="6767128" cy="53903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6248">
                  <a:extLst>
                    <a:ext uri="{9D8B030D-6E8A-4147-A177-3AD203B41FA5}">
                      <a16:colId xmlns:a16="http://schemas.microsoft.com/office/drawing/2014/main" val="49404170"/>
                    </a:ext>
                  </a:extLst>
                </a:gridCol>
                <a:gridCol w="729049">
                  <a:extLst>
                    <a:ext uri="{9D8B030D-6E8A-4147-A177-3AD203B41FA5}">
                      <a16:colId xmlns:a16="http://schemas.microsoft.com/office/drawing/2014/main" val="3378713486"/>
                    </a:ext>
                  </a:extLst>
                </a:gridCol>
                <a:gridCol w="1183244">
                  <a:extLst>
                    <a:ext uri="{9D8B030D-6E8A-4147-A177-3AD203B41FA5}">
                      <a16:colId xmlns:a16="http://schemas.microsoft.com/office/drawing/2014/main" val="933544782"/>
                    </a:ext>
                  </a:extLst>
                </a:gridCol>
                <a:gridCol w="1109141">
                  <a:extLst>
                    <a:ext uri="{9D8B030D-6E8A-4147-A177-3AD203B41FA5}">
                      <a16:colId xmlns:a16="http://schemas.microsoft.com/office/drawing/2014/main" val="1386948622"/>
                    </a:ext>
                  </a:extLst>
                </a:gridCol>
                <a:gridCol w="1166002">
                  <a:extLst>
                    <a:ext uri="{9D8B030D-6E8A-4147-A177-3AD203B41FA5}">
                      <a16:colId xmlns:a16="http://schemas.microsoft.com/office/drawing/2014/main" val="585349763"/>
                    </a:ext>
                  </a:extLst>
                </a:gridCol>
                <a:gridCol w="1393444">
                  <a:extLst>
                    <a:ext uri="{9D8B030D-6E8A-4147-A177-3AD203B41FA5}">
                      <a16:colId xmlns:a16="http://schemas.microsoft.com/office/drawing/2014/main" val="145708594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Kraj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Počet LDR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dirty="0">
                          <a:effectLst/>
                        </a:rPr>
                        <a:t>Počet LDR na tisíc obyvatel ve věku 15-64 let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Počet uživatelů opioidů 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dirty="0">
                          <a:effectLst/>
                        </a:rPr>
                        <a:t>Počet uživatelů metamfetaminu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Počet Injekčních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uživatelů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061414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Praha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10900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12,52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5800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5100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10800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986025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Středočeský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3300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3,6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500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2700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3000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70798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Jihočeský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2700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6,5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500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2200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2400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9149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Plzeňský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2500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6,53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400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2100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2300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855065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Karlovarský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1300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6,93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&lt; 50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1300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1200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4665002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Ústecký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6500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12,53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900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5500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dirty="0">
                          <a:effectLst/>
                        </a:rPr>
                        <a:t>6000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8184102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Liberecký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2300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dirty="0">
                          <a:effectLst/>
                        </a:rPr>
                        <a:t>8,23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&lt; 50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2000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2100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229192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Královéhradecký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1100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3,22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1000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1000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44649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Pardubický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800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dirty="0">
                          <a:effectLst/>
                        </a:rPr>
                        <a:t>2,5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&lt; 50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800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dirty="0">
                          <a:effectLst/>
                        </a:rPr>
                        <a:t>700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6749847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Vysočina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1500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4,5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1400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1200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274135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Jihomoravský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4400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5,75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600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3800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4000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57447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Olomoucký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dirty="0">
                          <a:effectLst/>
                        </a:rPr>
                        <a:t>2500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b="1" dirty="0">
                          <a:effectLst/>
                        </a:rPr>
                        <a:t>6,21</a:t>
                      </a:r>
                      <a:endParaRPr lang="cs-CZ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&lt; 50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2400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dirty="0">
                          <a:effectLst/>
                        </a:rPr>
                        <a:t>1800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1172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Zlínský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1700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4,65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&lt; 50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1700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1500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5173406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Moravskoslezský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5200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6,92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100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5000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4800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32123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Celkem ČR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46500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b="1" dirty="0">
                          <a:effectLst/>
                        </a:rPr>
                        <a:t>6,82</a:t>
                      </a:r>
                      <a:endParaRPr lang="cs-CZ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9300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>
                          <a:effectLst/>
                        </a:rPr>
                        <a:t>37200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dirty="0">
                          <a:effectLst/>
                        </a:rPr>
                        <a:t>42700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9364999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931DF356-A5A0-663F-6583-4AA085A41B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7749" y="761712"/>
            <a:ext cx="45464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Tabulka LDR v krajích České republiky (převzato z </a:t>
            </a:r>
            <a:r>
              <a:rPr kumimoji="0" lang="cs-CZ" altLang="cs-CZ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Chomynová</a:t>
            </a:r>
            <a:r>
              <a:rPr kumimoji="0" lang="cs-CZ" alt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et al., 2023)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126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1D918-1C43-BE28-688B-D48067A236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DEB10304-D03F-EEAF-8DE4-D389BABF489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lvl="0"/>
            <a:r>
              <a:rPr lang="cs-CZ" dirty="0"/>
              <a:t>Uzavírání drogových scén a horší dostupnost </a:t>
            </a:r>
            <a:r>
              <a:rPr lang="cs-CZ" dirty="0" err="1"/>
              <a:t>marginalizovaných</a:t>
            </a:r>
            <a:r>
              <a:rPr lang="cs-CZ" dirty="0"/>
              <a:t> skupin (terénní práce, “peer pracovníci”)</a:t>
            </a:r>
          </a:p>
          <a:p>
            <a:pPr lvl="0"/>
            <a:r>
              <a:rPr lang="cs-CZ" dirty="0"/>
              <a:t>Děti a mládež: zhoršování duševního zdraví a rizikového chování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EB5B367A-3E3E-1989-6A08-81E95A396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Rizika a trendy</a:t>
            </a:r>
          </a:p>
        </p:txBody>
      </p:sp>
    </p:spTree>
    <p:extLst>
      <p:ext uri="{BB962C8B-B14F-4D97-AF65-F5344CB8AC3E}">
        <p14:creationId xmlns:p14="http://schemas.microsoft.com/office/powerpoint/2010/main" val="2439022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C0733A-7381-4DBA-C920-ED5ABC9A35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38B6DC52-61C1-C45B-AB19-A4224000E6C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r>
              <a:rPr lang="cs-CZ" dirty="0"/>
              <a:t>On-line hazardní hraní (věnovat pozornost při tvorbě sítě služeb a podporovat projekty)</a:t>
            </a:r>
          </a:p>
          <a:p>
            <a:r>
              <a:rPr lang="cs-CZ" dirty="0"/>
              <a:t>Slovy respondentů: </a:t>
            </a:r>
            <a:r>
              <a:rPr lang="cs-CZ" i="1" dirty="0"/>
              <a:t>“ (…) když jsem začínal, tak asi nebylo vůbec online sázení (…) Takže se to potom zhoršilo tady tím trendem, když se v uvozovkách všechno zjednodušilo, že svoje peníze pošlete během vteřiny na herní konto. Dřív jsem musel normálně docházet na pobočku a bylo to všechno komplikovanější, ale asi lepší pro gamblery. Teďka je to fakt tak snadný, že se dá prohrát velký peníze během chvilky. Takže tady v tomhle trendy byly, ale spíš ke škodě hráčů nebo závislým lidem a ku prospěchu těm pobočkám, společnostem. Takže vnímal jsem potom, v tomhle trendy jsou asi neustále nějaký, aj, že je čím dál víc těch sázkových kanceláří. Dřív to byly jenom, dejme tomu, klasický tři. A teď aj trendy, co se týče nějakých lákavých nabídek, bonusů nebo takhle.”</a:t>
            </a:r>
            <a:endParaRPr lang="cs-CZ" dirty="0"/>
          </a:p>
          <a:p>
            <a:pPr fontAlgn="base"/>
            <a:endParaRPr lang="cs-CZ" noProof="0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FEC743D6-662C-853B-A913-01CAFDAE2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Rizika a trendy</a:t>
            </a:r>
          </a:p>
        </p:txBody>
      </p:sp>
    </p:spTree>
    <p:extLst>
      <p:ext uri="{BB962C8B-B14F-4D97-AF65-F5344CB8AC3E}">
        <p14:creationId xmlns:p14="http://schemas.microsoft.com/office/powerpoint/2010/main" val="2147958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D9137-6816-C582-BD0F-5D269B25AC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567BED4-E3DE-4F31-3278-09C6FB1A7B2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r>
              <a:rPr lang="cs-CZ" dirty="0"/>
              <a:t>Přechod od metamfetaminu k alkoholu nebo jejich kombinace (možné zvýšení poptávky po službách zaměřených na užívání alkoholu či polyvalentní užívání)</a:t>
            </a:r>
          </a:p>
          <a:p>
            <a:r>
              <a:rPr lang="cs-CZ" dirty="0"/>
              <a:t>Slovy respondentů: </a:t>
            </a:r>
            <a:r>
              <a:rPr lang="cs-CZ" i="1" dirty="0"/>
              <a:t>“Stojí to moc peněz, stojí to za hovno. Tenkrát za dvě stovky, když jsi koupila, tak abys smažilas </a:t>
            </a:r>
            <a:r>
              <a:rPr lang="cs-CZ" i="1" dirty="0" err="1"/>
              <a:t>celej</a:t>
            </a:r>
            <a:r>
              <a:rPr lang="cs-CZ" i="1" dirty="0"/>
              <a:t> víkend, dneska za dvě stovky koupíš tak, že to nemá smysl a je lepší, když to vysypeš. Takže to si radši koupím tu flašku, proto jsem se naučila pít.” </a:t>
            </a:r>
            <a:endParaRPr lang="cs-CZ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5B55FA5C-CAB3-B1C4-0239-C12B608E5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Rizika a trendy</a:t>
            </a:r>
          </a:p>
        </p:txBody>
      </p:sp>
    </p:spTree>
    <p:extLst>
      <p:ext uri="{BB962C8B-B14F-4D97-AF65-F5344CB8AC3E}">
        <p14:creationId xmlns:p14="http://schemas.microsoft.com/office/powerpoint/2010/main" val="2401171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40EDB1-ABA7-D8EA-2C33-806EBF945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6C2300E-1CAA-C07C-EF1C-C93882D0D775}"/>
              </a:ext>
            </a:extLst>
          </p:cNvPr>
          <p:cNvPicPr/>
          <p:nvPr/>
        </p:nvPicPr>
        <p:blipFill>
          <a:blip r:embed="rId2"/>
          <a:srcRect l="3331" r="25592" b="-1"/>
          <a:stretch>
            <a:fillRect/>
          </a:stretch>
        </p:blipFill>
        <p:spPr>
          <a:xfrm>
            <a:off x="498307" y="1839025"/>
            <a:ext cx="4820191" cy="4068988"/>
          </a:xfrm>
          <a:prstGeom prst="rect">
            <a:avLst/>
          </a:prstGeom>
          <a:noFill/>
          <a:ln>
            <a:noFill/>
            <a:prstDash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Zástupný obsah 3">
            <a:extLst>
              <a:ext uri="{FF2B5EF4-FFF2-40B4-BE49-F238E27FC236}">
                <a16:creationId xmlns:a16="http://schemas.microsoft.com/office/drawing/2014/main" id="{BD1803FA-A037-3E03-967B-478EF0C8967A}"/>
              </a:ext>
            </a:extLst>
          </p:cNvPr>
          <p:cNvPicPr>
            <a:picLocks/>
          </p:cNvPicPr>
          <p:nvPr/>
        </p:nvPicPr>
        <p:blipFill>
          <a:blip r:embed="rId3"/>
          <a:srcRect l="3152" r="25770" b="-1"/>
          <a:stretch>
            <a:fillRect/>
          </a:stretch>
        </p:blipFill>
        <p:spPr>
          <a:xfrm>
            <a:off x="6873503" y="1839025"/>
            <a:ext cx="4820191" cy="4068988"/>
          </a:xfrm>
          <a:prstGeom prst="rect">
            <a:avLst/>
          </a:prstGeom>
          <a:noFill/>
          <a:ln>
            <a:noFill/>
            <a:prstDash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Nadpis 3">
            <a:extLst>
              <a:ext uri="{FF2B5EF4-FFF2-40B4-BE49-F238E27FC236}">
                <a16:creationId xmlns:a16="http://schemas.microsoft.com/office/drawing/2014/main" id="{B0B7D35E-37CF-3B74-A6C1-E06480E14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06" y="859537"/>
            <a:ext cx="9796969" cy="979488"/>
          </a:xfrm>
        </p:spPr>
        <p:txBody>
          <a:bodyPr>
            <a:normAutofit/>
          </a:bodyPr>
          <a:lstStyle/>
          <a:p>
            <a:r>
              <a:rPr lang="cs-CZ" dirty="0"/>
              <a:t>Rizika a trendy: regionální trendy</a:t>
            </a:r>
          </a:p>
        </p:txBody>
      </p:sp>
    </p:spTree>
    <p:extLst>
      <p:ext uri="{BB962C8B-B14F-4D97-AF65-F5344CB8AC3E}">
        <p14:creationId xmlns:p14="http://schemas.microsoft.com/office/powerpoint/2010/main" val="2043856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6E5101-287C-ECF1-5415-9E754B13E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2587DC62-3987-189E-4E2F-A2DDE8F68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Rizika a trendy</a:t>
            </a:r>
          </a:p>
        </p:txBody>
      </p:sp>
      <p:sp>
        <p:nvSpPr>
          <p:cNvPr id="2" name="Zástupný obsah 2">
            <a:extLst>
              <a:ext uri="{FF2B5EF4-FFF2-40B4-BE49-F238E27FC236}">
                <a16:creationId xmlns:a16="http://schemas.microsoft.com/office/drawing/2014/main" id="{1963164E-30EB-02F3-FBB4-DB00E3AB232F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Částečně skrytým problémem je užívání těkavých látek (nadále monitorovat)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35B40D6-B3DE-75E4-14DB-7EB713CB12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400675" y="3043237"/>
            <a:ext cx="5953125" cy="3571875"/>
          </a:xfrm>
          <a:prstGeom prst="rect">
            <a:avLst/>
          </a:prstGeom>
          <a:noFill/>
          <a:ln>
            <a:noFill/>
            <a:prstDash/>
          </a:ln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13BB55E-1F97-97AA-210F-C63029777BE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3271836"/>
            <a:ext cx="5190490" cy="3114675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15510702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2B28D-8BBF-70AA-B45E-3900EE39B8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F01A00D4-37E5-8545-494C-B4D69F4AC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just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cs-CZ" altLang="cs-CZ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Tabulka 39 Odhad velikosti dílčích rizikových populací</a:t>
            </a:r>
            <a:endParaRPr lang="cs-CZ" altLang="cs-CZ" sz="6600" b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" name="Zástupný obsah 2">
            <a:extLst>
              <a:ext uri="{FF2B5EF4-FFF2-40B4-BE49-F238E27FC236}">
                <a16:creationId xmlns:a16="http://schemas.microsoft.com/office/drawing/2014/main" id="{2168C2AF-34AA-FD14-A17E-82D4E0913477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776"/>
              </a:buClr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0FC83324-8510-C4A0-B424-7F22474B20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006488"/>
              </p:ext>
            </p:extLst>
          </p:nvPr>
        </p:nvGraphicFramePr>
        <p:xfrm>
          <a:off x="604044" y="2527146"/>
          <a:ext cx="5438775" cy="34588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0925">
                  <a:extLst>
                    <a:ext uri="{9D8B030D-6E8A-4147-A177-3AD203B41FA5}">
                      <a16:colId xmlns:a16="http://schemas.microsoft.com/office/drawing/2014/main" val="2517998077"/>
                    </a:ext>
                  </a:extLst>
                </a:gridCol>
                <a:gridCol w="1902110">
                  <a:extLst>
                    <a:ext uri="{9D8B030D-6E8A-4147-A177-3AD203B41FA5}">
                      <a16:colId xmlns:a16="http://schemas.microsoft.com/office/drawing/2014/main" val="580833615"/>
                    </a:ext>
                  </a:extLst>
                </a:gridCol>
                <a:gridCol w="195740">
                  <a:extLst>
                    <a:ext uri="{9D8B030D-6E8A-4147-A177-3AD203B41FA5}">
                      <a16:colId xmlns:a16="http://schemas.microsoft.com/office/drawing/2014/main" val="950912339"/>
                    </a:ext>
                  </a:extLst>
                </a:gridCol>
              </a:tblGrid>
              <a:tr h="25717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cs-CZ" sz="2000" dirty="0">
                          <a:effectLst/>
                        </a:rPr>
                        <a:t>Populace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cs-CZ" sz="2000">
                          <a:effectLst/>
                        </a:rPr>
                        <a:t>Velikost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37411258"/>
                  </a:ext>
                </a:extLst>
              </a:tr>
              <a:tr h="40005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cs-CZ" sz="2000" dirty="0">
                          <a:effectLst/>
                        </a:rPr>
                        <a:t>Lidé užívající drogy rizikově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cs-CZ" sz="2000">
                          <a:effectLst/>
                        </a:rPr>
                        <a:t>2 500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25922018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cs-CZ" sz="2000" dirty="0">
                          <a:effectLst/>
                        </a:rPr>
                        <a:t>Populace v oblasti vyššího rizika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cs-CZ" sz="2000" dirty="0">
                          <a:effectLst/>
                        </a:rPr>
                        <a:t>164 544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81926247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cs-CZ" sz="2000">
                          <a:effectLst/>
                        </a:rPr>
                        <a:t>Populace v oblasti nižšího rizika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cs-CZ" sz="2000">
                          <a:effectLst/>
                        </a:rPr>
                        <a:t>56 957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104761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cs-CZ" sz="2000">
                          <a:effectLst/>
                        </a:rPr>
                        <a:t>Celkem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cs-CZ" sz="2000">
                          <a:effectLst/>
                        </a:rPr>
                        <a:t>224 001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9525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40187770"/>
                  </a:ext>
                </a:extLst>
              </a:tr>
            </a:tbl>
          </a:graphicData>
        </a:graphic>
      </p:graphicFrame>
      <p:sp>
        <p:nvSpPr>
          <p:cNvPr id="8" name="TextovéPole 7">
            <a:extLst>
              <a:ext uri="{FF2B5EF4-FFF2-40B4-BE49-F238E27FC236}">
                <a16:creationId xmlns:a16="http://schemas.microsoft.com/office/drawing/2014/main" id="{A494F38B-1EA0-1DD0-C53F-94654002DEEF}"/>
              </a:ext>
            </a:extLst>
          </p:cNvPr>
          <p:cNvSpPr txBox="1"/>
          <p:nvPr/>
        </p:nvSpPr>
        <p:spPr>
          <a:xfrm>
            <a:off x="6796216" y="2273643"/>
            <a:ext cx="501684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Odhad celkové velikosti rizikové populace ve věku 15 až 64 je zhruba 34 % velikosti populace kraje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Zejména populace v oblasti vyššího rizika je poměrně rozsáhlá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To představuje relativně vysoké číslo, které odpovídá vysoké míře rizikových jevů v české populaci (viz </a:t>
            </a:r>
            <a:r>
              <a:rPr lang="cs-CZ" sz="2400" dirty="0" err="1"/>
              <a:t>Chomynová</a:t>
            </a:r>
            <a:r>
              <a:rPr lang="cs-CZ" sz="2400" dirty="0"/>
              <a:t> et al. 2023).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04777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CB29D9-836B-5470-0011-DB5D38C44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Síť</a:t>
            </a:r>
            <a:r>
              <a:rPr lang="en-GB" dirty="0"/>
              <a:t> </a:t>
            </a:r>
            <a:r>
              <a:rPr lang="en-GB" dirty="0" err="1"/>
              <a:t>specializovaných</a:t>
            </a:r>
            <a:r>
              <a:rPr lang="en-GB" dirty="0"/>
              <a:t> </a:t>
            </a:r>
            <a:r>
              <a:rPr lang="en-GB" dirty="0" err="1"/>
              <a:t>adiktologických</a:t>
            </a:r>
            <a:r>
              <a:rPr lang="en-GB" dirty="0"/>
              <a:t> </a:t>
            </a:r>
            <a:r>
              <a:rPr lang="en-GB" dirty="0" err="1"/>
              <a:t>služeb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56886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1EC5419-0EB7-4D2D-AA27-D84677F9D26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fontAlgn="base"/>
            <a:r>
              <a:rPr lang="cs-CZ" noProof="0" dirty="0">
                <a:latin typeface="Aptos" panose="020B0004020202020204" pitchFamily="34" charset="0"/>
              </a:rPr>
              <a:t>Sekundární výměna </a:t>
            </a:r>
            <a:r>
              <a:rPr lang="cs-CZ" dirty="0">
                <a:latin typeface="Aptos" panose="020B0004020202020204" pitchFamily="34" charset="0"/>
              </a:rPr>
              <a:t>cca 30-50 % klientů, na Jesenicku výraznější (rozptýlené komunity uživatelů, z každé většinou chodí měnit jeden člověk)</a:t>
            </a:r>
          </a:p>
          <a:p>
            <a:pPr fontAlgn="base"/>
            <a:r>
              <a:rPr lang="cs-CZ" noProof="0" dirty="0">
                <a:latin typeface="Aptos" panose="020B0004020202020204" pitchFamily="34" charset="0"/>
              </a:rPr>
              <a:t>Skrytá populace</a:t>
            </a:r>
          </a:p>
          <a:p>
            <a:pPr lvl="1" fontAlgn="base"/>
            <a:r>
              <a:rPr lang="cs-CZ" dirty="0">
                <a:latin typeface="Aptos" panose="020B0004020202020204" pitchFamily="34" charset="0"/>
              </a:rPr>
              <a:t>Uživatelé na menších městech (obavy ze ztráty anonymity)</a:t>
            </a:r>
          </a:p>
          <a:p>
            <a:pPr lvl="1" fontAlgn="base"/>
            <a:r>
              <a:rPr lang="cs-CZ" dirty="0" err="1">
                <a:latin typeface="Aptos" panose="020B0004020202020204" pitchFamily="34" charset="0"/>
              </a:rPr>
              <a:t>Intranasální</a:t>
            </a:r>
            <a:r>
              <a:rPr lang="cs-CZ" dirty="0">
                <a:latin typeface="Aptos" panose="020B0004020202020204" pitchFamily="34" charset="0"/>
              </a:rPr>
              <a:t> uživatelé pervitinu a nových syntetických látek (často manuálně pracující)</a:t>
            </a:r>
          </a:p>
          <a:p>
            <a:pPr lvl="1" fontAlgn="base"/>
            <a:r>
              <a:rPr lang="cs-CZ" noProof="0" dirty="0" err="1">
                <a:latin typeface="Aptos" panose="020B0004020202020204" pitchFamily="34" charset="0"/>
              </a:rPr>
              <a:t>Intran</a:t>
            </a:r>
            <a:r>
              <a:rPr lang="cs-CZ" dirty="0" err="1">
                <a:latin typeface="Aptos" panose="020B0004020202020204" pitchFamily="34" charset="0"/>
              </a:rPr>
              <a:t>asální</a:t>
            </a:r>
            <a:r>
              <a:rPr lang="cs-CZ" dirty="0">
                <a:latin typeface="Aptos" panose="020B0004020202020204" pitchFamily="34" charset="0"/>
              </a:rPr>
              <a:t> uživatelé kokainu (většinou lépe situovaní, často podnikatelé)</a:t>
            </a:r>
          </a:p>
          <a:p>
            <a:pPr lvl="1" fontAlgn="base"/>
            <a:r>
              <a:rPr lang="cs-CZ" dirty="0">
                <a:latin typeface="Aptos" panose="020B0004020202020204" pitchFamily="34" charset="0"/>
              </a:rPr>
              <a:t>D</a:t>
            </a:r>
            <a:r>
              <a:rPr lang="cs-CZ" noProof="0" dirty="0" err="1">
                <a:latin typeface="Aptos" panose="020B0004020202020204" pitchFamily="34" charset="0"/>
              </a:rPr>
              <a:t>ěti</a:t>
            </a:r>
            <a:r>
              <a:rPr lang="cs-CZ" dirty="0">
                <a:latin typeface="Aptos" panose="020B0004020202020204" pitchFamily="34" charset="0"/>
              </a:rPr>
              <a:t>, dospívající a mladí dospělí, nejčastěji uživatelé </a:t>
            </a:r>
            <a:r>
              <a:rPr lang="cs-CZ" dirty="0" err="1">
                <a:latin typeface="Aptos" panose="020B0004020202020204" pitchFamily="34" charset="0"/>
              </a:rPr>
              <a:t>kratomu</a:t>
            </a:r>
            <a:r>
              <a:rPr lang="cs-CZ" dirty="0">
                <a:latin typeface="Aptos" panose="020B0004020202020204" pitchFamily="34" charset="0"/>
              </a:rPr>
              <a:t> a nových syntetických látek (kontaktování většinou spíše prostřednictvím NZDM, případně v prostředí noční zábavy)</a:t>
            </a:r>
          </a:p>
          <a:p>
            <a:pPr lvl="1" fontAlgn="base"/>
            <a:r>
              <a:rPr lang="cs-CZ" noProof="0" dirty="0">
                <a:latin typeface="Aptos" panose="020B0004020202020204" pitchFamily="34" charset="0"/>
              </a:rPr>
              <a:t>Rodiče nezletilých dětí (obavy z postihu ze strany OSPOD)</a:t>
            </a:r>
          </a:p>
          <a:p>
            <a:pPr lvl="1" fontAlgn="base"/>
            <a:r>
              <a:rPr lang="cs-CZ" dirty="0">
                <a:latin typeface="Aptos" panose="020B0004020202020204" pitchFamily="34" charset="0"/>
              </a:rPr>
              <a:t>Romové (stigma spojené s využíváním služeb)</a:t>
            </a:r>
            <a:endParaRPr lang="cs-CZ" noProof="0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BA73FAB6-7EF2-4173-9CF2-EFAC15305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Nízkoprahové služby</a:t>
            </a:r>
          </a:p>
        </p:txBody>
      </p:sp>
    </p:spTree>
    <p:extLst>
      <p:ext uri="{BB962C8B-B14F-4D97-AF65-F5344CB8AC3E}">
        <p14:creationId xmlns:p14="http://schemas.microsoft.com/office/powerpoint/2010/main" val="4082580390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DB0864-7D91-173F-1F4E-9CD20620BD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CDF3A1C9-23BA-CC6B-9566-BA3CBE22FD4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fontAlgn="base"/>
            <a:r>
              <a:rPr lang="cs-CZ" dirty="0">
                <a:latin typeface="Aptos" panose="020B0004020202020204" pitchFamily="34" charset="0"/>
              </a:rPr>
              <a:t>Dostupnost zdravotní péče</a:t>
            </a:r>
          </a:p>
          <a:p>
            <a:pPr lvl="1" fontAlgn="base"/>
            <a:r>
              <a:rPr lang="cs-CZ" sz="2400" dirty="0">
                <a:latin typeface="Aptos" panose="020B0004020202020204" pitchFamily="34" charset="0"/>
              </a:rPr>
              <a:t>Dobrá dostupnost léčby infekčních onemocnění (</a:t>
            </a:r>
            <a:r>
              <a:rPr lang="cs-CZ" sz="2400" dirty="0" err="1">
                <a:latin typeface="Aptos" panose="020B0004020202020204" pitchFamily="34" charset="0"/>
              </a:rPr>
              <a:t>Remedis</a:t>
            </a:r>
            <a:r>
              <a:rPr lang="cs-CZ" sz="2400" dirty="0">
                <a:latin typeface="Aptos" panose="020B0004020202020204" pitchFamily="34" charset="0"/>
              </a:rPr>
              <a:t>, FN v Olomouci)</a:t>
            </a:r>
          </a:p>
          <a:p>
            <a:pPr lvl="1" fontAlgn="base"/>
            <a:r>
              <a:rPr lang="cs-CZ" sz="2400" dirty="0">
                <a:latin typeface="Aptos" panose="020B0004020202020204" pitchFamily="34" charset="0"/>
              </a:rPr>
              <a:t>Velmi omezená dostupnost psychiatrické péče – málo psychiatrů pracujících s aktivními uživateli, plná kapacita, dlouhé čekací dob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1C908651-0904-9A47-667E-D2D4AF0AD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Nízkoprahové služby</a:t>
            </a:r>
          </a:p>
        </p:txBody>
      </p:sp>
    </p:spTree>
    <p:extLst>
      <p:ext uri="{BB962C8B-B14F-4D97-AF65-F5344CB8AC3E}">
        <p14:creationId xmlns:p14="http://schemas.microsoft.com/office/powerpoint/2010/main" val="4036181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BCCCFF-8EC8-9F2A-6EE9-157E79D059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BD71019-69E4-C3D0-5A13-F101A72A48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fontAlgn="base"/>
            <a:r>
              <a:rPr lang="cs-CZ" dirty="0">
                <a:latin typeface="Aptos" panose="020B0004020202020204" pitchFamily="34" charset="0"/>
              </a:rPr>
              <a:t>Převážně pozitivní hodnocení místní i kapacitní dostupnosti ze strany klíčových aktérů krajské protidrogové politiky</a:t>
            </a:r>
          </a:p>
          <a:p>
            <a:pPr fontAlgn="base"/>
            <a:r>
              <a:rPr lang="cs-CZ" noProof="0" dirty="0">
                <a:latin typeface="Aptos" panose="020B0004020202020204" pitchFamily="34" charset="0"/>
              </a:rPr>
              <a:t>Rozhovory s poskytovateli služeb:</a:t>
            </a:r>
            <a:endParaRPr lang="cs-CZ" dirty="0">
              <a:latin typeface="Aptos" panose="020B0004020202020204" pitchFamily="34" charset="0"/>
            </a:endParaRPr>
          </a:p>
          <a:p>
            <a:pPr lvl="1" fontAlgn="base"/>
            <a:r>
              <a:rPr lang="cs-CZ" sz="2400" dirty="0">
                <a:latin typeface="Aptos" panose="020B0004020202020204" pitchFamily="34" charset="0"/>
              </a:rPr>
              <a:t>V</a:t>
            </a:r>
            <a:r>
              <a:rPr lang="cs-CZ" sz="2400" noProof="0" dirty="0" err="1">
                <a:latin typeface="Aptos" panose="020B0004020202020204" pitchFamily="34" charset="0"/>
              </a:rPr>
              <a:t>nímaná</a:t>
            </a:r>
            <a:r>
              <a:rPr lang="cs-CZ" sz="2400" noProof="0" dirty="0">
                <a:latin typeface="Aptos" panose="020B0004020202020204" pitchFamily="34" charset="0"/>
              </a:rPr>
              <a:t> potřebnost posílení kapacity </a:t>
            </a:r>
            <a:r>
              <a:rPr lang="cs-CZ" sz="2400" dirty="0">
                <a:latin typeface="Aptos" panose="020B0004020202020204" pitchFamily="34" charset="0"/>
              </a:rPr>
              <a:t>terénních programů na Šumpersku a Přerovsku</a:t>
            </a:r>
          </a:p>
          <a:p>
            <a:pPr lvl="1" fontAlgn="base"/>
            <a:r>
              <a:rPr lang="cs-CZ" sz="2400" dirty="0">
                <a:latin typeface="Aptos" panose="020B0004020202020204" pitchFamily="34" charset="0"/>
              </a:rPr>
              <a:t>Vnímaná potřebnost navýšení kapacity kontaktního centra v Jeseníku</a:t>
            </a:r>
          </a:p>
          <a:p>
            <a:pPr lvl="1" fontAlgn="base"/>
            <a:r>
              <a:rPr lang="cs-CZ" sz="2400" dirty="0">
                <a:latin typeface="Aptos" panose="020B0004020202020204" pitchFamily="34" charset="0"/>
              </a:rPr>
              <a:t>Problém s obsazováním pracovních pozic, nejvýrazněji v Olomouci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C62582EC-3D39-B52C-8520-966309230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Nízkoprahové služby – dostupnost a kapacita</a:t>
            </a:r>
          </a:p>
        </p:txBody>
      </p:sp>
    </p:spTree>
    <p:extLst>
      <p:ext uri="{BB962C8B-B14F-4D97-AF65-F5344CB8AC3E}">
        <p14:creationId xmlns:p14="http://schemas.microsoft.com/office/powerpoint/2010/main" val="41617775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8271F-443C-4FEE-98A1-1BCD75F7C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3BEE051-3523-4FB8-362A-48A7E9F6AA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marL="457200" indent="-457200" fontAlgn="base">
              <a:buFont typeface="+mj-lt"/>
              <a:buAutoNum type="arabicPeriod"/>
            </a:pPr>
            <a:r>
              <a:rPr lang="cs-CZ" dirty="0">
                <a:latin typeface="Aptos" panose="020B0004020202020204" pitchFamily="34" charset="0"/>
              </a:rPr>
              <a:t>Mírné posílení kapacity terénních programů, mj. pro účely kontaktování skryté populace v prostředí noční zábavy + posílit spolupráci s NZDM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cs-CZ" dirty="0">
                <a:latin typeface="Aptos" panose="020B0004020202020204" pitchFamily="34" charset="0"/>
              </a:rPr>
              <a:t>Navýšení kapacity kontaktního centra v Jeseníku na 3,0-3,5 úvazku v PP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cs-CZ" dirty="0">
                <a:latin typeface="Aptos" panose="020B0004020202020204" pitchFamily="34" charset="0"/>
              </a:rPr>
              <a:t>Zřízení nízkoprahové služby pro chronické uživatele alkoholu v Jeseníku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cs-CZ" dirty="0">
                <a:latin typeface="Aptos" panose="020B0004020202020204" pitchFamily="34" charset="0"/>
              </a:rPr>
              <a:t>Zvýšení dostupnosti psychiatrické péče pro klienty služeb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1E1DF815-21D2-5051-B19F-18FF87CBD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Síť nízkoprahových služeb – doporučení</a:t>
            </a:r>
          </a:p>
        </p:txBody>
      </p:sp>
    </p:spTree>
    <p:extLst>
      <p:ext uri="{BB962C8B-B14F-4D97-AF65-F5344CB8AC3E}">
        <p14:creationId xmlns:p14="http://schemas.microsoft.com/office/powerpoint/2010/main" val="2282044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A6E24-0401-1B08-1820-B398E4DB7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F29D0DF-DBEA-9564-B939-32A350C533F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fontAlgn="base"/>
            <a:r>
              <a:rPr lang="cs-CZ" dirty="0">
                <a:latin typeface="Aptos" panose="020B0004020202020204" pitchFamily="34" charset="0"/>
              </a:rPr>
              <a:t>Dobrá dostupnost na Olomoucku  (3 služby ve městě Olomouc </a:t>
            </a:r>
            <a:r>
              <a:rPr lang="cs-CZ" dirty="0" err="1">
                <a:latin typeface="Aptos" panose="020B0004020202020204" pitchFamily="34" charset="0"/>
              </a:rPr>
              <a:t>x</a:t>
            </a:r>
            <a:r>
              <a:rPr lang="cs-CZ" dirty="0">
                <a:latin typeface="Aptos" panose="020B0004020202020204" pitchFamily="34" charset="0"/>
              </a:rPr>
              <a:t> využívané uživateli z celého kraje, omezená kapacita)</a:t>
            </a:r>
          </a:p>
          <a:p>
            <a:pPr lvl="1" fontAlgn="base"/>
            <a:r>
              <a:rPr lang="cs-CZ" sz="2400" dirty="0">
                <a:latin typeface="Aptos" panose="020B0004020202020204" pitchFamily="34" charset="0"/>
              </a:rPr>
              <a:t>Centrum komplexní péče v Olomouci pro hazardní hráče a další osoby s nelátkovými závislostmi – plná kapacita, od konce r. 2023 pořadník</a:t>
            </a:r>
          </a:p>
          <a:p>
            <a:pPr lvl="1" fontAlgn="base"/>
            <a:r>
              <a:rPr lang="cs-CZ" sz="2400" noProof="0" dirty="0">
                <a:latin typeface="Aptos" panose="020B0004020202020204" pitchFamily="34" charset="0"/>
              </a:rPr>
              <a:t>Poradna pro závislosti P-centrum v Olomouci – rostoucí poptávka zej</a:t>
            </a:r>
            <a:r>
              <a:rPr lang="cs-CZ" sz="2400" dirty="0">
                <a:latin typeface="Aptos" panose="020B0004020202020204" pitchFamily="34" charset="0"/>
              </a:rPr>
              <a:t>m. ze strany uživatelů alkoholu, v současnosti výrazně převyšuje kapacitu služby</a:t>
            </a:r>
          </a:p>
          <a:p>
            <a:pPr lvl="1" fontAlgn="base"/>
            <a:r>
              <a:rPr lang="cs-CZ" sz="2400" noProof="0" dirty="0">
                <a:latin typeface="Aptos" panose="020B0004020202020204" pitchFamily="34" charset="0"/>
              </a:rPr>
              <a:t>Ambulance </a:t>
            </a:r>
            <a:r>
              <a:rPr lang="cs-CZ" sz="2400" dirty="0">
                <a:latin typeface="Aptos" panose="020B0004020202020204" pitchFamily="34" charset="0"/>
              </a:rPr>
              <a:t>prevence a léčby závislostí v Olomouci – lehký odliv zájmu oproti r. 2024, aktuálně nemá pořadník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27D58EB7-DEB1-17F2-8A62-3F2CCDF55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Ambulantní služby – dostupnost a kapacita</a:t>
            </a:r>
          </a:p>
        </p:txBody>
      </p:sp>
    </p:spTree>
    <p:extLst>
      <p:ext uri="{BB962C8B-B14F-4D97-AF65-F5344CB8AC3E}">
        <p14:creationId xmlns:p14="http://schemas.microsoft.com/office/powerpoint/2010/main" val="40456283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A74CB-ABC7-D90E-CBE7-F1B49D246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D6888236-65EF-B68E-AED3-339ECF18E60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fontAlgn="base"/>
            <a:r>
              <a:rPr lang="cs-CZ" dirty="0">
                <a:latin typeface="Aptos" panose="020B0004020202020204" pitchFamily="34" charset="0"/>
              </a:rPr>
              <a:t>Omezená dostupnost na Přerovsku, Prostějovsku a Šumpersku</a:t>
            </a:r>
          </a:p>
          <a:p>
            <a:pPr lvl="1" fontAlgn="base"/>
            <a:r>
              <a:rPr lang="cs-CZ" sz="2400" dirty="0">
                <a:latin typeface="Aptos" panose="020B0004020202020204" pitchFamily="34" charset="0"/>
              </a:rPr>
              <a:t>Šumpersko – pobočka Centra komplexní péče + poradenská činnost K-centra Krédo</a:t>
            </a:r>
          </a:p>
          <a:p>
            <a:pPr lvl="1" fontAlgn="base"/>
            <a:r>
              <a:rPr lang="cs-CZ" sz="2400" dirty="0">
                <a:latin typeface="Aptos" panose="020B0004020202020204" pitchFamily="34" charset="0"/>
              </a:rPr>
              <a:t>Prostějovsko – pobočka Centra komplexní péče</a:t>
            </a:r>
          </a:p>
          <a:p>
            <a:pPr lvl="1" fontAlgn="base"/>
            <a:r>
              <a:rPr lang="cs-CZ" sz="2400" dirty="0">
                <a:latin typeface="Aptos" panose="020B0004020202020204" pitchFamily="34" charset="0"/>
              </a:rPr>
              <a:t>Přerovsko – Psychosociální centrum Přerov</a:t>
            </a:r>
          </a:p>
          <a:p>
            <a:pPr fontAlgn="base"/>
            <a:r>
              <a:rPr lang="cs-CZ" dirty="0">
                <a:latin typeface="Aptos" panose="020B0004020202020204" pitchFamily="34" charset="0"/>
              </a:rPr>
              <a:t>Velmi špatná dostupnost na Jesenicku</a:t>
            </a:r>
          </a:p>
          <a:p>
            <a:pPr lvl="1" fontAlgn="base"/>
            <a:r>
              <a:rPr lang="cs-CZ" sz="2400" dirty="0">
                <a:latin typeface="Aptos" panose="020B0004020202020204" pitchFamily="34" charset="0"/>
              </a:rPr>
              <a:t>Zrušení </a:t>
            </a:r>
            <a:r>
              <a:rPr lang="cs-CZ" sz="2400" dirty="0" err="1">
                <a:latin typeface="Aptos" panose="020B0004020202020204" pitchFamily="34" charset="0"/>
              </a:rPr>
              <a:t>adiktologické</a:t>
            </a:r>
            <a:r>
              <a:rPr lang="cs-CZ" sz="2400" dirty="0">
                <a:latin typeface="Aptos" panose="020B0004020202020204" pitchFamily="34" charset="0"/>
              </a:rPr>
              <a:t> ambulance v Jeseníku navzdory velké poptávce (nedošlo k dohodě se zdravotními pojišťovnami na proplácení péče)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B0858949-51BF-31DE-791D-2D1E970EF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Ambulantní služby – dostupnost a kapacita</a:t>
            </a:r>
          </a:p>
        </p:txBody>
      </p:sp>
    </p:spTree>
    <p:extLst>
      <p:ext uri="{BB962C8B-B14F-4D97-AF65-F5344CB8AC3E}">
        <p14:creationId xmlns:p14="http://schemas.microsoft.com/office/powerpoint/2010/main" val="1708385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BA1C52-1BFA-A2CE-B844-C5BB13B44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BF7A9972-B3D0-A16E-7818-22C30B892F8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fontAlgn="base"/>
            <a:r>
              <a:rPr lang="cs-CZ" dirty="0">
                <a:latin typeface="Aptos" panose="020B0004020202020204" pitchFamily="34" charset="0"/>
              </a:rPr>
              <a:t>Vzhledem k nízkému počtu uživatelů opiátů a </a:t>
            </a:r>
            <a:r>
              <a:rPr lang="cs-CZ" dirty="0" err="1">
                <a:latin typeface="Aptos" panose="020B0004020202020204" pitchFamily="34" charset="0"/>
              </a:rPr>
              <a:t>opioidů</a:t>
            </a:r>
            <a:r>
              <a:rPr lang="cs-CZ" dirty="0">
                <a:latin typeface="Aptos" panose="020B0004020202020204" pitchFamily="34" charset="0"/>
              </a:rPr>
              <a:t> je relativně dostačující zajištění dostupnosti substituční léčby metadonovým programem poskytovaným v rámci AT ambulance Psychiatrické kliniky FN v Olomouci</a:t>
            </a:r>
          </a:p>
          <a:p>
            <a:pPr marL="0" indent="0" fontAlgn="base">
              <a:buNone/>
            </a:pPr>
            <a:r>
              <a:rPr lang="cs-CZ" b="1" dirty="0">
                <a:latin typeface="Aptos" panose="020B0004020202020204" pitchFamily="34" charset="0"/>
              </a:rPr>
              <a:t>x</a:t>
            </a:r>
            <a:r>
              <a:rPr lang="cs-CZ" dirty="0">
                <a:latin typeface="Aptos" panose="020B0004020202020204" pitchFamily="34" charset="0"/>
              </a:rPr>
              <a:t> během pár let má program končit</a:t>
            </a:r>
          </a:p>
          <a:p>
            <a:pPr fontAlgn="base"/>
            <a:r>
              <a:rPr lang="cs-CZ" dirty="0">
                <a:latin typeface="Aptos" panose="020B0004020202020204" pitchFamily="34" charset="0"/>
              </a:rPr>
              <a:t>Zcela schází ambulantní služba pro děti a dospívající </a:t>
            </a:r>
          </a:p>
          <a:p>
            <a:pPr marL="0" indent="0" fontAlgn="base">
              <a:buNone/>
            </a:pPr>
            <a:r>
              <a:rPr lang="cs-CZ" b="1" dirty="0" err="1">
                <a:latin typeface="Aptos" panose="020B0004020202020204" pitchFamily="34" charset="0"/>
              </a:rPr>
              <a:t>x</a:t>
            </a:r>
            <a:r>
              <a:rPr lang="cs-CZ" b="1" dirty="0">
                <a:latin typeface="Aptos" panose="020B0004020202020204" pitchFamily="34" charset="0"/>
              </a:rPr>
              <a:t> </a:t>
            </a:r>
            <a:r>
              <a:rPr lang="cs-CZ" dirty="0">
                <a:latin typeface="Aptos" panose="020B0004020202020204" pitchFamily="34" charset="0"/>
              </a:rPr>
              <a:t>plánované otevření služby organizace Mana o.p.s.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562D5E46-B6B5-A406-7D1B-861E416ED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Ambulantní služby – dostupnost a kapacita</a:t>
            </a:r>
          </a:p>
        </p:txBody>
      </p:sp>
    </p:spTree>
    <p:extLst>
      <p:ext uri="{BB962C8B-B14F-4D97-AF65-F5344CB8AC3E}">
        <p14:creationId xmlns:p14="http://schemas.microsoft.com/office/powerpoint/2010/main" val="185881273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D9898-CD44-2BF5-68E3-70FC4EC8B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132A57A-325E-22CE-3200-6C590C424E0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fontAlgn="base"/>
            <a:r>
              <a:rPr lang="cs-CZ" dirty="0">
                <a:latin typeface="Aptos" panose="020B0004020202020204" pitchFamily="34" charset="0"/>
              </a:rPr>
              <a:t>Relativně dobrá dostupnost detoxifikace ve 3 různých zařízeních</a:t>
            </a:r>
          </a:p>
          <a:p>
            <a:pPr marL="0" indent="0" fontAlgn="base">
              <a:buNone/>
            </a:pPr>
            <a:r>
              <a:rPr lang="cs-CZ" b="1" dirty="0">
                <a:latin typeface="Aptos" panose="020B0004020202020204" pitchFamily="34" charset="0"/>
              </a:rPr>
              <a:t>x</a:t>
            </a:r>
            <a:r>
              <a:rPr lang="cs-CZ" dirty="0">
                <a:latin typeface="Aptos" panose="020B0004020202020204" pitchFamily="34" charset="0"/>
              </a:rPr>
              <a:t> Vojenská nemocnice v Olomouci – aktuálně plná kapacita a pořadník + podle jednoho respondenta zvýšený práh pro klienty nízkoprahových služeb</a:t>
            </a:r>
          </a:p>
          <a:p>
            <a:pPr fontAlgn="base"/>
            <a:r>
              <a:rPr lang="cs-CZ" dirty="0">
                <a:latin typeface="Aptos" panose="020B0004020202020204" pitchFamily="34" charset="0"/>
              </a:rPr>
              <a:t>Relativně dobrá dostupnost pobytové léčby</a:t>
            </a:r>
            <a:endParaRPr lang="cs-CZ" b="1" dirty="0">
              <a:latin typeface="Aptos" panose="020B0004020202020204" pitchFamily="34" charset="0"/>
            </a:endParaRPr>
          </a:p>
          <a:p>
            <a:pPr fontAlgn="base"/>
            <a:r>
              <a:rPr lang="cs-CZ" dirty="0">
                <a:latin typeface="Aptos" panose="020B0004020202020204" pitchFamily="34" charset="0"/>
              </a:rPr>
              <a:t>Schází služba krátkodobé stabilizace pro aktivní uživatele v akutní krizové situaci nebo motivované uživatelé v pořadníku na detoxifikaci</a:t>
            </a:r>
          </a:p>
          <a:p>
            <a:pPr fontAlgn="base"/>
            <a:r>
              <a:rPr lang="cs-CZ" dirty="0">
                <a:latin typeface="Aptos" panose="020B0004020202020204" pitchFamily="34" charset="0"/>
              </a:rPr>
              <a:t>Schází služba dlouhodobé péče pro uživatele-seniory typu domova se zvláštním režimem</a:t>
            </a: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633B7AC3-C724-DE9B-BEBE-FA42ECD81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Pobytové služby – dostupnost a kapacita</a:t>
            </a:r>
          </a:p>
        </p:txBody>
      </p:sp>
    </p:spTree>
    <p:extLst>
      <p:ext uri="{BB962C8B-B14F-4D97-AF65-F5344CB8AC3E}">
        <p14:creationId xmlns:p14="http://schemas.microsoft.com/office/powerpoint/2010/main" val="3541668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D4C46-4CC9-6365-1B2C-47C673820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93D35B09-5928-6931-6756-A10CAEC7BB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fontAlgn="base"/>
            <a:r>
              <a:rPr lang="cs-CZ" dirty="0">
                <a:latin typeface="Aptos" panose="020B0004020202020204" pitchFamily="34" charset="0"/>
              </a:rPr>
              <a:t>Zřízení </a:t>
            </a:r>
            <a:r>
              <a:rPr lang="cs-CZ" dirty="0" err="1">
                <a:latin typeface="Aptos" panose="020B0004020202020204" pitchFamily="34" charset="0"/>
              </a:rPr>
              <a:t>adiktologické</a:t>
            </a:r>
            <a:r>
              <a:rPr lang="cs-CZ" dirty="0">
                <a:latin typeface="Aptos" panose="020B0004020202020204" pitchFamily="34" charset="0"/>
              </a:rPr>
              <a:t> ambulance na Jesenicku, optimálně také na Přerovsku, Prostějovsku nebo Šumpersku + navýšení kapacity stávajících služeb ambulantní léčby a poradenství</a:t>
            </a:r>
          </a:p>
          <a:p>
            <a:pPr fontAlgn="base"/>
            <a:r>
              <a:rPr lang="cs-CZ" dirty="0">
                <a:latin typeface="Aptos" panose="020B0004020202020204" pitchFamily="34" charset="0"/>
              </a:rPr>
              <a:t>Zajištění dostupnosti substituční léčby v návaznosti na blížící se ukončení provozu metadonového programu ve FN v Olomouci</a:t>
            </a:r>
          </a:p>
          <a:p>
            <a:pPr fontAlgn="base"/>
            <a:r>
              <a:rPr lang="cs-CZ" dirty="0">
                <a:latin typeface="Aptos" panose="020B0004020202020204" pitchFamily="34" charset="0"/>
              </a:rPr>
              <a:t>Zřízení služby krátkodobé stabilizace pro aktivní uživatele v akutní krizové situaci nebo motivované uživatelé v pořadníku na detoxifikaci</a:t>
            </a:r>
          </a:p>
          <a:p>
            <a:pPr fontAlgn="base"/>
            <a:r>
              <a:rPr lang="cs-CZ" dirty="0">
                <a:latin typeface="Aptos" panose="020B0004020202020204" pitchFamily="34" charset="0"/>
              </a:rPr>
              <a:t>Do budoucna zřízení služby dlouhodobé péče typu domu se zvláštním režimem pro uživatele-seniory</a:t>
            </a:r>
          </a:p>
          <a:p>
            <a:pPr fontAlgn="base"/>
            <a:endParaRPr lang="cs-CZ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F2D484C7-B22F-75A1-7A2B-089A3BFD1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Ambulantní a pobytové služby: doporučení</a:t>
            </a:r>
          </a:p>
        </p:txBody>
      </p:sp>
    </p:spTree>
    <p:extLst>
      <p:ext uri="{BB962C8B-B14F-4D97-AF65-F5344CB8AC3E}">
        <p14:creationId xmlns:p14="http://schemas.microsoft.com/office/powerpoint/2010/main" val="35159504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3C227F-7071-06E8-E6D5-18E2051A1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E41A51A9-A771-6333-7536-A005C9FDB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Odhad</a:t>
            </a:r>
            <a:r>
              <a:rPr lang="en-US" dirty="0"/>
              <a:t> </a:t>
            </a:r>
            <a:r>
              <a:rPr lang="en-US" dirty="0" err="1"/>
              <a:t>rozdílu</a:t>
            </a:r>
            <a:r>
              <a:rPr lang="en-US" dirty="0"/>
              <a:t> </a:t>
            </a:r>
            <a:r>
              <a:rPr lang="en-US" dirty="0" err="1"/>
              <a:t>mezi</a:t>
            </a:r>
            <a:r>
              <a:rPr lang="en-US" dirty="0"/>
              <a:t> </a:t>
            </a:r>
            <a:r>
              <a:rPr lang="en-US" dirty="0" err="1"/>
              <a:t>počtem</a:t>
            </a:r>
            <a:r>
              <a:rPr lang="en-US" dirty="0"/>
              <a:t> </a:t>
            </a:r>
            <a:r>
              <a:rPr lang="en-US" dirty="0" err="1"/>
              <a:t>klientů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službách</a:t>
            </a:r>
            <a:r>
              <a:rPr lang="en-US" dirty="0"/>
              <a:t> a </a:t>
            </a:r>
            <a:r>
              <a:rPr lang="en-US" dirty="0" err="1"/>
              <a:t>počtem</a:t>
            </a:r>
            <a:r>
              <a:rPr lang="en-US" dirty="0"/>
              <a:t> </a:t>
            </a:r>
            <a:r>
              <a:rPr lang="en-US" dirty="0" err="1"/>
              <a:t>potenciálních</a:t>
            </a:r>
            <a:r>
              <a:rPr lang="en-US" dirty="0"/>
              <a:t> </a:t>
            </a:r>
            <a:r>
              <a:rPr lang="en-US" dirty="0" err="1"/>
              <a:t>klientů</a:t>
            </a:r>
            <a:r>
              <a:rPr lang="en-US" dirty="0"/>
              <a:t> </a:t>
            </a:r>
            <a:r>
              <a:rPr lang="en-US" dirty="0" err="1"/>
              <a:t>podle</a:t>
            </a:r>
            <a:r>
              <a:rPr lang="en-US" dirty="0"/>
              <a:t> </a:t>
            </a:r>
            <a:r>
              <a:rPr lang="en-US" dirty="0" err="1"/>
              <a:t>kategorií</a:t>
            </a:r>
            <a:r>
              <a:rPr lang="en-US" dirty="0"/>
              <a:t> </a:t>
            </a:r>
            <a:r>
              <a:rPr lang="en-US" dirty="0" err="1"/>
              <a:t>služeb</a:t>
            </a:r>
            <a:endParaRPr lang="cs-CZ" dirty="0"/>
          </a:p>
        </p:txBody>
      </p:sp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039D42ED-F043-68AE-7E06-7A04311DDD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586958"/>
              </p:ext>
            </p:extLst>
          </p:nvPr>
        </p:nvGraphicFramePr>
        <p:xfrm>
          <a:off x="1413164" y="3213047"/>
          <a:ext cx="8279477" cy="22237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06663">
                  <a:extLst>
                    <a:ext uri="{9D8B030D-6E8A-4147-A177-3AD203B41FA5}">
                      <a16:colId xmlns:a16="http://schemas.microsoft.com/office/drawing/2014/main" val="4222958123"/>
                    </a:ext>
                  </a:extLst>
                </a:gridCol>
                <a:gridCol w="2254742">
                  <a:extLst>
                    <a:ext uri="{9D8B030D-6E8A-4147-A177-3AD203B41FA5}">
                      <a16:colId xmlns:a16="http://schemas.microsoft.com/office/drawing/2014/main" val="1227040173"/>
                    </a:ext>
                  </a:extLst>
                </a:gridCol>
                <a:gridCol w="1525865">
                  <a:extLst>
                    <a:ext uri="{9D8B030D-6E8A-4147-A177-3AD203B41FA5}">
                      <a16:colId xmlns:a16="http://schemas.microsoft.com/office/drawing/2014/main" val="751924995"/>
                    </a:ext>
                  </a:extLst>
                </a:gridCol>
                <a:gridCol w="1592207">
                  <a:extLst>
                    <a:ext uri="{9D8B030D-6E8A-4147-A177-3AD203B41FA5}">
                      <a16:colId xmlns:a16="http://schemas.microsoft.com/office/drawing/2014/main" val="3817488187"/>
                    </a:ext>
                  </a:extLst>
                </a:gridCol>
              </a:tblGrid>
              <a:tr h="1053498">
                <a:tc>
                  <a:txBody>
                    <a:bodyPr/>
                    <a:lstStyle/>
                    <a:p>
                      <a:pPr marL="63500" marR="63500" algn="just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Počet klientů ve službách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Počet potenciálních klientů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Mezera</a:t>
                      </a:r>
                      <a:endParaRPr lang="cs-CZ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29141856"/>
                  </a:ext>
                </a:extLst>
              </a:tr>
              <a:tr h="390088">
                <a:tc>
                  <a:txBody>
                    <a:bodyPr/>
                    <a:lstStyle/>
                    <a:p>
                      <a:pPr marL="63500" marR="63500" algn="just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Ambulantní služby (a)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452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6123</a:t>
                      </a:r>
                      <a:endParaRPr lang="cs-CZ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-5671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48613085"/>
                  </a:ext>
                </a:extLst>
              </a:tr>
              <a:tr h="390088">
                <a:tc>
                  <a:txBody>
                    <a:bodyPr/>
                    <a:lstStyle/>
                    <a:p>
                      <a:pPr marL="63500" marR="63500" algn="just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Nízkoprahové služby (n)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1908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2465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-557</a:t>
                      </a:r>
                      <a:endParaRPr lang="cs-CZ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39895158"/>
                  </a:ext>
                </a:extLst>
              </a:tr>
              <a:tr h="390088">
                <a:tc>
                  <a:txBody>
                    <a:bodyPr/>
                    <a:lstStyle/>
                    <a:p>
                      <a:pPr marL="63500" marR="63500" algn="just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Následná péče (np)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109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>
                          <a:effectLst/>
                        </a:rPr>
                        <a:t>3357</a:t>
                      </a:r>
                      <a:endParaRPr lang="cs-CZ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3500" marR="63500" algn="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  <a:buNone/>
                      </a:pPr>
                      <a:r>
                        <a:rPr lang="en-US" sz="1800" dirty="0">
                          <a:effectLst/>
                        </a:rPr>
                        <a:t>-3248</a:t>
                      </a:r>
                      <a:endParaRPr lang="cs-CZ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194132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39699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51147-C0ED-049F-BC73-E89BFC415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B2FB43-63DF-6DF2-BDF1-07BCA5F47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Konflikt</a:t>
            </a:r>
            <a:r>
              <a:rPr lang="en-GB" dirty="0"/>
              <a:t> se </a:t>
            </a:r>
            <a:r>
              <a:rPr lang="en-GB" dirty="0" err="1"/>
              <a:t>zákonem</a:t>
            </a:r>
            <a:r>
              <a:rPr lang="en-GB" dirty="0"/>
              <a:t> a </a:t>
            </a:r>
            <a:r>
              <a:rPr lang="en-GB" dirty="0" err="1"/>
              <a:t>vynucování</a:t>
            </a:r>
            <a:r>
              <a:rPr lang="en-GB" dirty="0"/>
              <a:t> </a:t>
            </a:r>
            <a:r>
              <a:rPr lang="en-GB" dirty="0" err="1"/>
              <a:t>práva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7240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6EE24A-8143-B8DB-EE71-B0381EE2B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5C9F2377-8C52-CD1B-9091-5F0097C0135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5784851" cy="4808274"/>
          </a:xfrm>
        </p:spPr>
        <p:txBody>
          <a:bodyPr/>
          <a:lstStyle/>
          <a:p>
            <a:pPr lvl="0"/>
            <a:r>
              <a:rPr lang="cs-CZ" dirty="0"/>
              <a:t>Absolutní počet stíhaných drogových trestných činů: 4. místo mezi kraji. </a:t>
            </a:r>
          </a:p>
          <a:p>
            <a:pPr lvl="0"/>
            <a:r>
              <a:rPr lang="cs-CZ" dirty="0"/>
              <a:t>To ukazuje na zvýšené vynucování práva v této oblasti v Olomouckém kraji ve srovnání s ostatními kraji.</a:t>
            </a:r>
          </a:p>
          <a:p>
            <a:pPr lvl="0"/>
            <a:r>
              <a:rPr lang="cs-CZ" dirty="0"/>
              <a:t>Aktivita vynucování práva na drogovém trhu  (“varny” metamfetaminu). 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/>
              <a:t> Snížená dostupnost a kvalita metamfetaminu může vést k tomu, že uživatelé přecházejí na užívání jiných návykových látek nebo to může mít zdravotní dopady.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lvl="0">
              <a:buFont typeface="Wingdings" pitchFamily="2" charset="2"/>
              <a:buChar char="Ø"/>
            </a:pPr>
            <a:endParaRPr lang="cs-CZ" dirty="0"/>
          </a:p>
          <a:p>
            <a:pPr lvl="0">
              <a:buFont typeface="Wingdings" pitchFamily="2" charset="2"/>
              <a:buChar char="Ø"/>
            </a:pPr>
            <a:endParaRPr lang="cs-CZ" dirty="0"/>
          </a:p>
          <a:p>
            <a:pPr fontAlgn="base"/>
            <a:endParaRPr lang="cs-CZ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B3C87872-9F66-4563-C474-2335B7892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Konflikt se zákonem a vynucování práva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B15BB5A-52AD-565C-7BA2-B4558CB47B24}"/>
              </a:ext>
            </a:extLst>
          </p:cNvPr>
          <p:cNvSpPr txBox="1"/>
          <p:nvPr/>
        </p:nvSpPr>
        <p:spPr>
          <a:xfrm>
            <a:off x="6756400" y="1880393"/>
            <a:ext cx="513080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cs-CZ" sz="2400" dirty="0"/>
              <a:t>T: </a:t>
            </a:r>
            <a:r>
              <a:rPr lang="cs-CZ" sz="2400" i="1" dirty="0"/>
              <a:t>“A jak byste hodnotila aktuální dostupnost, kvalitu a cenu těchto drog teda?”</a:t>
            </a:r>
            <a:r>
              <a:rPr lang="cs-CZ" sz="2400" dirty="0"/>
              <a:t> </a:t>
            </a:r>
          </a:p>
          <a:p>
            <a:pPr marL="0" indent="0">
              <a:buNone/>
            </a:pPr>
            <a:r>
              <a:rPr lang="cs-CZ" sz="2400" dirty="0" err="1"/>
              <a:t>R</a:t>
            </a:r>
            <a:r>
              <a:rPr lang="cs-CZ" sz="2400" dirty="0"/>
              <a:t>: </a:t>
            </a:r>
            <a:r>
              <a:rPr lang="cs-CZ" sz="2400" i="1" dirty="0"/>
              <a:t>“Teď je to strašný. Cenově je to hrozně vyšponovaný a kvalita taky nic moc. Jako není to prostě úplně to, co to </a:t>
            </a:r>
            <a:r>
              <a:rPr lang="cs-CZ" sz="2400" i="1" dirty="0" err="1"/>
              <a:t>bejvalo</a:t>
            </a:r>
            <a:r>
              <a:rPr lang="cs-CZ" sz="2400" i="1" dirty="0"/>
              <a:t>. (…) Takže tam je to strašně rozmanitý. Nikdy nevíte, co koupíte.”</a:t>
            </a:r>
          </a:p>
          <a:p>
            <a:pPr marL="0" indent="0">
              <a:buNone/>
            </a:pPr>
            <a:endParaRPr lang="cs-CZ" sz="2400" i="1" dirty="0"/>
          </a:p>
          <a:p>
            <a:pPr marL="0" indent="0">
              <a:buNone/>
            </a:pPr>
            <a:r>
              <a:rPr lang="cs-CZ" sz="2400" dirty="0" err="1"/>
              <a:t>R</a:t>
            </a:r>
            <a:r>
              <a:rPr lang="cs-CZ" sz="2400" dirty="0"/>
              <a:t>: </a:t>
            </a:r>
            <a:r>
              <a:rPr lang="cs-CZ" sz="2400" i="1" dirty="0"/>
              <a:t>“Špatný, špatný </a:t>
            </a:r>
            <a:r>
              <a:rPr lang="cs-CZ" sz="2400" i="1" dirty="0" err="1"/>
              <a:t>dávajou</a:t>
            </a:r>
            <a:r>
              <a:rPr lang="cs-CZ" sz="2400" i="1" dirty="0"/>
              <a:t>. Špatně hodně, že se </a:t>
            </a:r>
            <a:r>
              <a:rPr lang="cs-CZ" sz="2400" i="1" dirty="0" err="1"/>
              <a:t>předávkovávají</a:t>
            </a:r>
            <a:r>
              <a:rPr lang="cs-CZ" sz="2400" i="1" dirty="0"/>
              <a:t> ty lidi. </a:t>
            </a:r>
            <a:r>
              <a:rPr lang="cs-CZ" sz="2400" i="1" dirty="0" err="1"/>
              <a:t>Předávkovávají</a:t>
            </a:r>
            <a:r>
              <a:rPr lang="cs-CZ" sz="2400" i="1" dirty="0"/>
              <a:t>.”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424594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33BF8D1-F191-62B7-3E58-6F767DDF038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cs-CZ" dirty="0"/>
              <a:t>Respondenti zmiňují, že zástupci nejspíše Městské policie “často kontrolují a pokutují klienty”. Například když u klientů najdou injekční materiál, který nesou k výměně. 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/>
              <a:t> To může mít negativní dopad na využívání služeb a navazování důvěry s klienty.</a:t>
            </a:r>
          </a:p>
          <a:p>
            <a:endParaRPr lang="en-GB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FBEC181C-AC5B-D911-0703-295B6B16E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Konflikt se zákonem a vynucování práva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17715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C4C8B-0A6C-0024-934F-3F2066FF2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C638BAAF-737B-AE45-125E-0297F400C8A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lvl="0"/>
            <a:r>
              <a:rPr lang="cs-CZ" dirty="0"/>
              <a:t>Ani jedna z věznic v Olomouckém kraji nedisponuje specializovaným oddělením pro léčbu závislosti, substitučním programem ani bezdrogovou zónou s terapeutickým programem. </a:t>
            </a:r>
            <a:r>
              <a:rPr lang="cs-CZ" dirty="0" err="1"/>
              <a:t>Adiktologická</a:t>
            </a:r>
            <a:r>
              <a:rPr lang="cs-CZ" dirty="0"/>
              <a:t> péče ve vězení je tak zajišťována pouze prostřednictvím poraden drogové prevence a jako externí návštěvní služba neziskové organizace. 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/>
              <a:t>V tomto ohledu by bylo vhodné apelovat na změnu ve věznicích. </a:t>
            </a:r>
          </a:p>
          <a:p>
            <a:pPr marL="0" lvl="0" indent="0">
              <a:buNone/>
            </a:pPr>
            <a:endParaRPr lang="cs-CZ" dirty="0"/>
          </a:p>
          <a:p>
            <a:pPr lvl="0"/>
            <a:r>
              <a:rPr lang="cs-CZ" dirty="0"/>
              <a:t>Absence sociálního bydlení a nízká možnost dlouhodobého pracovního uplatnění v rámci kraje 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/>
              <a:t>Problémy při výstupu z výkonu trestu odnětí svobody a snaze o opětovné začlenění do společnosti.</a:t>
            </a:r>
          </a:p>
          <a:p>
            <a:endParaRPr lang="en-GB" dirty="0"/>
          </a:p>
          <a:p>
            <a:pPr fontAlgn="base"/>
            <a:endParaRPr lang="cs-CZ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E7B76990-EF44-B1D5-1696-9BF2C019B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Penitenciární</a:t>
            </a:r>
            <a:r>
              <a:rPr lang="en-GB" dirty="0"/>
              <a:t> a post-</a:t>
            </a:r>
            <a:r>
              <a:rPr lang="en-GB" dirty="0" err="1"/>
              <a:t>penitenciární</a:t>
            </a:r>
            <a:r>
              <a:rPr lang="en-GB" dirty="0"/>
              <a:t> </a:t>
            </a:r>
            <a:r>
              <a:rPr lang="en-GB" dirty="0" err="1"/>
              <a:t>péče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15055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EFF0E-E296-27BA-C2DE-9529D1CFC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965A02-29DB-9354-196F-BF730C4B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Školství</a:t>
            </a:r>
            <a:r>
              <a:rPr lang="en-GB" dirty="0"/>
              <a:t> a </a:t>
            </a:r>
            <a:r>
              <a:rPr lang="en-GB" dirty="0" err="1"/>
              <a:t>prevence</a:t>
            </a:r>
            <a:r>
              <a:rPr lang="en-GB" dirty="0"/>
              <a:t> </a:t>
            </a:r>
            <a:r>
              <a:rPr lang="en-GB" dirty="0" err="1"/>
              <a:t>závislostního</a:t>
            </a:r>
            <a:r>
              <a:rPr lang="en-GB" dirty="0"/>
              <a:t> </a:t>
            </a:r>
            <a:r>
              <a:rPr lang="en-GB" dirty="0" err="1"/>
              <a:t>chování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52405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5C105B-AFB6-9B51-0E43-586EC4CE1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CA61EB6E-4D9C-39D2-CC31-A0A92A84E38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lvl="0"/>
            <a:r>
              <a:rPr lang="cs-CZ" dirty="0"/>
              <a:t>Silné stránky: </a:t>
            </a:r>
          </a:p>
          <a:p>
            <a:pPr marL="514350" lvl="0" indent="-514350">
              <a:buAutoNum type="alphaLcParenR"/>
            </a:pPr>
            <a:r>
              <a:rPr lang="cs-CZ" dirty="0"/>
              <a:t>dobře fungující oblastní metodici prevence a pedagogicko-psychologické poradny s funkční spoluprací s krajským koordinátorem školské prevence</a:t>
            </a:r>
          </a:p>
          <a:p>
            <a:pPr marL="514350" lvl="0" indent="-514350">
              <a:buAutoNum type="alphaLcParenR"/>
            </a:pPr>
            <a:r>
              <a:rPr lang="cs-CZ" dirty="0"/>
              <a:t>neziskové organizace zajišťující preventivní programy a vzdělávání </a:t>
            </a:r>
          </a:p>
          <a:p>
            <a:pPr marL="0" lvl="0" indent="0">
              <a:buNone/>
            </a:pPr>
            <a:endParaRPr lang="cs-CZ" dirty="0"/>
          </a:p>
          <a:p>
            <a:pPr lvl="0"/>
            <a:endParaRPr lang="cs-CZ" dirty="0"/>
          </a:p>
          <a:p>
            <a:pPr fontAlgn="base"/>
            <a:endParaRPr lang="cs-CZ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AA944B65-641C-0BD1-00A1-1BA167B9B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Školství a prevence závislostního chování</a:t>
            </a:r>
          </a:p>
        </p:txBody>
      </p:sp>
    </p:spTree>
    <p:extLst>
      <p:ext uri="{BB962C8B-B14F-4D97-AF65-F5344CB8AC3E}">
        <p14:creationId xmlns:p14="http://schemas.microsoft.com/office/powerpoint/2010/main" val="16264219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DDF7E0-AC9D-E09E-A1E8-6A74A02FB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95B19027-1D1B-C6A3-A75D-3AF60F0AEC1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r>
              <a:rPr lang="cs-CZ" dirty="0"/>
              <a:t>Málo pokryté oblasti (Šumpersko a Jesenicko.)</a:t>
            </a:r>
          </a:p>
          <a:p>
            <a:r>
              <a:rPr lang="cs-CZ" dirty="0"/>
              <a:t>V oblasti Jesenicka, </a:t>
            </a:r>
            <a:r>
              <a:rPr lang="cs-CZ" dirty="0" err="1"/>
              <a:t>Osoblažska</a:t>
            </a:r>
            <a:r>
              <a:rPr lang="cs-CZ" dirty="0"/>
              <a:t>, Krnovska a Bruntálska je žádoucí posílit dostupnost preventivních služeb a vzdělávacích aktivit. </a:t>
            </a:r>
          </a:p>
          <a:p>
            <a:r>
              <a:rPr lang="cs-CZ" dirty="0"/>
              <a:t>Posílit povědomí o možnostech online vzdělávacích aktivit.</a:t>
            </a:r>
          </a:p>
          <a:p>
            <a:r>
              <a:rPr lang="cs-CZ" dirty="0"/>
              <a:t>Doporučení: zřídit samostatnou rozpočtovou kapitolu pro primární prevenci.</a:t>
            </a:r>
          </a:p>
          <a:p>
            <a:endParaRPr lang="cs-CZ" dirty="0"/>
          </a:p>
          <a:p>
            <a:pPr lvl="0"/>
            <a:endParaRPr lang="cs-CZ" dirty="0"/>
          </a:p>
          <a:p>
            <a:pPr fontAlgn="base"/>
            <a:endParaRPr lang="cs-CZ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262B1DCC-F30B-CE42-904D-B1798F18D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Školství a prevence závislostního chování</a:t>
            </a:r>
          </a:p>
        </p:txBody>
      </p:sp>
    </p:spTree>
    <p:extLst>
      <p:ext uri="{BB962C8B-B14F-4D97-AF65-F5344CB8AC3E}">
        <p14:creationId xmlns:p14="http://schemas.microsoft.com/office/powerpoint/2010/main" val="22058290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64F879-12EB-273E-B232-DB60FF1CC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9160C68A-B088-2AE9-E59D-8511CA81E8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lvl="0"/>
            <a:r>
              <a:rPr lang="cs-CZ" dirty="0"/>
              <a:t>V oblasti prevence je žádoucí posílit selektivní a indikovanou prevenci.</a:t>
            </a:r>
          </a:p>
          <a:p>
            <a:r>
              <a:rPr lang="cs-CZ" dirty="0"/>
              <a:t>Služby, které v kraji nejvíce chybí, jsou dětští psychiatři, psychologové a psychoterapeuti. </a:t>
            </a:r>
          </a:p>
          <a:p>
            <a:r>
              <a:rPr lang="cs-CZ" dirty="0"/>
              <a:t>Slovy respondentů: “</a:t>
            </a:r>
            <a:r>
              <a:rPr lang="cs-CZ" i="1" dirty="0"/>
              <a:t>Jo a samozřejmě dětští psychiatři pochopitelně, ale to je jako v, to ví všichni a všichni o tom mluvíme. Nicméně ano, pořád to platí dostat se k dětskému psychiatrovi v Olomouckém i v Moravskoslezském kraji je prostě fakt jako velký problém a dlouho to trvá.“</a:t>
            </a:r>
            <a:endParaRPr lang="en-GB" dirty="0"/>
          </a:p>
          <a:p>
            <a:pPr fontAlgn="base"/>
            <a:endParaRPr lang="cs-CZ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FFEB7AA4-124B-136B-FF5C-97341FBC4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Školství a prevence závislostního chování</a:t>
            </a:r>
          </a:p>
        </p:txBody>
      </p:sp>
    </p:spTree>
    <p:extLst>
      <p:ext uri="{BB962C8B-B14F-4D97-AF65-F5344CB8AC3E}">
        <p14:creationId xmlns:p14="http://schemas.microsoft.com/office/powerpoint/2010/main" val="38220048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3AFFC-3DDE-D5DD-BC40-E4D59F7F5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6066640-6B75-316F-2B59-3DCE3EFCAE3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lvl="0"/>
            <a:r>
              <a:rPr lang="cs-CZ" dirty="0"/>
              <a:t>Nedostatečná podpora školních metodiků prevence a jejich velká fluktuace (spíše v gesci na národní úrovni). </a:t>
            </a:r>
          </a:p>
          <a:p>
            <a:pPr lvl="0"/>
            <a:r>
              <a:rPr lang="cs-CZ" dirty="0"/>
              <a:t>Snížení přímé vyučovací povinnosti a dostatečné finanční ohodnocení</a:t>
            </a:r>
          </a:p>
          <a:p>
            <a:pPr lvl="0"/>
            <a:r>
              <a:rPr lang="cs-CZ" dirty="0"/>
              <a:t>Z pozice kraje lze jednat s řediteli škol o významu funkce ŠMP a o potřebě ocenění práce v této pozici, o finančním ohodnocení za vykonávanou funkci a o dostatečné časové dotaci na tuto práci.</a:t>
            </a:r>
            <a:r>
              <a:rPr lang="cs-CZ" i="1" dirty="0"/>
              <a:t> </a:t>
            </a:r>
            <a:endParaRPr lang="cs-CZ" dirty="0"/>
          </a:p>
          <a:p>
            <a:endParaRPr lang="en-GB" dirty="0"/>
          </a:p>
          <a:p>
            <a:pPr fontAlgn="base"/>
            <a:endParaRPr lang="cs-CZ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6D040FE8-5366-A520-5B8C-37C7F3F2C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Školství a prevence závislostního chování</a:t>
            </a:r>
          </a:p>
        </p:txBody>
      </p:sp>
    </p:spTree>
    <p:extLst>
      <p:ext uri="{BB962C8B-B14F-4D97-AF65-F5344CB8AC3E}">
        <p14:creationId xmlns:p14="http://schemas.microsoft.com/office/powerpoint/2010/main" val="29114270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8BE70-FCE1-7632-DFB0-9E89257CB4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23ECBB3-D1ED-467C-9856-630C2F6FDB6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pPr lvl="0"/>
            <a:r>
              <a:rPr lang="cs-CZ" dirty="0"/>
              <a:t>Méně než polovina škol (cca 45 %) zapojena do Systému evidence a monitoringu preventivních aktivit (SEPA). </a:t>
            </a:r>
          </a:p>
          <a:p>
            <a:pPr lvl="0"/>
            <a:r>
              <a:rPr lang="cs-CZ" dirty="0"/>
              <a:t>Z pozice kraje je možné realizovat cílenou informační kampaň za účelem navýšení počtu škol využívajících tento systém. </a:t>
            </a:r>
          </a:p>
          <a:p>
            <a:pPr lvl="0"/>
            <a:r>
              <a:rPr lang="cs-CZ" dirty="0"/>
              <a:t>Školám lze nabízet čerpání informací o tom, jak se systémem pracovat, například v Metodice na podporu kvality v prevenci, dostupné na platformě </a:t>
            </a:r>
            <a:r>
              <a:rPr lang="cs-CZ" dirty="0" err="1"/>
              <a:t>iPREV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https://www.iprev.cz/file/230.</a:t>
            </a:r>
            <a:endParaRPr lang="cs-CZ" u="sng" dirty="0"/>
          </a:p>
          <a:p>
            <a:endParaRPr lang="en-GB" dirty="0"/>
          </a:p>
          <a:p>
            <a:pPr fontAlgn="base"/>
            <a:endParaRPr lang="cs-CZ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5608F956-67C2-4E7E-B9C7-F9F8728D2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Vzdělávání</a:t>
            </a:r>
          </a:p>
        </p:txBody>
      </p:sp>
    </p:spTree>
    <p:extLst>
      <p:ext uri="{BB962C8B-B14F-4D97-AF65-F5344CB8AC3E}">
        <p14:creationId xmlns:p14="http://schemas.microsoft.com/office/powerpoint/2010/main" val="40068847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C1377-25A1-543F-0E88-3EE380DD64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1028889-53C6-FD52-BB35-09C5CF692C8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71549" y="1880393"/>
            <a:ext cx="10652179" cy="3097213"/>
          </a:xfrm>
        </p:spPr>
        <p:txBody>
          <a:bodyPr/>
          <a:lstStyle/>
          <a:p>
            <a:r>
              <a:rPr lang="cs-CZ" dirty="0"/>
              <a:t>Podle zprávy České školní inspekce z roku 2020 oproti ostatním krajům uvedlo v Olomouckém kraji </a:t>
            </a:r>
            <a:r>
              <a:rPr lang="cs-CZ" b="1" dirty="0"/>
              <a:t>více ředitelů, že se zúčastnili kurzů zaměřených na zájmové a neformální vzdělávání, a naopak méně ředitelů uvádělo např. účast na kurzech prevence a projevů rizikového chování dětí a žáků</a:t>
            </a:r>
            <a:r>
              <a:rPr lang="cs-CZ" dirty="0"/>
              <a:t>. </a:t>
            </a:r>
          </a:p>
          <a:p>
            <a:r>
              <a:rPr lang="cs-CZ" dirty="0"/>
              <a:t>Podle zprávy </a:t>
            </a:r>
            <a:r>
              <a:rPr lang="cs-CZ" b="1" dirty="0"/>
              <a:t>může být jedním z důvodů, proč se někteří učitelé v kraji nezapojují do dalšího vzdělávání a nedoplňují si kvalifikaci, slabší nabídka vzdělávacích aktivit obecně, případně jejich horší dostupnost</a:t>
            </a:r>
            <a:r>
              <a:rPr lang="cs-CZ" dirty="0"/>
              <a:t>. </a:t>
            </a:r>
          </a:p>
          <a:p>
            <a:pPr lvl="0"/>
            <a:r>
              <a:rPr lang="cs-CZ" dirty="0"/>
              <a:t>Doporučujeme zvážit možnost podpory vzdělávání pedagogických pracovníků v oblasti kvalitní, efektivní a evidence-</a:t>
            </a:r>
            <a:r>
              <a:rPr lang="cs-CZ" dirty="0" err="1"/>
              <a:t>based</a:t>
            </a:r>
            <a:r>
              <a:rPr lang="cs-CZ" dirty="0"/>
              <a:t> prevence a ve schopnosti rozeznat kvalitní program od neúčinných či potenciálně nebezpečných technik</a:t>
            </a:r>
          </a:p>
          <a:p>
            <a:endParaRPr lang="en-GB" dirty="0"/>
          </a:p>
          <a:p>
            <a:pPr fontAlgn="base"/>
            <a:endParaRPr lang="cs-CZ" dirty="0">
              <a:latin typeface="Aptos" panose="020B0004020202020204" pitchFamily="34" charset="0"/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97CF77CD-DEFC-A9E2-04DA-C675706B0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Vzdělávání</a:t>
            </a:r>
          </a:p>
        </p:txBody>
      </p:sp>
    </p:spTree>
    <p:extLst>
      <p:ext uri="{BB962C8B-B14F-4D97-AF65-F5344CB8AC3E}">
        <p14:creationId xmlns:p14="http://schemas.microsoft.com/office/powerpoint/2010/main" val="37553704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93850-1459-0A8D-D798-02675001F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6CBF5B-71D6-68E5-7898-30947375E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Sociální</a:t>
            </a:r>
            <a:r>
              <a:rPr lang="en-GB" dirty="0"/>
              <a:t> a </a:t>
            </a:r>
            <a:r>
              <a:rPr lang="en-GB" dirty="0" err="1"/>
              <a:t>zdravotní</a:t>
            </a:r>
            <a:r>
              <a:rPr lang="en-GB" dirty="0"/>
              <a:t> </a:t>
            </a:r>
            <a:r>
              <a:rPr lang="en-GB" dirty="0" err="1"/>
              <a:t>služby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67776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A5C0ADC-84B3-DF1B-04E6-19C442D78C4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cs-CZ" dirty="0"/>
              <a:t> Olomoucký kraj je jedním z mála krajů v České republice, který věnuje pozornost uživatelům návykových látek v rámci samostatné pracovní skupiny v rámci střednědobého plánování sociálních služeb. </a:t>
            </a:r>
          </a:p>
          <a:p>
            <a:pPr lvl="0"/>
            <a:r>
              <a:rPr lang="cs-CZ" dirty="0"/>
              <a:t>. </a:t>
            </a:r>
          </a:p>
          <a:p>
            <a:endParaRPr lang="en-GB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733AB06B-42A5-6F3F-735B-9448DB62F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Sociální</a:t>
            </a:r>
            <a:r>
              <a:rPr lang="en-GB" dirty="0"/>
              <a:t> </a:t>
            </a:r>
            <a:r>
              <a:rPr lang="en-GB" dirty="0" err="1"/>
              <a:t>služby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80781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A76D506-CCE1-E0D8-CDBF-9667B9F41BA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cs-CZ" dirty="0"/>
              <a:t>Dostupnost sociálních služeb se v jednotlivých částí kraje liší. Pozornost je třeba věnovat především některých regionům kraje vzdálenějších od centra </a:t>
            </a:r>
          </a:p>
          <a:p>
            <a:pPr lvl="0"/>
            <a:r>
              <a:rPr lang="de-DE" dirty="0" err="1"/>
              <a:t>Výzmaným</a:t>
            </a:r>
            <a:r>
              <a:rPr lang="de-DE" dirty="0"/>
              <a:t> </a:t>
            </a:r>
            <a:r>
              <a:rPr lang="de-DE" dirty="0" err="1"/>
              <a:t>problémem</a:t>
            </a:r>
            <a:r>
              <a:rPr lang="de-DE" dirty="0"/>
              <a:t> a </a:t>
            </a:r>
            <a:r>
              <a:rPr lang="de-DE" dirty="0" err="1"/>
              <a:t>chybějícími</a:t>
            </a:r>
            <a:r>
              <a:rPr lang="de-DE" dirty="0"/>
              <a:t> </a:t>
            </a:r>
            <a:r>
              <a:rPr lang="de-DE" dirty="0" err="1"/>
              <a:t>možnostmi</a:t>
            </a:r>
            <a:r>
              <a:rPr lang="de-DE" dirty="0"/>
              <a:t> </a:t>
            </a:r>
            <a:r>
              <a:rPr lang="de-DE" dirty="0" err="1"/>
              <a:t>jsou</a:t>
            </a:r>
            <a:r>
              <a:rPr lang="de-DE" dirty="0"/>
              <a:t> </a:t>
            </a:r>
            <a:r>
              <a:rPr lang="de-DE" dirty="0" err="1"/>
              <a:t>zajištění</a:t>
            </a:r>
            <a:r>
              <a:rPr lang="de-DE" dirty="0"/>
              <a:t> </a:t>
            </a:r>
            <a:r>
              <a:rPr lang="de-DE" dirty="0" err="1"/>
              <a:t>bydlení</a:t>
            </a:r>
            <a:r>
              <a:rPr lang="de-DE" dirty="0"/>
              <a:t> a </a:t>
            </a:r>
            <a:r>
              <a:rPr lang="de-DE" dirty="0" err="1"/>
              <a:t>také</a:t>
            </a:r>
            <a:r>
              <a:rPr lang="de-DE" dirty="0"/>
              <a:t> </a:t>
            </a:r>
            <a:r>
              <a:rPr lang="de-DE" dirty="0" err="1"/>
              <a:t>zaměstnání</a:t>
            </a:r>
            <a:r>
              <a:rPr lang="de-DE" dirty="0"/>
              <a:t>, </a:t>
            </a:r>
            <a:r>
              <a:rPr lang="de-DE" dirty="0" err="1"/>
              <a:t>které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bylo</a:t>
            </a:r>
            <a:r>
              <a:rPr lang="de-DE" dirty="0"/>
              <a:t> </a:t>
            </a:r>
            <a:r>
              <a:rPr lang="de-DE" dirty="0" err="1"/>
              <a:t>vhodné</a:t>
            </a:r>
            <a:r>
              <a:rPr lang="de-DE" dirty="0"/>
              <a:t> </a:t>
            </a:r>
            <a:r>
              <a:rPr lang="de-DE" dirty="0" err="1"/>
              <a:t>z</a:t>
            </a:r>
            <a:r>
              <a:rPr lang="de-DE" dirty="0"/>
              <a:t> </a:t>
            </a:r>
            <a:r>
              <a:rPr lang="de-DE" dirty="0" err="1"/>
              <a:t>hlediska</a:t>
            </a:r>
            <a:r>
              <a:rPr lang="de-DE" dirty="0"/>
              <a:t> </a:t>
            </a:r>
            <a:r>
              <a:rPr lang="de-DE" dirty="0" err="1"/>
              <a:t>specifické</a:t>
            </a:r>
            <a:r>
              <a:rPr lang="de-DE" dirty="0"/>
              <a:t> </a:t>
            </a:r>
            <a:r>
              <a:rPr lang="de-DE" dirty="0" err="1"/>
              <a:t>situace</a:t>
            </a:r>
            <a:r>
              <a:rPr lang="de-DE" dirty="0"/>
              <a:t> </a:t>
            </a:r>
            <a:r>
              <a:rPr lang="de-DE" dirty="0" err="1"/>
              <a:t>cílové</a:t>
            </a:r>
            <a:r>
              <a:rPr lang="de-DE" dirty="0"/>
              <a:t> </a:t>
            </a:r>
            <a:r>
              <a:rPr lang="de-DE" dirty="0" err="1"/>
              <a:t>skupiny</a:t>
            </a:r>
            <a:r>
              <a:rPr lang="de-DE" dirty="0"/>
              <a:t>, </a:t>
            </a:r>
            <a:r>
              <a:rPr lang="de-DE" dirty="0" err="1"/>
              <a:t>včetně</a:t>
            </a:r>
            <a:r>
              <a:rPr lang="de-DE" dirty="0"/>
              <a:t> </a:t>
            </a:r>
            <a:r>
              <a:rPr lang="de-DE" dirty="0" err="1"/>
              <a:t>chráněných</a:t>
            </a:r>
            <a:r>
              <a:rPr lang="de-DE" dirty="0"/>
              <a:t> </a:t>
            </a:r>
            <a:r>
              <a:rPr lang="de-DE" dirty="0" err="1"/>
              <a:t>dílen</a:t>
            </a:r>
            <a:r>
              <a:rPr lang="de-DE" dirty="0"/>
              <a:t>. </a:t>
            </a:r>
          </a:p>
          <a:p>
            <a:pPr lvl="0"/>
            <a:endParaRPr lang="cs-CZ" dirty="0"/>
          </a:p>
          <a:p>
            <a:endParaRPr lang="en-GB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8BA6FFD2-F101-7573-B3B9-7055AE2BE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Sociální</a:t>
            </a:r>
            <a:r>
              <a:rPr lang="en-GB" dirty="0"/>
              <a:t> </a:t>
            </a:r>
            <a:r>
              <a:rPr lang="en-GB" dirty="0" err="1"/>
              <a:t>služby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22002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6E4AECD-D9AC-59D6-74CC-D0194CFCFF9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de-DE" dirty="0" err="1"/>
              <a:t>Nedostupnost</a:t>
            </a:r>
            <a:r>
              <a:rPr lang="de-DE" dirty="0"/>
              <a:t> </a:t>
            </a:r>
            <a:r>
              <a:rPr lang="de-DE" dirty="0" err="1"/>
              <a:t>některých</a:t>
            </a:r>
            <a:r>
              <a:rPr lang="de-DE" dirty="0"/>
              <a:t> </a:t>
            </a:r>
            <a:r>
              <a:rPr lang="de-DE" dirty="0" err="1"/>
              <a:t>typů</a:t>
            </a:r>
            <a:r>
              <a:rPr lang="de-DE" dirty="0"/>
              <a:t> </a:t>
            </a:r>
            <a:r>
              <a:rPr lang="de-DE" dirty="0" err="1"/>
              <a:t>zdravotní</a:t>
            </a:r>
            <a:r>
              <a:rPr lang="de-DE" dirty="0"/>
              <a:t> </a:t>
            </a:r>
            <a:r>
              <a:rPr lang="de-DE" dirty="0" err="1"/>
              <a:t>péče</a:t>
            </a:r>
            <a:r>
              <a:rPr lang="de-DE" dirty="0"/>
              <a:t>, </a:t>
            </a:r>
            <a:r>
              <a:rPr lang="de-DE" dirty="0" err="1"/>
              <a:t>zejména</a:t>
            </a:r>
            <a:r>
              <a:rPr lang="de-DE" dirty="0"/>
              <a:t> </a:t>
            </a:r>
            <a:r>
              <a:rPr lang="de-DE" dirty="0" err="1"/>
              <a:t>péče</a:t>
            </a:r>
            <a:r>
              <a:rPr lang="de-DE" dirty="0"/>
              <a:t> </a:t>
            </a:r>
            <a:r>
              <a:rPr lang="de-DE" dirty="0" err="1"/>
              <a:t>psychatrické</a:t>
            </a:r>
            <a:r>
              <a:rPr lang="de-DE" dirty="0"/>
              <a:t>. </a:t>
            </a:r>
          </a:p>
          <a:p>
            <a:r>
              <a:rPr lang="de-DE" dirty="0" err="1"/>
              <a:t>Nedostatek</a:t>
            </a:r>
            <a:r>
              <a:rPr lang="de-DE" dirty="0"/>
              <a:t> </a:t>
            </a:r>
            <a:r>
              <a:rPr lang="de-DE" dirty="0" err="1"/>
              <a:t>služeb</a:t>
            </a:r>
            <a:r>
              <a:rPr lang="de-DE" dirty="0"/>
              <a:t> a </a:t>
            </a:r>
            <a:r>
              <a:rPr lang="de-DE" dirty="0" err="1"/>
              <a:t>péče</a:t>
            </a:r>
            <a:r>
              <a:rPr lang="de-DE" dirty="0"/>
              <a:t> pro </a:t>
            </a:r>
            <a:r>
              <a:rPr lang="de-DE" dirty="0" err="1"/>
              <a:t>osoby</a:t>
            </a:r>
            <a:r>
              <a:rPr lang="de-DE" dirty="0"/>
              <a:t> s </a:t>
            </a:r>
            <a:r>
              <a:rPr lang="de-DE" dirty="0" err="1"/>
              <a:t>duálními</a:t>
            </a:r>
            <a:r>
              <a:rPr lang="de-DE" dirty="0"/>
              <a:t> </a:t>
            </a:r>
            <a:r>
              <a:rPr lang="de-DE" dirty="0" err="1"/>
              <a:t>dignózami</a:t>
            </a:r>
            <a:r>
              <a:rPr lang="de-DE" dirty="0"/>
              <a:t>. </a:t>
            </a:r>
            <a:endParaRPr lang="cs-CZ" dirty="0"/>
          </a:p>
          <a:p>
            <a:endParaRPr lang="en-GB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7D0A759C-8CEA-2D6E-A74D-9B2798255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Zdravotní</a:t>
            </a:r>
            <a:r>
              <a:rPr lang="en-GB" dirty="0"/>
              <a:t> </a:t>
            </a:r>
            <a:r>
              <a:rPr lang="en-GB" dirty="0" err="1"/>
              <a:t>služby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15866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1A7DEC-A69C-7251-7833-04F49EF6F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Děkuji</a:t>
            </a:r>
            <a:r>
              <a:rPr lang="en-GB" dirty="0"/>
              <a:t> za </a:t>
            </a:r>
            <a:r>
              <a:rPr lang="en-GB" dirty="0" err="1"/>
              <a:t>pozornost</a:t>
            </a:r>
            <a:r>
              <a:rPr lang="en-GB" dirty="0"/>
              <a:t> a </a:t>
            </a:r>
            <a:r>
              <a:rPr lang="en-GB" dirty="0" err="1"/>
              <a:t>otevíráme</a:t>
            </a:r>
            <a:r>
              <a:rPr lang="en-GB" dirty="0"/>
              <a:t> </a:t>
            </a:r>
            <a:r>
              <a:rPr lang="en-GB" dirty="0" err="1"/>
              <a:t>diskuzi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58829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VFN Barvy">
      <a:dk1>
        <a:srgbClr val="0C0C72"/>
      </a:dk1>
      <a:lt1>
        <a:sysClr val="window" lastClr="FFFFFF"/>
      </a:lt1>
      <a:dk2>
        <a:srgbClr val="00869A"/>
      </a:dk2>
      <a:lt2>
        <a:srgbClr val="40BBF0"/>
      </a:lt2>
      <a:accent1>
        <a:srgbClr val="FCBF22"/>
      </a:accent1>
      <a:accent2>
        <a:srgbClr val="EE7202"/>
      </a:accent2>
      <a:accent3>
        <a:srgbClr val="E92528"/>
      </a:accent3>
      <a:accent4>
        <a:srgbClr val="B84594"/>
      </a:accent4>
      <a:accent5>
        <a:srgbClr val="66296A"/>
      </a:accent5>
      <a:accent6>
        <a:srgbClr val="78C6BF"/>
      </a:accent6>
      <a:hlink>
        <a:srgbClr val="2EB28A"/>
      </a:hlink>
      <a:folHlink>
        <a:srgbClr val="02554D"/>
      </a:folHlink>
    </a:clrScheme>
    <a:fontScheme name="Vlastní 1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FN_sablona_01" id="{2FDE6B33-AEAF-4ABF-B14B-7515DD31AE2C}" vid="{1D161C54-BE3C-44C0-99E0-6D4A04C88FA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880A6DC92D3E4B8663172F9A3F7501" ma:contentTypeVersion="12" ma:contentTypeDescription="Create a new document." ma:contentTypeScope="" ma:versionID="7afc5f5d3c0372a61d943567c2fc0b05">
  <xsd:schema xmlns:xsd="http://www.w3.org/2001/XMLSchema" xmlns:xs="http://www.w3.org/2001/XMLSchema" xmlns:p="http://schemas.microsoft.com/office/2006/metadata/properties" xmlns:ns3="1ff01e86-9f49-4eb0-a1c1-ca174f0638e1" xmlns:ns4="6501b578-2136-40c1-890a-1c29cc547416" targetNamespace="http://schemas.microsoft.com/office/2006/metadata/properties" ma:root="true" ma:fieldsID="d925b77b4b984c6cd90c2835a01e9d00" ns3:_="" ns4:_="">
    <xsd:import namespace="1ff01e86-9f49-4eb0-a1c1-ca174f0638e1"/>
    <xsd:import namespace="6501b578-2136-40c1-890a-1c29cc54741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f01e86-9f49-4eb0-a1c1-ca174f0638e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01b578-2136-40c1-890a-1c29cc5474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2CF94F8-6FE8-4003-B1D2-70CEB6502D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4B990EA-3369-40B8-96C3-BE3D4897B72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6501b578-2136-40c1-890a-1c29cc547416"/>
    <ds:schemaRef ds:uri="1ff01e86-9f49-4eb0-a1c1-ca174f0638e1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B22EF8B-1101-421A-BD3F-5516A104F3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f01e86-9f49-4eb0-a1c1-ca174f0638e1"/>
    <ds:schemaRef ds:uri="6501b578-2136-40c1-890a-1c29cc54741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VFN_sablona_01</Template>
  <TotalTime>10671</TotalTime>
  <Words>2276</Words>
  <Application>Microsoft Macintosh PowerPoint</Application>
  <PresentationFormat>Širokoúhlá obrazovka</PresentationFormat>
  <Paragraphs>283</Paragraphs>
  <Slides>38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44" baseType="lpstr">
      <vt:lpstr>Aptos</vt:lpstr>
      <vt:lpstr>Arial</vt:lpstr>
      <vt:lpstr>Calibri</vt:lpstr>
      <vt:lpstr>Segoe UI</vt:lpstr>
      <vt:lpstr>Wingdings</vt:lpstr>
      <vt:lpstr>Motiv1</vt:lpstr>
      <vt:lpstr>Analýza potřebnosti a dostupnosti adiktologických služeb – Olomoucký kraj</vt:lpstr>
      <vt:lpstr>Úvod</vt:lpstr>
      <vt:lpstr>Jak jsme tento podklad zpracovali?</vt:lpstr>
      <vt:lpstr>Závislostní chování: shrnutí</vt:lpstr>
      <vt:lpstr>Závislostní chování</vt:lpstr>
      <vt:lpstr>Rizika a trendy</vt:lpstr>
      <vt:lpstr>Rizika a trendy</vt:lpstr>
      <vt:lpstr>Rizika a trendy</vt:lpstr>
      <vt:lpstr>Rizika a trendy: regionální trendy</vt:lpstr>
      <vt:lpstr>Rizika a trendy</vt:lpstr>
      <vt:lpstr>Tabulka 39 Odhad velikosti dílčích rizikových populací</vt:lpstr>
      <vt:lpstr>Síť specializovaných adiktologických služeb</vt:lpstr>
      <vt:lpstr>Nízkoprahové služby</vt:lpstr>
      <vt:lpstr>Nízkoprahové služby</vt:lpstr>
      <vt:lpstr>Nízkoprahové služby – dostupnost a kapacita</vt:lpstr>
      <vt:lpstr>Síť nízkoprahových služeb – doporučení</vt:lpstr>
      <vt:lpstr>Ambulantní služby – dostupnost a kapacita</vt:lpstr>
      <vt:lpstr>Ambulantní služby – dostupnost a kapacita</vt:lpstr>
      <vt:lpstr>Ambulantní služby – dostupnost a kapacita</vt:lpstr>
      <vt:lpstr>Pobytové služby – dostupnost a kapacita</vt:lpstr>
      <vt:lpstr>Ambulantní a pobytové služby: doporučení</vt:lpstr>
      <vt:lpstr>Odhad rozdílu mezi počtem klientů ve službách a počtem potenciálních klientů podle kategorií služeb</vt:lpstr>
      <vt:lpstr>Konflikt se zákonem a vynucování práva</vt:lpstr>
      <vt:lpstr>Konflikt se zákonem a vynucování práva</vt:lpstr>
      <vt:lpstr>Konflikt se zákonem a vynucování práva</vt:lpstr>
      <vt:lpstr>Penitenciární a post-penitenciární péče</vt:lpstr>
      <vt:lpstr>Školství a prevence závislostního chování</vt:lpstr>
      <vt:lpstr>Školství a prevence závislostního chování</vt:lpstr>
      <vt:lpstr>Školství a prevence závislostního chování</vt:lpstr>
      <vt:lpstr>Školství a prevence závislostního chování</vt:lpstr>
      <vt:lpstr>Školství a prevence závislostního chování</vt:lpstr>
      <vt:lpstr>Vzdělávání</vt:lpstr>
      <vt:lpstr>Vzdělávání</vt:lpstr>
      <vt:lpstr>Sociální a zdravotní služby</vt:lpstr>
      <vt:lpstr>Sociální služby</vt:lpstr>
      <vt:lpstr>Sociální služby</vt:lpstr>
      <vt:lpstr>Zdravotní služby</vt:lpstr>
      <vt:lpstr>Děkuji za pozornost a otevíráme diskuzi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Nedbálková Andrea, MgA.</dc:creator>
  <cp:lastModifiedBy>Benjamin Petruželka</cp:lastModifiedBy>
  <cp:revision>76</cp:revision>
  <dcterms:created xsi:type="dcterms:W3CDTF">2019-05-29T10:01:36Z</dcterms:created>
  <dcterms:modified xsi:type="dcterms:W3CDTF">2025-06-12T09:58:14Z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063cd7f-2d21-486a-9f29-9c1683fdd175_Enabled">
    <vt:lpwstr>True</vt:lpwstr>
  </property>
  <property fmtid="{D5CDD505-2E9C-101B-9397-08002B2CF9AE}" pid="3" name="MSIP_Label_2063cd7f-2d21-486a-9f29-9c1683fdd175_Ref">
    <vt:lpwstr>https://api.informationprotection.azure.com/api/00000000-0000-0000-0000-000000000000</vt:lpwstr>
  </property>
  <property fmtid="{D5CDD505-2E9C-101B-9397-08002B2CF9AE}" pid="4" name="MSIP_Label_2063cd7f-2d21-486a-9f29-9c1683fdd175_AssignedBy">
    <vt:lpwstr>104440@vfn.cz</vt:lpwstr>
  </property>
  <property fmtid="{D5CDD505-2E9C-101B-9397-08002B2CF9AE}" pid="5" name="MSIP_Label_2063cd7f-2d21-486a-9f29-9c1683fdd175_DateCreated">
    <vt:lpwstr>2017-09-22T08:45:59.7365598+02:00</vt:lpwstr>
  </property>
  <property fmtid="{D5CDD505-2E9C-101B-9397-08002B2CF9AE}" pid="6" name="MSIP_Label_2063cd7f-2d21-486a-9f29-9c1683fdd175_Name">
    <vt:lpwstr>Veřejné</vt:lpwstr>
  </property>
  <property fmtid="{D5CDD505-2E9C-101B-9397-08002B2CF9AE}" pid="7" name="MSIP_Label_2063cd7f-2d21-486a-9f29-9c1683fdd175_Extended_MSFT_Method">
    <vt:lpwstr>Automatic</vt:lpwstr>
  </property>
  <property fmtid="{D5CDD505-2E9C-101B-9397-08002B2CF9AE}" pid="8" name="Sensitivity">
    <vt:lpwstr>Veřejné</vt:lpwstr>
  </property>
  <property fmtid="{D5CDD505-2E9C-101B-9397-08002B2CF9AE}" pid="9" name="ContentTypeId">
    <vt:lpwstr>0x010100B6880A6DC92D3E4B8663172F9A3F7501</vt:lpwstr>
  </property>
  <property fmtid="{D5CDD505-2E9C-101B-9397-08002B2CF9AE}" pid="10" name="_dlc_DocIdItemGuid">
    <vt:lpwstr>a6fb7b4a-4501-44bf-9ec3-f3fb3e007cc8</vt:lpwstr>
  </property>
</Properties>
</file>