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5328" r:id="rId1"/>
  </p:sldMasterIdLst>
  <p:notesMasterIdLst>
    <p:notesMasterId r:id="rId53"/>
  </p:notesMasterIdLst>
  <p:handoutMasterIdLst>
    <p:handoutMasterId r:id="rId54"/>
  </p:handoutMasterIdLst>
  <p:sldIdLst>
    <p:sldId id="256" r:id="rId2"/>
    <p:sldId id="518" r:id="rId3"/>
    <p:sldId id="447" r:id="rId4"/>
    <p:sldId id="452" r:id="rId5"/>
    <p:sldId id="451" r:id="rId6"/>
    <p:sldId id="462" r:id="rId7"/>
    <p:sldId id="568" r:id="rId8"/>
    <p:sldId id="458" r:id="rId9"/>
    <p:sldId id="591" r:id="rId10"/>
    <p:sldId id="491" r:id="rId11"/>
    <p:sldId id="549" r:id="rId12"/>
    <p:sldId id="344" r:id="rId13"/>
    <p:sldId id="592" r:id="rId14"/>
    <p:sldId id="353" r:id="rId15"/>
    <p:sldId id="460" r:id="rId16"/>
    <p:sldId id="581" r:id="rId17"/>
    <p:sldId id="459" r:id="rId18"/>
    <p:sldId id="582" r:id="rId19"/>
    <p:sldId id="4014" r:id="rId20"/>
    <p:sldId id="488" r:id="rId21"/>
    <p:sldId id="282" r:id="rId22"/>
    <p:sldId id="588" r:id="rId23"/>
    <p:sldId id="583" r:id="rId24"/>
    <p:sldId id="589" r:id="rId25"/>
    <p:sldId id="584" r:id="rId26"/>
    <p:sldId id="585" r:id="rId27"/>
    <p:sldId id="586" r:id="rId28"/>
    <p:sldId id="593" r:id="rId29"/>
    <p:sldId id="594" r:id="rId30"/>
    <p:sldId id="595" r:id="rId31"/>
    <p:sldId id="596" r:id="rId32"/>
    <p:sldId id="597" r:id="rId33"/>
    <p:sldId id="598" r:id="rId34"/>
    <p:sldId id="599" r:id="rId35"/>
    <p:sldId id="600" r:id="rId36"/>
    <p:sldId id="601" r:id="rId37"/>
    <p:sldId id="602" r:id="rId38"/>
    <p:sldId id="603" r:id="rId39"/>
    <p:sldId id="4013" r:id="rId40"/>
    <p:sldId id="604" r:id="rId41"/>
    <p:sldId id="605" r:id="rId42"/>
    <p:sldId id="606" r:id="rId43"/>
    <p:sldId id="3757" r:id="rId44"/>
    <p:sldId id="4008" r:id="rId45"/>
    <p:sldId id="4007" r:id="rId46"/>
    <p:sldId id="607" r:id="rId47"/>
    <p:sldId id="608" r:id="rId48"/>
    <p:sldId id="609" r:id="rId49"/>
    <p:sldId id="610" r:id="rId50"/>
    <p:sldId id="4009" r:id="rId51"/>
    <p:sldId id="557" r:id="rId52"/>
  </p:sldIdLst>
  <p:sldSz cx="12192000" cy="6858000"/>
  <p:notesSz cx="6797675" cy="9926638"/>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F5F5F"/>
    <a:srgbClr val="CC0000"/>
    <a:srgbClr val="B2B2B2"/>
    <a:srgbClr val="C0C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13" autoAdjust="0"/>
    <p:restoredTop sz="94660"/>
  </p:normalViewPr>
  <p:slideViewPr>
    <p:cSldViewPr>
      <p:cViewPr varScale="1">
        <p:scale>
          <a:sx n="60" d="100"/>
          <a:sy n="60" d="100"/>
        </p:scale>
        <p:origin x="824" y="44"/>
      </p:cViewPr>
      <p:guideLst>
        <p:guide orient="horz" pos="2160"/>
        <p:guide pos="384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8610" name="Rectangle 2">
            <a:extLst>
              <a:ext uri="{FF2B5EF4-FFF2-40B4-BE49-F238E27FC236}">
                <a16:creationId xmlns:a16="http://schemas.microsoft.com/office/drawing/2014/main" id="{7E649B70-4FC6-F31B-FEAD-46F815A28B65}"/>
              </a:ext>
            </a:extLst>
          </p:cNvPr>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705" tIns="45853" rIns="91705" bIns="45853" numCol="1" anchor="t" anchorCtr="0" compatLnSpc="1">
            <a:prstTxWarp prst="textNoShape">
              <a:avLst/>
            </a:prstTxWarp>
          </a:bodyPr>
          <a:lstStyle>
            <a:lvl1pPr eaLnBrk="1" fontAlgn="auto" hangingPunct="1">
              <a:spcBef>
                <a:spcPts val="0"/>
              </a:spcBef>
              <a:spcAft>
                <a:spcPts val="0"/>
              </a:spcAft>
              <a:defRPr sz="1200">
                <a:latin typeface="Arial" charset="0"/>
              </a:defRPr>
            </a:lvl1pPr>
          </a:lstStyle>
          <a:p>
            <a:pPr>
              <a:defRPr/>
            </a:pPr>
            <a:endParaRPr lang="cs-CZ"/>
          </a:p>
        </p:txBody>
      </p:sp>
      <p:sp>
        <p:nvSpPr>
          <p:cNvPr id="68611" name="Rectangle 3">
            <a:extLst>
              <a:ext uri="{FF2B5EF4-FFF2-40B4-BE49-F238E27FC236}">
                <a16:creationId xmlns:a16="http://schemas.microsoft.com/office/drawing/2014/main" id="{CD6A3EB4-8CF8-BE29-5625-2A72C5784B36}"/>
              </a:ext>
            </a:extLst>
          </p:cNvPr>
          <p:cNvSpPr>
            <a:spLocks noGrp="1" noChangeArrowheads="1"/>
          </p:cNvSpPr>
          <p:nvPr>
            <p:ph type="dt" sz="quarter" idx="1"/>
          </p:nvPr>
        </p:nvSpPr>
        <p:spPr bwMode="auto">
          <a:xfrm>
            <a:off x="3849688" y="0"/>
            <a:ext cx="2946400" cy="496888"/>
          </a:xfrm>
          <a:prstGeom prst="rect">
            <a:avLst/>
          </a:prstGeom>
          <a:noFill/>
          <a:ln w="9525">
            <a:noFill/>
            <a:miter lim="800000"/>
            <a:headEnd/>
            <a:tailEnd/>
          </a:ln>
          <a:effectLst/>
        </p:spPr>
        <p:txBody>
          <a:bodyPr vert="horz" wrap="square" lIns="91705" tIns="45853" rIns="91705" bIns="45853" numCol="1" anchor="t" anchorCtr="0" compatLnSpc="1">
            <a:prstTxWarp prst="textNoShape">
              <a:avLst/>
            </a:prstTxWarp>
          </a:bodyPr>
          <a:lstStyle>
            <a:lvl1pPr algn="r" eaLnBrk="1" fontAlgn="auto" hangingPunct="1">
              <a:spcBef>
                <a:spcPts val="0"/>
              </a:spcBef>
              <a:spcAft>
                <a:spcPts val="0"/>
              </a:spcAft>
              <a:defRPr sz="1200">
                <a:latin typeface="Arial" charset="0"/>
              </a:defRPr>
            </a:lvl1pPr>
          </a:lstStyle>
          <a:p>
            <a:pPr>
              <a:defRPr/>
            </a:pPr>
            <a:endParaRPr lang="cs-CZ"/>
          </a:p>
        </p:txBody>
      </p:sp>
      <p:sp>
        <p:nvSpPr>
          <p:cNvPr id="68612" name="Rectangle 4">
            <a:extLst>
              <a:ext uri="{FF2B5EF4-FFF2-40B4-BE49-F238E27FC236}">
                <a16:creationId xmlns:a16="http://schemas.microsoft.com/office/drawing/2014/main" id="{08AF9CBF-71D8-CEEE-35F7-5BB2AAE5E281}"/>
              </a:ext>
            </a:extLst>
          </p:cNvPr>
          <p:cNvSpPr>
            <a:spLocks noGrp="1" noChangeArrowheads="1"/>
          </p:cNvSpPr>
          <p:nvPr>
            <p:ph type="ftr" sz="quarter" idx="2"/>
          </p:nvPr>
        </p:nvSpPr>
        <p:spPr bwMode="auto">
          <a:xfrm>
            <a:off x="0" y="9428163"/>
            <a:ext cx="2946400" cy="496887"/>
          </a:xfrm>
          <a:prstGeom prst="rect">
            <a:avLst/>
          </a:prstGeom>
          <a:noFill/>
          <a:ln w="9525">
            <a:noFill/>
            <a:miter lim="800000"/>
            <a:headEnd/>
            <a:tailEnd/>
          </a:ln>
          <a:effectLst/>
        </p:spPr>
        <p:txBody>
          <a:bodyPr vert="horz" wrap="square" lIns="91705" tIns="45853" rIns="91705" bIns="45853" numCol="1" anchor="b" anchorCtr="0" compatLnSpc="1">
            <a:prstTxWarp prst="textNoShape">
              <a:avLst/>
            </a:prstTxWarp>
          </a:bodyPr>
          <a:lstStyle>
            <a:lvl1pPr eaLnBrk="1" fontAlgn="auto" hangingPunct="1">
              <a:spcBef>
                <a:spcPts val="0"/>
              </a:spcBef>
              <a:spcAft>
                <a:spcPts val="0"/>
              </a:spcAft>
              <a:defRPr sz="1200">
                <a:latin typeface="Arial" charset="0"/>
              </a:defRPr>
            </a:lvl1pPr>
          </a:lstStyle>
          <a:p>
            <a:pPr>
              <a:defRPr/>
            </a:pPr>
            <a:endParaRPr lang="cs-CZ"/>
          </a:p>
        </p:txBody>
      </p:sp>
      <p:sp>
        <p:nvSpPr>
          <p:cNvPr id="68613" name="Rectangle 5">
            <a:extLst>
              <a:ext uri="{FF2B5EF4-FFF2-40B4-BE49-F238E27FC236}">
                <a16:creationId xmlns:a16="http://schemas.microsoft.com/office/drawing/2014/main" id="{551817B1-9AE8-29B6-B7AC-ECE4468678FD}"/>
              </a:ext>
            </a:extLst>
          </p:cNvPr>
          <p:cNvSpPr>
            <a:spLocks noGrp="1" noChangeArrowheads="1"/>
          </p:cNvSpPr>
          <p:nvPr>
            <p:ph type="sldNum" sz="quarter" idx="3"/>
          </p:nvPr>
        </p:nvSpPr>
        <p:spPr bwMode="auto">
          <a:xfrm>
            <a:off x="3849688" y="9428163"/>
            <a:ext cx="2946400" cy="496887"/>
          </a:xfrm>
          <a:prstGeom prst="rect">
            <a:avLst/>
          </a:prstGeom>
          <a:noFill/>
          <a:ln w="9525">
            <a:noFill/>
            <a:miter lim="800000"/>
            <a:headEnd/>
            <a:tailEnd/>
          </a:ln>
          <a:effectLst/>
        </p:spPr>
        <p:txBody>
          <a:bodyPr vert="horz" wrap="square" lIns="91705" tIns="45853" rIns="91705" bIns="45853" numCol="1" anchor="b" anchorCtr="0" compatLnSpc="1">
            <a:prstTxWarp prst="textNoShape">
              <a:avLst/>
            </a:prstTxWarp>
          </a:bodyPr>
          <a:lstStyle>
            <a:lvl1pPr algn="r" eaLnBrk="1" fontAlgn="auto" hangingPunct="1">
              <a:spcBef>
                <a:spcPts val="0"/>
              </a:spcBef>
              <a:spcAft>
                <a:spcPts val="0"/>
              </a:spcAft>
              <a:defRPr sz="1200">
                <a:latin typeface="Arial" panose="020B0604020202020204" pitchFamily="34" charset="0"/>
              </a:defRPr>
            </a:lvl1pPr>
          </a:lstStyle>
          <a:p>
            <a:pPr>
              <a:defRPr/>
            </a:pPr>
            <a:fld id="{1E1E89CB-9564-45AF-8B8A-B9BB9E59FEE0}" type="slidenum">
              <a:rPr lang="cs-CZ" altLang="cs-CZ"/>
              <a:pPr>
                <a:defRPr/>
              </a:pPr>
              <a:t>‹#›</a:t>
            </a:fld>
            <a:endParaRPr lang="cs-CZ" altLang="cs-CZ"/>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Zástupný symbol pro záhlaví 1">
            <a:extLst>
              <a:ext uri="{FF2B5EF4-FFF2-40B4-BE49-F238E27FC236}">
                <a16:creationId xmlns:a16="http://schemas.microsoft.com/office/drawing/2014/main" id="{F776BDD0-3664-6A75-6792-F6109F659DA3}"/>
              </a:ext>
            </a:extLst>
          </p:cNvPr>
          <p:cNvSpPr>
            <a:spLocks noGrp="1"/>
          </p:cNvSpPr>
          <p:nvPr>
            <p:ph type="hdr" sz="quarter"/>
          </p:nvPr>
        </p:nvSpPr>
        <p:spPr>
          <a:xfrm>
            <a:off x="0" y="0"/>
            <a:ext cx="2946400" cy="4968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cs-CZ"/>
          </a:p>
        </p:txBody>
      </p:sp>
      <p:sp>
        <p:nvSpPr>
          <p:cNvPr id="3" name="Zástupný symbol pro datum 2">
            <a:extLst>
              <a:ext uri="{FF2B5EF4-FFF2-40B4-BE49-F238E27FC236}">
                <a16:creationId xmlns:a16="http://schemas.microsoft.com/office/drawing/2014/main" id="{2E0E2026-4620-47AF-2D33-6922720D3633}"/>
              </a:ext>
            </a:extLst>
          </p:cNvPr>
          <p:cNvSpPr>
            <a:spLocks noGrp="1"/>
          </p:cNvSpPr>
          <p:nvPr>
            <p:ph type="dt" idx="1"/>
          </p:nvPr>
        </p:nvSpPr>
        <p:spPr>
          <a:xfrm>
            <a:off x="3849688" y="0"/>
            <a:ext cx="2946400" cy="4968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A2943E5E-4D83-4A7A-914D-52B2FB363917}" type="datetimeFigureOut">
              <a:rPr lang="cs-CZ"/>
              <a:pPr>
                <a:defRPr/>
              </a:pPr>
              <a:t>07.03.2025</a:t>
            </a:fld>
            <a:endParaRPr lang="cs-CZ"/>
          </a:p>
        </p:txBody>
      </p:sp>
      <p:sp>
        <p:nvSpPr>
          <p:cNvPr id="4" name="Zástupný symbol pro obrázek snímku 3">
            <a:extLst>
              <a:ext uri="{FF2B5EF4-FFF2-40B4-BE49-F238E27FC236}">
                <a16:creationId xmlns:a16="http://schemas.microsoft.com/office/drawing/2014/main" id="{40E794E7-470E-FCEB-1E62-BE8FE6EE023B}"/>
              </a:ext>
            </a:extLst>
          </p:cNvPr>
          <p:cNvSpPr>
            <a:spLocks noGrp="1" noRot="1" noChangeAspect="1"/>
          </p:cNvSpPr>
          <p:nvPr>
            <p:ph type="sldImg" idx="2"/>
          </p:nvPr>
        </p:nvSpPr>
        <p:spPr>
          <a:xfrm>
            <a:off x="90488" y="744538"/>
            <a:ext cx="6616700" cy="3722687"/>
          </a:xfrm>
          <a:prstGeom prst="rect">
            <a:avLst/>
          </a:prstGeom>
          <a:noFill/>
          <a:ln w="12700">
            <a:solidFill>
              <a:prstClr val="black"/>
            </a:solidFill>
          </a:ln>
        </p:spPr>
        <p:txBody>
          <a:bodyPr vert="horz" lIns="91440" tIns="45720" rIns="91440" bIns="45720" rtlCol="0" anchor="ctr"/>
          <a:lstStyle/>
          <a:p>
            <a:pPr lvl="0"/>
            <a:endParaRPr lang="cs-CZ" noProof="0"/>
          </a:p>
        </p:txBody>
      </p:sp>
      <p:sp>
        <p:nvSpPr>
          <p:cNvPr id="5" name="Zástupný symbol pro poznámky 4">
            <a:extLst>
              <a:ext uri="{FF2B5EF4-FFF2-40B4-BE49-F238E27FC236}">
                <a16:creationId xmlns:a16="http://schemas.microsoft.com/office/drawing/2014/main" id="{AD965C61-1595-2698-9C63-387E28254661}"/>
              </a:ext>
            </a:extLst>
          </p:cNvPr>
          <p:cNvSpPr>
            <a:spLocks noGrp="1"/>
          </p:cNvSpPr>
          <p:nvPr>
            <p:ph type="body" sz="quarter" idx="3"/>
          </p:nvPr>
        </p:nvSpPr>
        <p:spPr>
          <a:xfrm>
            <a:off x="679450" y="4714875"/>
            <a:ext cx="5438775" cy="4467225"/>
          </a:xfrm>
          <a:prstGeom prst="rect">
            <a:avLst/>
          </a:prstGeom>
        </p:spPr>
        <p:txBody>
          <a:bodyPr vert="horz" lIns="91440" tIns="45720" rIns="91440" bIns="45720" rtlCol="0">
            <a:normAutofit/>
          </a:bodyPr>
          <a:lstStyle/>
          <a:p>
            <a:pPr lvl="0"/>
            <a:r>
              <a:rPr lang="cs-CZ" noProof="0"/>
              <a:t>Klepnutím lze upravit styly předlohy textu.</a:t>
            </a:r>
          </a:p>
          <a:p>
            <a:pPr lvl="1"/>
            <a:r>
              <a:rPr lang="cs-CZ" noProof="0"/>
              <a:t>Druhá úroveň</a:t>
            </a:r>
          </a:p>
          <a:p>
            <a:pPr lvl="2"/>
            <a:r>
              <a:rPr lang="cs-CZ" noProof="0"/>
              <a:t>Třetí úroveň</a:t>
            </a:r>
          </a:p>
          <a:p>
            <a:pPr lvl="3"/>
            <a:r>
              <a:rPr lang="cs-CZ" noProof="0"/>
              <a:t>Čtvrtá úroveň</a:t>
            </a:r>
          </a:p>
          <a:p>
            <a:pPr lvl="4"/>
            <a:r>
              <a:rPr lang="cs-CZ" noProof="0"/>
              <a:t>Pátá úroveň</a:t>
            </a:r>
          </a:p>
        </p:txBody>
      </p:sp>
      <p:sp>
        <p:nvSpPr>
          <p:cNvPr id="6" name="Zástupný symbol pro zápatí 5">
            <a:extLst>
              <a:ext uri="{FF2B5EF4-FFF2-40B4-BE49-F238E27FC236}">
                <a16:creationId xmlns:a16="http://schemas.microsoft.com/office/drawing/2014/main" id="{DEB6BE84-471C-DCDC-0A09-08078BDF89F2}"/>
              </a:ext>
            </a:extLst>
          </p:cNvPr>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cs-CZ"/>
          </a:p>
        </p:txBody>
      </p:sp>
      <p:sp>
        <p:nvSpPr>
          <p:cNvPr id="7" name="Zástupný symbol pro číslo snímku 6">
            <a:extLst>
              <a:ext uri="{FF2B5EF4-FFF2-40B4-BE49-F238E27FC236}">
                <a16:creationId xmlns:a16="http://schemas.microsoft.com/office/drawing/2014/main" id="{1823699E-FFE9-5270-F814-5ED494CF39A2}"/>
              </a:ext>
            </a:extLst>
          </p:cNvPr>
          <p:cNvSpPr>
            <a:spLocks noGrp="1"/>
          </p:cNvSpPr>
          <p:nvPr>
            <p:ph type="sldNum" sz="quarter" idx="5"/>
          </p:nvPr>
        </p:nvSpPr>
        <p:spPr>
          <a:xfrm>
            <a:off x="3849688" y="9428163"/>
            <a:ext cx="2946400" cy="496887"/>
          </a:xfrm>
          <a:prstGeom prst="rect">
            <a:avLst/>
          </a:prstGeom>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5A19F3BB-447B-4CB2-B84C-8E1739CBFA85}" type="slidenum">
              <a:rPr lang="cs-CZ" altLang="cs-CZ"/>
              <a:pPr>
                <a:defRPr/>
              </a:pPr>
              <a:t>‹#›</a:t>
            </a:fld>
            <a:endParaRPr lang="cs-CZ" altLang="cs-CZ"/>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Zástupný symbol pro obrázek snímku 1">
            <a:extLst>
              <a:ext uri="{FF2B5EF4-FFF2-40B4-BE49-F238E27FC236}">
                <a16:creationId xmlns:a16="http://schemas.microsoft.com/office/drawing/2014/main" id="{C5030BDB-EEF9-F98A-0C48-C82965DF65C7}"/>
              </a:ext>
            </a:extLst>
          </p:cNvPr>
          <p:cNvSpPr>
            <a:spLocks noGrp="1" noRot="1" noChangeAspect="1" noTextEdit="1"/>
          </p:cNvSpPr>
          <p:nvPr>
            <p:ph type="sldImg"/>
          </p:nvPr>
        </p:nvSpPr>
        <p:spPr bwMode="auto">
          <a:xfrm>
            <a:off x="90488" y="744538"/>
            <a:ext cx="6616700" cy="3722687"/>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Zástupný symbol pro poznámky 2">
            <a:extLst>
              <a:ext uri="{FF2B5EF4-FFF2-40B4-BE49-F238E27FC236}">
                <a16:creationId xmlns:a16="http://schemas.microsoft.com/office/drawing/2014/main" id="{6C2A02CA-E614-3208-8109-F431397AC66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cs-CZ" altLang="cs-CZ"/>
          </a:p>
        </p:txBody>
      </p:sp>
      <p:sp>
        <p:nvSpPr>
          <p:cNvPr id="11268" name="Zástupný symbol pro číslo snímku 3">
            <a:extLst>
              <a:ext uri="{FF2B5EF4-FFF2-40B4-BE49-F238E27FC236}">
                <a16:creationId xmlns:a16="http://schemas.microsoft.com/office/drawing/2014/main" id="{CAD61146-EDA2-C582-B376-E24B3B92A14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6422CCE7-E438-481F-B75E-03E5E17D88F1}" type="slidenum">
              <a:rPr lang="cs-CZ" altLang="cs-CZ" smtClean="0">
                <a:latin typeface="Tahoma" panose="020B0604030504040204" pitchFamily="34" charset="0"/>
              </a:rPr>
              <a:pPr fontAlgn="base">
                <a:spcBef>
                  <a:spcPct val="0"/>
                </a:spcBef>
                <a:spcAft>
                  <a:spcPct val="0"/>
                </a:spcAft>
              </a:pPr>
              <a:t>1</a:t>
            </a:fld>
            <a:endParaRPr lang="cs-CZ" altLang="cs-CZ">
              <a:latin typeface="Tahoma" panose="020B060403050404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87313" y="741363"/>
            <a:ext cx="6623050" cy="3725862"/>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pPr>
              <a:defRPr/>
            </a:pPr>
            <a:fld id="{1B31EC01-BA53-4DE7-8489-7BD346E8A2D7}" type="slidenum">
              <a:rPr lang="cs-CZ" smtClean="0"/>
              <a:pPr>
                <a:defRPr/>
              </a:pPr>
              <a:t>43</a:t>
            </a:fld>
            <a:endParaRPr lang="cs-CZ"/>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FEF3B1-DF10-CD95-D242-7B3E264F0179}"/>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68DEA066-5919-6DCF-9D83-5109D706ADB3}"/>
              </a:ext>
            </a:extLst>
          </p:cNvPr>
          <p:cNvSpPr>
            <a:spLocks noGrp="1" noRot="1" noChangeAspect="1"/>
          </p:cNvSpPr>
          <p:nvPr>
            <p:ph type="sldImg"/>
          </p:nvPr>
        </p:nvSpPr>
        <p:spPr>
          <a:xfrm>
            <a:off x="87313" y="741363"/>
            <a:ext cx="6623050" cy="3725862"/>
          </a:xfrm>
        </p:spPr>
      </p:sp>
      <p:sp>
        <p:nvSpPr>
          <p:cNvPr id="3" name="Zástupný symbol pro poznámky 2">
            <a:extLst>
              <a:ext uri="{FF2B5EF4-FFF2-40B4-BE49-F238E27FC236}">
                <a16:creationId xmlns:a16="http://schemas.microsoft.com/office/drawing/2014/main" id="{FA2F2C78-159B-B7F4-A4FC-C6FFE67F5D40}"/>
              </a:ext>
            </a:extLst>
          </p:cNvPr>
          <p:cNvSpPr>
            <a:spLocks noGrp="1"/>
          </p:cNvSpPr>
          <p:nvPr>
            <p:ph type="body" idx="1"/>
          </p:nvPr>
        </p:nvSpPr>
        <p:spPr/>
        <p:txBody>
          <a:bodyPr>
            <a:normAutofit/>
          </a:bodyPr>
          <a:lstStyle/>
          <a:p>
            <a:endParaRPr lang="cs-CZ" dirty="0"/>
          </a:p>
        </p:txBody>
      </p:sp>
      <p:sp>
        <p:nvSpPr>
          <p:cNvPr id="4" name="Zástupný symbol pro číslo snímku 3">
            <a:extLst>
              <a:ext uri="{FF2B5EF4-FFF2-40B4-BE49-F238E27FC236}">
                <a16:creationId xmlns:a16="http://schemas.microsoft.com/office/drawing/2014/main" id="{51E045FE-B1D6-7AE2-FEB5-F87560CD30A6}"/>
              </a:ext>
            </a:extLst>
          </p:cNvPr>
          <p:cNvSpPr>
            <a:spLocks noGrp="1"/>
          </p:cNvSpPr>
          <p:nvPr>
            <p:ph type="sldNum" sz="quarter" idx="10"/>
          </p:nvPr>
        </p:nvSpPr>
        <p:spPr/>
        <p:txBody>
          <a:bodyPr/>
          <a:lstStyle/>
          <a:p>
            <a:pPr>
              <a:defRPr/>
            </a:pPr>
            <a:fld id="{1B31EC01-BA53-4DE7-8489-7BD346E8A2D7}" type="slidenum">
              <a:rPr lang="cs-CZ" smtClean="0"/>
              <a:pPr>
                <a:defRPr/>
              </a:pPr>
              <a:t>44</a:t>
            </a:fld>
            <a:endParaRPr lang="cs-CZ"/>
          </a:p>
        </p:txBody>
      </p:sp>
    </p:spTree>
    <p:extLst>
      <p:ext uri="{BB962C8B-B14F-4D97-AF65-F5344CB8AC3E}">
        <p14:creationId xmlns:p14="http://schemas.microsoft.com/office/powerpoint/2010/main" val="15555219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2DC161-C416-3F89-99E8-C363585A766B}"/>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BB0CF932-0AB6-F9D3-7C77-A328CE2FCEF6}"/>
              </a:ext>
            </a:extLst>
          </p:cNvPr>
          <p:cNvSpPr>
            <a:spLocks noGrp="1" noRot="1" noChangeAspect="1"/>
          </p:cNvSpPr>
          <p:nvPr>
            <p:ph type="sldImg"/>
          </p:nvPr>
        </p:nvSpPr>
        <p:spPr>
          <a:xfrm>
            <a:off x="87313" y="741363"/>
            <a:ext cx="6623050" cy="3725862"/>
          </a:xfrm>
        </p:spPr>
      </p:sp>
      <p:sp>
        <p:nvSpPr>
          <p:cNvPr id="3" name="Zástupný symbol pro poznámky 2">
            <a:extLst>
              <a:ext uri="{FF2B5EF4-FFF2-40B4-BE49-F238E27FC236}">
                <a16:creationId xmlns:a16="http://schemas.microsoft.com/office/drawing/2014/main" id="{CC249792-8CF0-B044-35DD-CBB9924792C0}"/>
              </a:ext>
            </a:extLst>
          </p:cNvPr>
          <p:cNvSpPr>
            <a:spLocks noGrp="1"/>
          </p:cNvSpPr>
          <p:nvPr>
            <p:ph type="body" idx="1"/>
          </p:nvPr>
        </p:nvSpPr>
        <p:spPr/>
        <p:txBody>
          <a:bodyPr>
            <a:normAutofit/>
          </a:bodyPr>
          <a:lstStyle/>
          <a:p>
            <a:endParaRPr lang="cs-CZ" dirty="0"/>
          </a:p>
        </p:txBody>
      </p:sp>
      <p:sp>
        <p:nvSpPr>
          <p:cNvPr id="4" name="Zástupný symbol pro číslo snímku 3">
            <a:extLst>
              <a:ext uri="{FF2B5EF4-FFF2-40B4-BE49-F238E27FC236}">
                <a16:creationId xmlns:a16="http://schemas.microsoft.com/office/drawing/2014/main" id="{F1E6336C-4F36-3FD5-D0D6-C665DE20F834}"/>
              </a:ext>
            </a:extLst>
          </p:cNvPr>
          <p:cNvSpPr>
            <a:spLocks noGrp="1"/>
          </p:cNvSpPr>
          <p:nvPr>
            <p:ph type="sldNum" sz="quarter" idx="10"/>
          </p:nvPr>
        </p:nvSpPr>
        <p:spPr/>
        <p:txBody>
          <a:bodyPr/>
          <a:lstStyle/>
          <a:p>
            <a:pPr>
              <a:defRPr/>
            </a:pPr>
            <a:fld id="{1B31EC01-BA53-4DE7-8489-7BD346E8A2D7}" type="slidenum">
              <a:rPr lang="cs-CZ" smtClean="0"/>
              <a:pPr>
                <a:defRPr/>
              </a:pPr>
              <a:t>45</a:t>
            </a:fld>
            <a:endParaRPr lang="cs-CZ"/>
          </a:p>
        </p:txBody>
      </p:sp>
    </p:spTree>
    <p:extLst>
      <p:ext uri="{BB962C8B-B14F-4D97-AF65-F5344CB8AC3E}">
        <p14:creationId xmlns:p14="http://schemas.microsoft.com/office/powerpoint/2010/main" val="290668712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3.xml"/></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4.xml"/></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5.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Master" Target="../slideMasters/slideMaster1.xml"/><Relationship Id="rId1" Type="http://schemas.openxmlformats.org/officeDocument/2006/relationships/themeOverride" Target="../theme/themeOverride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198B76E-6155-68F1-E928-FEA011450CED}"/>
              </a:ext>
            </a:extLst>
          </p:cNvPr>
          <p:cNvSpPr>
            <a:spLocks noGrp="1"/>
          </p:cNvSpPr>
          <p:nvPr>
            <p:ph type="ctrTitle"/>
          </p:nvPr>
        </p:nvSpPr>
        <p:spPr>
          <a:xfrm>
            <a:off x="669073" y="3489649"/>
            <a:ext cx="10772078" cy="1006475"/>
          </a:xfrm>
        </p:spPr>
        <p:txBody>
          <a:bodyPr anchor="b">
            <a:noAutofit/>
          </a:bodyPr>
          <a:lstStyle>
            <a:lvl1pPr algn="l">
              <a:defRPr sz="7200">
                <a:latin typeface="+mj-lt"/>
              </a:defRPr>
            </a:lvl1pPr>
          </a:lstStyle>
          <a:p>
            <a:r>
              <a:rPr lang="cs-CZ"/>
              <a:t>Kliknutím lze upravit styl.</a:t>
            </a:r>
            <a:endParaRPr lang="cs-CZ" dirty="0"/>
          </a:p>
        </p:txBody>
      </p:sp>
      <p:sp>
        <p:nvSpPr>
          <p:cNvPr id="3" name="Podnadpis 2">
            <a:extLst>
              <a:ext uri="{FF2B5EF4-FFF2-40B4-BE49-F238E27FC236}">
                <a16:creationId xmlns:a16="http://schemas.microsoft.com/office/drawing/2014/main" id="{C7DCA1F5-98D9-0078-3F0A-F0CAE3739F78}"/>
              </a:ext>
            </a:extLst>
          </p:cNvPr>
          <p:cNvSpPr>
            <a:spLocks noGrp="1"/>
          </p:cNvSpPr>
          <p:nvPr>
            <p:ph type="subTitle" idx="1"/>
          </p:nvPr>
        </p:nvSpPr>
        <p:spPr>
          <a:xfrm>
            <a:off x="669073" y="4714351"/>
            <a:ext cx="10772077" cy="1655762"/>
          </a:xfrm>
        </p:spPr>
        <p:txBody>
          <a:bodyPr/>
          <a:lstStyle>
            <a:lvl1pPr marL="0" indent="0" algn="l">
              <a:buNone/>
              <a:defRPr sz="3200">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endParaRPr lang="cs-CZ" dirty="0"/>
          </a:p>
        </p:txBody>
      </p:sp>
      <p:pic>
        <p:nvPicPr>
          <p:cNvPr id="8" name="Obrázek 7">
            <a:extLst>
              <a:ext uri="{FF2B5EF4-FFF2-40B4-BE49-F238E27FC236}">
                <a16:creationId xmlns:a16="http://schemas.microsoft.com/office/drawing/2014/main" id="{3D7EA426-5A1B-BBD9-BE85-0B908D6D49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9073" y="487887"/>
            <a:ext cx="5207620" cy="1252636"/>
          </a:xfrm>
          <a:prstGeom prst="rect">
            <a:avLst/>
          </a:prstGeom>
        </p:spPr>
      </p:pic>
    </p:spTree>
    <p:extLst>
      <p:ext uri="{BB962C8B-B14F-4D97-AF65-F5344CB8AC3E}">
        <p14:creationId xmlns:p14="http://schemas.microsoft.com/office/powerpoint/2010/main" val="2471836140"/>
      </p:ext>
    </p:extLst>
  </p:cSld>
  <p:clrMapOvr>
    <a:masterClrMapping/>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bg>
      <p:bgPr>
        <a:gradFill flip="none" rotWithShape="1">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333225E-7642-5A2F-F387-6122516A7638}"/>
              </a:ext>
            </a:extLst>
          </p:cNvPr>
          <p:cNvSpPr>
            <a:spLocks noGrp="1"/>
          </p:cNvSpPr>
          <p:nvPr>
            <p:ph type="title"/>
          </p:nvPr>
        </p:nvSpPr>
        <p:spPr>
          <a:xfrm>
            <a:off x="673100" y="365125"/>
            <a:ext cx="10909300" cy="1325563"/>
          </a:xfrm>
        </p:spPr>
        <p:txBody>
          <a:bodyPr/>
          <a:lstStyle>
            <a:lvl1pPr marL="0" indent="0">
              <a:defRPr/>
            </a:lvl1pPr>
          </a:lstStyle>
          <a:p>
            <a:r>
              <a:rPr lang="cs-CZ"/>
              <a:t>Kliknutím lze upravit styl.</a:t>
            </a:r>
            <a:endParaRPr lang="cs-CZ" dirty="0"/>
          </a:p>
        </p:txBody>
      </p:sp>
      <p:sp>
        <p:nvSpPr>
          <p:cNvPr id="3" name="Zástupný obsah 2">
            <a:extLst>
              <a:ext uri="{FF2B5EF4-FFF2-40B4-BE49-F238E27FC236}">
                <a16:creationId xmlns:a16="http://schemas.microsoft.com/office/drawing/2014/main" id="{6DAC50F9-AAFF-BCA7-CE27-0EE633F1516E}"/>
              </a:ext>
            </a:extLst>
          </p:cNvPr>
          <p:cNvSpPr>
            <a:spLocks noGrp="1"/>
          </p:cNvSpPr>
          <p:nvPr>
            <p:ph idx="1"/>
          </p:nvPr>
        </p:nvSpPr>
        <p:spPr>
          <a:xfrm>
            <a:off x="673100" y="1847850"/>
            <a:ext cx="109093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endParaRPr lang="cs-CZ" dirty="0"/>
          </a:p>
        </p:txBody>
      </p:sp>
      <p:sp>
        <p:nvSpPr>
          <p:cNvPr id="5" name="Zástupný symbol pro zápatí 4">
            <a:extLst>
              <a:ext uri="{FF2B5EF4-FFF2-40B4-BE49-F238E27FC236}">
                <a16:creationId xmlns:a16="http://schemas.microsoft.com/office/drawing/2014/main" id="{75B77A67-E094-7274-7DFA-30F3DB892B1E}"/>
              </a:ext>
            </a:extLst>
          </p:cNvPr>
          <p:cNvSpPr>
            <a:spLocks noGrp="1"/>
          </p:cNvSpPr>
          <p:nvPr>
            <p:ph type="ftr" sz="quarter" idx="11"/>
          </p:nvPr>
        </p:nvSpPr>
        <p:spPr/>
        <p:txBody>
          <a:bodyPr/>
          <a:lstStyle/>
          <a:p>
            <a:pPr>
              <a:defRPr/>
            </a:pPr>
            <a:endParaRPr lang="cs-CZ"/>
          </a:p>
        </p:txBody>
      </p:sp>
      <p:sp>
        <p:nvSpPr>
          <p:cNvPr id="6" name="Zástupný symbol pro číslo snímku 5">
            <a:extLst>
              <a:ext uri="{FF2B5EF4-FFF2-40B4-BE49-F238E27FC236}">
                <a16:creationId xmlns:a16="http://schemas.microsoft.com/office/drawing/2014/main" id="{B72DC333-EAC1-4DE6-5ADF-755628791688}"/>
              </a:ext>
            </a:extLst>
          </p:cNvPr>
          <p:cNvSpPr>
            <a:spLocks noGrp="1"/>
          </p:cNvSpPr>
          <p:nvPr>
            <p:ph type="sldNum" sz="quarter" idx="12"/>
          </p:nvPr>
        </p:nvSpPr>
        <p:spPr>
          <a:xfrm>
            <a:off x="8839200" y="6356350"/>
            <a:ext cx="2743200" cy="365125"/>
          </a:xfrm>
        </p:spPr>
        <p:txBody>
          <a:bodyPr/>
          <a:lstStyle/>
          <a:p>
            <a:pPr>
              <a:defRPr/>
            </a:pPr>
            <a:fld id="{CF7514F0-EDD8-47DD-BB0F-49C727DB197D}" type="slidenum">
              <a:rPr lang="cs-CZ" altLang="cs-CZ" smtClean="0"/>
              <a:pPr>
                <a:defRPr/>
              </a:pPr>
              <a:t>‹#›</a:t>
            </a:fld>
            <a:endParaRPr lang="cs-CZ" altLang="cs-CZ"/>
          </a:p>
        </p:txBody>
      </p:sp>
    </p:spTree>
    <p:extLst>
      <p:ext uri="{BB962C8B-B14F-4D97-AF65-F5344CB8AC3E}">
        <p14:creationId xmlns:p14="http://schemas.microsoft.com/office/powerpoint/2010/main" val="3141782096"/>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Úvod kapitol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0F5D263-A610-B2FC-876B-BF13254881AA}"/>
              </a:ext>
            </a:extLst>
          </p:cNvPr>
          <p:cNvSpPr>
            <a:spLocks noGrp="1"/>
          </p:cNvSpPr>
          <p:nvPr>
            <p:ph type="title"/>
          </p:nvPr>
        </p:nvSpPr>
        <p:spPr>
          <a:xfrm>
            <a:off x="838200" y="3429000"/>
            <a:ext cx="10515600" cy="1133475"/>
          </a:xfrm>
        </p:spPr>
        <p:txBody>
          <a:bodyPr anchor="b"/>
          <a:lstStyle>
            <a:lvl1pPr algn="ctr">
              <a:defRPr sz="6000"/>
            </a:lvl1pPr>
          </a:lstStyle>
          <a:p>
            <a:r>
              <a:rPr lang="cs-CZ"/>
              <a:t>Kliknutím lze upravit styl.</a:t>
            </a:r>
            <a:endParaRPr lang="cs-CZ" dirty="0"/>
          </a:p>
        </p:txBody>
      </p:sp>
      <p:sp>
        <p:nvSpPr>
          <p:cNvPr id="3" name="Zástupný text 2">
            <a:extLst>
              <a:ext uri="{FF2B5EF4-FFF2-40B4-BE49-F238E27FC236}">
                <a16:creationId xmlns:a16="http://schemas.microsoft.com/office/drawing/2014/main" id="{0541EA7F-B2C3-A392-1288-6D2017D69DAA}"/>
              </a:ext>
            </a:extLst>
          </p:cNvPr>
          <p:cNvSpPr>
            <a:spLocks noGrp="1"/>
          </p:cNvSpPr>
          <p:nvPr>
            <p:ph type="body" idx="1"/>
          </p:nvPr>
        </p:nvSpPr>
        <p:spPr>
          <a:xfrm>
            <a:off x="831850" y="4589463"/>
            <a:ext cx="10515600"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Po kliknutí můžete upravovat styly textu v předloze.</a:t>
            </a:r>
          </a:p>
        </p:txBody>
      </p:sp>
      <p:sp>
        <p:nvSpPr>
          <p:cNvPr id="14" name="Zástupný text 13">
            <a:extLst>
              <a:ext uri="{FF2B5EF4-FFF2-40B4-BE49-F238E27FC236}">
                <a16:creationId xmlns:a16="http://schemas.microsoft.com/office/drawing/2014/main" id="{48EFA287-962F-3936-95FD-3A4958A22810}"/>
              </a:ext>
            </a:extLst>
          </p:cNvPr>
          <p:cNvSpPr>
            <a:spLocks noGrp="1"/>
          </p:cNvSpPr>
          <p:nvPr>
            <p:ph type="body" sz="quarter" idx="10" hasCustomPrompt="1"/>
          </p:nvPr>
        </p:nvSpPr>
        <p:spPr>
          <a:xfrm>
            <a:off x="5734252" y="1352434"/>
            <a:ext cx="710795" cy="887413"/>
          </a:xfrm>
          <a:noFill/>
          <a:ln w="9525" cap="flat" cmpd="sng" algn="ctr">
            <a:no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a:lstStyle>
            <a:lvl1pPr marL="0" indent="0">
              <a:buNone/>
              <a:defRPr sz="7200">
                <a:solidFill>
                  <a:schemeClr val="tx1"/>
                </a:solidFill>
                <a:latin typeface="+mj-lt"/>
                <a:cs typeface="Arial" panose="020B0604020202020204" pitchFamily="34" charset="0"/>
              </a:defRPr>
            </a:lvl1pPr>
          </a:lstStyle>
          <a:p>
            <a:pPr lvl="0"/>
            <a:r>
              <a:rPr lang="cs-CZ" dirty="0"/>
              <a:t>1</a:t>
            </a:r>
          </a:p>
        </p:txBody>
      </p:sp>
      <p:pic>
        <p:nvPicPr>
          <p:cNvPr id="20" name="Obrázek 19">
            <a:extLst>
              <a:ext uri="{FF2B5EF4-FFF2-40B4-BE49-F238E27FC236}">
                <a16:creationId xmlns:a16="http://schemas.microsoft.com/office/drawing/2014/main" id="{9CFB99FD-7551-518D-398B-2F8DBC548FB7}"/>
              </a:ext>
            </a:extLst>
          </p:cNvPr>
          <p:cNvPicPr>
            <a:picLocks noChangeAspect="1"/>
          </p:cNvPicPr>
          <p:nvPr/>
        </p:nvPicPr>
        <p:blipFill rotWithShape="1">
          <a:blip r:embed="rId2">
            <a:extLst>
              <a:ext uri="{28A0092B-C50C-407E-A947-70E740481C1C}">
                <a14:useLocalDpi xmlns:a14="http://schemas.microsoft.com/office/drawing/2010/main" val="0"/>
              </a:ext>
            </a:extLst>
          </a:blip>
          <a:srcRect t="87298"/>
          <a:stretch/>
        </p:blipFill>
        <p:spPr>
          <a:xfrm>
            <a:off x="4259796" y="6304111"/>
            <a:ext cx="3672408" cy="211138"/>
          </a:xfrm>
          <a:prstGeom prst="rect">
            <a:avLst/>
          </a:prstGeom>
        </p:spPr>
      </p:pic>
    </p:spTree>
    <p:extLst>
      <p:ext uri="{BB962C8B-B14F-4D97-AF65-F5344CB8AC3E}">
        <p14:creationId xmlns:p14="http://schemas.microsoft.com/office/powerpoint/2010/main" val="927338356"/>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bg>
      <p:bgPr>
        <a:gradFill flip="none" rotWithShape="1">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7534203-073D-30B6-EDD4-6187382D9BFF}"/>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2EF3F429-CA50-F091-EC82-589E7161D8A5}"/>
              </a:ext>
            </a:extLst>
          </p:cNvPr>
          <p:cNvSpPr>
            <a:spLocks noGrp="1"/>
          </p:cNvSpPr>
          <p:nvPr>
            <p:ph sz="half" idx="1"/>
          </p:nvPr>
        </p:nvSpPr>
        <p:spPr>
          <a:xfrm>
            <a:off x="838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obsah 3">
            <a:extLst>
              <a:ext uri="{FF2B5EF4-FFF2-40B4-BE49-F238E27FC236}">
                <a16:creationId xmlns:a16="http://schemas.microsoft.com/office/drawing/2014/main" id="{88984EA5-5A90-BE03-1FEC-313368DED971}"/>
              </a:ext>
            </a:extLst>
          </p:cNvPr>
          <p:cNvSpPr>
            <a:spLocks noGrp="1"/>
          </p:cNvSpPr>
          <p:nvPr>
            <p:ph sz="half" idx="2"/>
          </p:nvPr>
        </p:nvSpPr>
        <p:spPr>
          <a:xfrm>
            <a:off x="6172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a:extLst>
              <a:ext uri="{FF2B5EF4-FFF2-40B4-BE49-F238E27FC236}">
                <a16:creationId xmlns:a16="http://schemas.microsoft.com/office/drawing/2014/main" id="{C0849A59-965A-5A20-08D4-0217C3F8CB54}"/>
              </a:ext>
            </a:extLst>
          </p:cNvPr>
          <p:cNvSpPr>
            <a:spLocks noGrp="1"/>
          </p:cNvSpPr>
          <p:nvPr>
            <p:ph type="dt" sz="half" idx="10"/>
          </p:nvPr>
        </p:nvSpPr>
        <p:spPr/>
        <p:txBody>
          <a:bodyPr/>
          <a:lstStyle/>
          <a:p>
            <a:pPr>
              <a:defRPr/>
            </a:pPr>
            <a:endParaRPr lang="cs-CZ"/>
          </a:p>
        </p:txBody>
      </p:sp>
      <p:sp>
        <p:nvSpPr>
          <p:cNvPr id="6" name="Zástupný symbol pro zápatí 5">
            <a:extLst>
              <a:ext uri="{FF2B5EF4-FFF2-40B4-BE49-F238E27FC236}">
                <a16:creationId xmlns:a16="http://schemas.microsoft.com/office/drawing/2014/main" id="{9F35D1D1-037C-7C49-68B4-A3CD68403384}"/>
              </a:ext>
            </a:extLst>
          </p:cNvPr>
          <p:cNvSpPr>
            <a:spLocks noGrp="1"/>
          </p:cNvSpPr>
          <p:nvPr>
            <p:ph type="ftr" sz="quarter" idx="11"/>
          </p:nvPr>
        </p:nvSpPr>
        <p:spPr/>
        <p:txBody>
          <a:bodyPr/>
          <a:lstStyle/>
          <a:p>
            <a:pPr>
              <a:defRPr/>
            </a:pPr>
            <a:endParaRPr lang="cs-CZ"/>
          </a:p>
        </p:txBody>
      </p:sp>
      <p:sp>
        <p:nvSpPr>
          <p:cNvPr id="7" name="Zástupný symbol pro číslo snímku 6">
            <a:extLst>
              <a:ext uri="{FF2B5EF4-FFF2-40B4-BE49-F238E27FC236}">
                <a16:creationId xmlns:a16="http://schemas.microsoft.com/office/drawing/2014/main" id="{52D0D723-0E03-4E52-C2FF-5D99FA7F83A4}"/>
              </a:ext>
            </a:extLst>
          </p:cNvPr>
          <p:cNvSpPr>
            <a:spLocks noGrp="1"/>
          </p:cNvSpPr>
          <p:nvPr>
            <p:ph type="sldNum" sz="quarter" idx="12"/>
          </p:nvPr>
        </p:nvSpPr>
        <p:spPr/>
        <p:txBody>
          <a:bodyPr/>
          <a:lstStyle/>
          <a:p>
            <a:pPr>
              <a:defRPr/>
            </a:pPr>
            <a:fld id="{CF7514F0-EDD8-47DD-BB0F-49C727DB197D}" type="slidenum">
              <a:rPr lang="cs-CZ" altLang="cs-CZ" smtClean="0"/>
              <a:pPr>
                <a:defRPr/>
              </a:pPr>
              <a:t>‹#›</a:t>
            </a:fld>
            <a:endParaRPr lang="cs-CZ" altLang="cs-CZ"/>
          </a:p>
        </p:txBody>
      </p:sp>
    </p:spTree>
    <p:extLst>
      <p:ext uri="{BB962C8B-B14F-4D97-AF65-F5344CB8AC3E}">
        <p14:creationId xmlns:p14="http://schemas.microsoft.com/office/powerpoint/2010/main" val="3799433959"/>
      </p:ext>
    </p:extLst>
  </p:cSld>
  <p:clrMapOvr>
    <a:overrideClrMapping bg1="lt1" tx1="dk1" bg2="lt2" tx2="dk2" accent1="accent1" accent2="accent2" accent3="accent3" accent4="accent4" accent5="accent5" accent6="accent6" hlink="hlink" folHlink="folHlink"/>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bg>
      <p:bgPr>
        <a:gradFill flip="none" rotWithShape="1">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E7FE1E9-2F8D-CF4E-02CF-A296F01A02D6}"/>
              </a:ext>
            </a:extLst>
          </p:cNvPr>
          <p:cNvSpPr>
            <a:spLocks noGrp="1"/>
          </p:cNvSpPr>
          <p:nvPr>
            <p:ph type="title"/>
          </p:nvPr>
        </p:nvSpPr>
        <p:spPr>
          <a:xfrm>
            <a:off x="839788" y="365125"/>
            <a:ext cx="10515600" cy="1325563"/>
          </a:xfrm>
        </p:spPr>
        <p:txBody>
          <a:bodyPr/>
          <a:lstStyle/>
          <a:p>
            <a:r>
              <a:rPr lang="cs-CZ"/>
              <a:t>Kliknutím lze upravit styl.</a:t>
            </a:r>
          </a:p>
        </p:txBody>
      </p:sp>
      <p:sp>
        <p:nvSpPr>
          <p:cNvPr id="3" name="Zástupný text 2">
            <a:extLst>
              <a:ext uri="{FF2B5EF4-FFF2-40B4-BE49-F238E27FC236}">
                <a16:creationId xmlns:a16="http://schemas.microsoft.com/office/drawing/2014/main" id="{8A01B621-CC55-E1F3-7062-D287F0B2DC4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4" name="Zástupný obsah 3">
            <a:extLst>
              <a:ext uri="{FF2B5EF4-FFF2-40B4-BE49-F238E27FC236}">
                <a16:creationId xmlns:a16="http://schemas.microsoft.com/office/drawing/2014/main" id="{2FB7B49C-1BDA-0508-25E1-DC80F7968029}"/>
              </a:ext>
            </a:extLst>
          </p:cNvPr>
          <p:cNvSpPr>
            <a:spLocks noGrp="1"/>
          </p:cNvSpPr>
          <p:nvPr>
            <p:ph sz="half" idx="2"/>
          </p:nvPr>
        </p:nvSpPr>
        <p:spPr>
          <a:xfrm>
            <a:off x="839788" y="2505075"/>
            <a:ext cx="5157787"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text 4">
            <a:extLst>
              <a:ext uri="{FF2B5EF4-FFF2-40B4-BE49-F238E27FC236}">
                <a16:creationId xmlns:a16="http://schemas.microsoft.com/office/drawing/2014/main" id="{44763383-D020-6D93-6591-9E2CBF00C62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6" name="Zástupný obsah 5">
            <a:extLst>
              <a:ext uri="{FF2B5EF4-FFF2-40B4-BE49-F238E27FC236}">
                <a16:creationId xmlns:a16="http://schemas.microsoft.com/office/drawing/2014/main" id="{92B7F7BB-3FAC-2C39-A07F-FED757214844}"/>
              </a:ext>
            </a:extLst>
          </p:cNvPr>
          <p:cNvSpPr>
            <a:spLocks noGrp="1"/>
          </p:cNvSpPr>
          <p:nvPr>
            <p:ph sz="quarter" idx="4"/>
          </p:nvPr>
        </p:nvSpPr>
        <p:spPr>
          <a:xfrm>
            <a:off x="6172200" y="2505075"/>
            <a:ext cx="5183188"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a:extLst>
              <a:ext uri="{FF2B5EF4-FFF2-40B4-BE49-F238E27FC236}">
                <a16:creationId xmlns:a16="http://schemas.microsoft.com/office/drawing/2014/main" id="{46485A0F-7A03-690A-C14E-4099207BDF79}"/>
              </a:ext>
            </a:extLst>
          </p:cNvPr>
          <p:cNvSpPr>
            <a:spLocks noGrp="1"/>
          </p:cNvSpPr>
          <p:nvPr>
            <p:ph type="dt" sz="half" idx="10"/>
          </p:nvPr>
        </p:nvSpPr>
        <p:spPr/>
        <p:txBody>
          <a:bodyPr/>
          <a:lstStyle/>
          <a:p>
            <a:pPr>
              <a:defRPr/>
            </a:pPr>
            <a:endParaRPr lang="cs-CZ"/>
          </a:p>
        </p:txBody>
      </p:sp>
      <p:sp>
        <p:nvSpPr>
          <p:cNvPr id="8" name="Zástupný symbol pro zápatí 7">
            <a:extLst>
              <a:ext uri="{FF2B5EF4-FFF2-40B4-BE49-F238E27FC236}">
                <a16:creationId xmlns:a16="http://schemas.microsoft.com/office/drawing/2014/main" id="{C803CF45-B6AA-3D66-3927-267683B51F8B}"/>
              </a:ext>
            </a:extLst>
          </p:cNvPr>
          <p:cNvSpPr>
            <a:spLocks noGrp="1"/>
          </p:cNvSpPr>
          <p:nvPr>
            <p:ph type="ftr" sz="quarter" idx="11"/>
          </p:nvPr>
        </p:nvSpPr>
        <p:spPr/>
        <p:txBody>
          <a:bodyPr/>
          <a:lstStyle/>
          <a:p>
            <a:pPr>
              <a:defRPr/>
            </a:pPr>
            <a:endParaRPr lang="cs-CZ"/>
          </a:p>
        </p:txBody>
      </p:sp>
      <p:sp>
        <p:nvSpPr>
          <p:cNvPr id="9" name="Zástupný symbol pro číslo snímku 8">
            <a:extLst>
              <a:ext uri="{FF2B5EF4-FFF2-40B4-BE49-F238E27FC236}">
                <a16:creationId xmlns:a16="http://schemas.microsoft.com/office/drawing/2014/main" id="{1E7B93A5-9675-E5F5-4985-56AE3AA409F9}"/>
              </a:ext>
            </a:extLst>
          </p:cNvPr>
          <p:cNvSpPr>
            <a:spLocks noGrp="1"/>
          </p:cNvSpPr>
          <p:nvPr>
            <p:ph type="sldNum" sz="quarter" idx="12"/>
          </p:nvPr>
        </p:nvSpPr>
        <p:spPr/>
        <p:txBody>
          <a:bodyPr/>
          <a:lstStyle/>
          <a:p>
            <a:pPr>
              <a:defRPr/>
            </a:pPr>
            <a:fld id="{AABC8F0E-756F-4BE2-A291-A89E4E410BE9}" type="slidenum">
              <a:rPr lang="cs-CZ" altLang="cs-CZ" smtClean="0"/>
              <a:pPr>
                <a:defRPr/>
              </a:pPr>
              <a:t>‹#›</a:t>
            </a:fld>
            <a:endParaRPr lang="cs-CZ" altLang="cs-CZ"/>
          </a:p>
        </p:txBody>
      </p:sp>
    </p:spTree>
    <p:extLst>
      <p:ext uri="{BB962C8B-B14F-4D97-AF65-F5344CB8AC3E}">
        <p14:creationId xmlns:p14="http://schemas.microsoft.com/office/powerpoint/2010/main" val="1198876156"/>
      </p:ext>
    </p:extLst>
  </p:cSld>
  <p:clrMapOvr>
    <a:overrideClrMapping bg1="lt1" tx1="dk1" bg2="lt2" tx2="dk2" accent1="accent1" accent2="accent2" accent3="accent3" accent4="accent4" accent5="accent5" accent6="accent6" hlink="hlink" folHlink="folHlink"/>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Úvod podkapitoly">
    <p:bg>
      <p:bgPr>
        <a:gradFill flip="none" rotWithShape="1">
          <a:gsLst>
            <a:gs pos="0">
              <a:srgbClr val="E53130">
                <a:alpha val="50000"/>
              </a:srgbClr>
            </a:gs>
            <a:gs pos="50000">
              <a:srgbClr val="EA621F">
                <a:alpha val="50000"/>
              </a:srgbClr>
            </a:gs>
            <a:gs pos="100000">
              <a:srgbClr val="00802E">
                <a:lumMod val="100000"/>
                <a:alpha val="50000"/>
              </a:srgb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A8BB16E-BF0D-58E3-4104-D3339D1961B8}"/>
              </a:ext>
            </a:extLst>
          </p:cNvPr>
          <p:cNvSpPr>
            <a:spLocks noGrp="1"/>
          </p:cNvSpPr>
          <p:nvPr>
            <p:ph type="title"/>
          </p:nvPr>
        </p:nvSpPr>
        <p:spPr>
          <a:xfrm>
            <a:off x="838200" y="2766219"/>
            <a:ext cx="10515600" cy="1325563"/>
          </a:xfrm>
        </p:spPr>
        <p:txBody>
          <a:bodyPr>
            <a:normAutofit/>
          </a:bodyPr>
          <a:lstStyle>
            <a:lvl1pPr algn="ctr">
              <a:defRPr sz="3600"/>
            </a:lvl1pPr>
          </a:lstStyle>
          <a:p>
            <a:r>
              <a:rPr lang="cs-CZ"/>
              <a:t>Kliknutím lze upravit styl.</a:t>
            </a:r>
            <a:endParaRPr lang="cs-CZ" dirty="0"/>
          </a:p>
        </p:txBody>
      </p:sp>
    </p:spTree>
    <p:extLst>
      <p:ext uri="{BB962C8B-B14F-4D97-AF65-F5344CB8AC3E}">
        <p14:creationId xmlns:p14="http://schemas.microsoft.com/office/powerpoint/2010/main" val="3288674235"/>
      </p:ext>
    </p:extLst>
  </p:cSld>
  <p:clrMapOvr>
    <a:overrideClrMapping bg1="lt1" tx1="dk1" bg2="lt2" tx2="dk2" accent1="accent1" accent2="accent2" accent3="accent3" accent4="accent4" accent5="accent5" accent6="accent6" hlink="hlink" folHlink="folHlink"/>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Obsah s titulkem">
    <p:bg>
      <p:bgPr>
        <a:gradFill flip="none" rotWithShape="1">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6318B94-8966-6A28-4200-F4C34CACF75A}"/>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obsah 2">
            <a:extLst>
              <a:ext uri="{FF2B5EF4-FFF2-40B4-BE49-F238E27FC236}">
                <a16:creationId xmlns:a16="http://schemas.microsoft.com/office/drawing/2014/main" id="{C2AF2934-1B78-C3B8-D012-3229E706FF1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text 3">
            <a:extLst>
              <a:ext uri="{FF2B5EF4-FFF2-40B4-BE49-F238E27FC236}">
                <a16:creationId xmlns:a16="http://schemas.microsoft.com/office/drawing/2014/main" id="{8B55CFD6-7923-254E-9FE8-B54012472CB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B94D832A-7F7E-2D19-80FD-75FF4B5FF0FC}"/>
              </a:ext>
            </a:extLst>
          </p:cNvPr>
          <p:cNvSpPr>
            <a:spLocks noGrp="1"/>
          </p:cNvSpPr>
          <p:nvPr>
            <p:ph type="dt" sz="half" idx="10"/>
          </p:nvPr>
        </p:nvSpPr>
        <p:spPr/>
        <p:txBody>
          <a:bodyPr/>
          <a:lstStyle/>
          <a:p>
            <a:pPr>
              <a:defRPr/>
            </a:pPr>
            <a:endParaRPr lang="cs-CZ"/>
          </a:p>
        </p:txBody>
      </p:sp>
      <p:sp>
        <p:nvSpPr>
          <p:cNvPr id="6" name="Zástupný symbol pro zápatí 5">
            <a:extLst>
              <a:ext uri="{FF2B5EF4-FFF2-40B4-BE49-F238E27FC236}">
                <a16:creationId xmlns:a16="http://schemas.microsoft.com/office/drawing/2014/main" id="{B55E2A7F-BDCE-0E31-FD54-FE6601DF7037}"/>
              </a:ext>
            </a:extLst>
          </p:cNvPr>
          <p:cNvSpPr>
            <a:spLocks noGrp="1"/>
          </p:cNvSpPr>
          <p:nvPr>
            <p:ph type="ftr" sz="quarter" idx="11"/>
          </p:nvPr>
        </p:nvSpPr>
        <p:spPr/>
        <p:txBody>
          <a:bodyPr/>
          <a:lstStyle/>
          <a:p>
            <a:pPr>
              <a:defRPr/>
            </a:pPr>
            <a:endParaRPr lang="cs-CZ"/>
          </a:p>
        </p:txBody>
      </p:sp>
      <p:sp>
        <p:nvSpPr>
          <p:cNvPr id="7" name="Zástupný symbol pro číslo snímku 6">
            <a:extLst>
              <a:ext uri="{FF2B5EF4-FFF2-40B4-BE49-F238E27FC236}">
                <a16:creationId xmlns:a16="http://schemas.microsoft.com/office/drawing/2014/main" id="{FC1C2D38-B661-EACC-EF66-2C45463E8C83}"/>
              </a:ext>
            </a:extLst>
          </p:cNvPr>
          <p:cNvSpPr>
            <a:spLocks noGrp="1"/>
          </p:cNvSpPr>
          <p:nvPr>
            <p:ph type="sldNum" sz="quarter" idx="12"/>
          </p:nvPr>
        </p:nvSpPr>
        <p:spPr/>
        <p:txBody>
          <a:bodyPr/>
          <a:lstStyle/>
          <a:p>
            <a:pPr>
              <a:defRPr/>
            </a:pPr>
            <a:fld id="{1FEE0AFA-181D-4FB5-BC85-2748626A5725}" type="slidenum">
              <a:rPr lang="cs-CZ" altLang="cs-CZ" smtClean="0"/>
              <a:pPr>
                <a:defRPr/>
              </a:pPr>
              <a:t>‹#›</a:t>
            </a:fld>
            <a:endParaRPr lang="cs-CZ" altLang="cs-CZ"/>
          </a:p>
        </p:txBody>
      </p:sp>
    </p:spTree>
    <p:extLst>
      <p:ext uri="{BB962C8B-B14F-4D97-AF65-F5344CB8AC3E}">
        <p14:creationId xmlns:p14="http://schemas.microsoft.com/office/powerpoint/2010/main" val="1187569419"/>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Obrázek s titulkem">
    <p:bg>
      <p:bgPr>
        <a:gradFill flip="none" rotWithShape="1">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C3AEECA-63B3-A1F2-69BA-4B05F4124C45}"/>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obrázku 2">
            <a:extLst>
              <a:ext uri="{FF2B5EF4-FFF2-40B4-BE49-F238E27FC236}">
                <a16:creationId xmlns:a16="http://schemas.microsoft.com/office/drawing/2014/main" id="{6003CC17-52DE-355C-7AF8-7EB3C51AB55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a:t>Kliknutím na ikonu přidáte obrázek.</a:t>
            </a:r>
          </a:p>
        </p:txBody>
      </p:sp>
      <p:sp>
        <p:nvSpPr>
          <p:cNvPr id="4" name="Zástupný text 3">
            <a:extLst>
              <a:ext uri="{FF2B5EF4-FFF2-40B4-BE49-F238E27FC236}">
                <a16:creationId xmlns:a16="http://schemas.microsoft.com/office/drawing/2014/main" id="{C7B5332E-4E8B-463B-86A7-696744BE72B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DB4C36C7-4A67-B24B-3F53-37D07E5B728E}"/>
              </a:ext>
            </a:extLst>
          </p:cNvPr>
          <p:cNvSpPr>
            <a:spLocks noGrp="1"/>
          </p:cNvSpPr>
          <p:nvPr>
            <p:ph type="dt" sz="half" idx="10"/>
          </p:nvPr>
        </p:nvSpPr>
        <p:spPr/>
        <p:txBody>
          <a:bodyPr/>
          <a:lstStyle/>
          <a:p>
            <a:pPr>
              <a:defRPr/>
            </a:pPr>
            <a:endParaRPr lang="cs-CZ"/>
          </a:p>
        </p:txBody>
      </p:sp>
      <p:sp>
        <p:nvSpPr>
          <p:cNvPr id="6" name="Zástupný symbol pro zápatí 5">
            <a:extLst>
              <a:ext uri="{FF2B5EF4-FFF2-40B4-BE49-F238E27FC236}">
                <a16:creationId xmlns:a16="http://schemas.microsoft.com/office/drawing/2014/main" id="{E587B542-31C4-CC95-23A0-8260BDF2F6B5}"/>
              </a:ext>
            </a:extLst>
          </p:cNvPr>
          <p:cNvSpPr>
            <a:spLocks noGrp="1"/>
          </p:cNvSpPr>
          <p:nvPr>
            <p:ph type="ftr" sz="quarter" idx="11"/>
          </p:nvPr>
        </p:nvSpPr>
        <p:spPr/>
        <p:txBody>
          <a:bodyPr/>
          <a:lstStyle/>
          <a:p>
            <a:pPr>
              <a:defRPr/>
            </a:pPr>
            <a:endParaRPr lang="cs-CZ"/>
          </a:p>
        </p:txBody>
      </p:sp>
      <p:sp>
        <p:nvSpPr>
          <p:cNvPr id="7" name="Zástupný symbol pro číslo snímku 6">
            <a:extLst>
              <a:ext uri="{FF2B5EF4-FFF2-40B4-BE49-F238E27FC236}">
                <a16:creationId xmlns:a16="http://schemas.microsoft.com/office/drawing/2014/main" id="{FFAC87B5-CD76-7363-4877-77942C976930}"/>
              </a:ext>
            </a:extLst>
          </p:cNvPr>
          <p:cNvSpPr>
            <a:spLocks noGrp="1"/>
          </p:cNvSpPr>
          <p:nvPr>
            <p:ph type="sldNum" sz="quarter" idx="12"/>
          </p:nvPr>
        </p:nvSpPr>
        <p:spPr/>
        <p:txBody>
          <a:bodyPr/>
          <a:lstStyle/>
          <a:p>
            <a:pPr>
              <a:defRPr/>
            </a:pPr>
            <a:fld id="{CF7514F0-EDD8-47DD-BB0F-49C727DB197D}" type="slidenum">
              <a:rPr lang="cs-CZ" altLang="cs-CZ" smtClean="0"/>
              <a:pPr>
                <a:defRPr/>
              </a:pPr>
              <a:t>‹#›</a:t>
            </a:fld>
            <a:endParaRPr lang="cs-CZ" altLang="cs-CZ"/>
          </a:p>
        </p:txBody>
      </p:sp>
    </p:spTree>
    <p:extLst>
      <p:ext uri="{BB962C8B-B14F-4D97-AF65-F5344CB8AC3E}">
        <p14:creationId xmlns:p14="http://schemas.microsoft.com/office/powerpoint/2010/main" val="1258105698"/>
      </p:ext>
    </p:extLst>
  </p:cSld>
  <p:clrMapOvr>
    <a:overrideClrMapping bg1="lt1" tx1="dk1" bg2="lt2" tx2="dk2" accent1="accent1" accent2="accent2" accent3="accent3" accent4="accent4" accent5="accent5" accent6="accent6" hlink="hlink" folHlink="folHlink"/>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Poučení">
    <p:spTree>
      <p:nvGrpSpPr>
        <p:cNvPr id="1" name=""/>
        <p:cNvGrpSpPr/>
        <p:nvPr/>
      </p:nvGrpSpPr>
      <p:grpSpPr>
        <a:xfrm>
          <a:off x="0" y="0"/>
          <a:ext cx="0" cy="0"/>
          <a:chOff x="0" y="0"/>
          <a:chExt cx="0" cy="0"/>
        </a:xfrm>
      </p:grpSpPr>
      <p:sp>
        <p:nvSpPr>
          <p:cNvPr id="9" name="TextovéPole 8">
            <a:extLst>
              <a:ext uri="{FF2B5EF4-FFF2-40B4-BE49-F238E27FC236}">
                <a16:creationId xmlns:a16="http://schemas.microsoft.com/office/drawing/2014/main" id="{94F6A3DF-EB4C-00AF-F29E-6B8BEE758DB2}"/>
              </a:ext>
            </a:extLst>
          </p:cNvPr>
          <p:cNvSpPr txBox="1"/>
          <p:nvPr/>
        </p:nvSpPr>
        <p:spPr>
          <a:xfrm>
            <a:off x="939800" y="3429000"/>
            <a:ext cx="10312400" cy="1938992"/>
          </a:xfrm>
          <a:prstGeom prst="rect">
            <a:avLst/>
          </a:prstGeom>
          <a:noFill/>
        </p:spPr>
        <p:txBody>
          <a:bodyPr wrap="square" rtlCol="0">
            <a:spAutoFit/>
          </a:bodyPr>
          <a:lstStyle/>
          <a:p>
            <a:pPr algn="ctr"/>
            <a:r>
              <a:rPr lang="cs-CZ" sz="2400" u="sng" dirty="0">
                <a:latin typeface="+mj-lt"/>
              </a:rPr>
              <a:t>PRÁVNÍ RÁMEC - Poučení dle NOZ</a:t>
            </a:r>
          </a:p>
          <a:p>
            <a:pPr algn="ctr"/>
            <a:r>
              <a:rPr lang="cs-CZ" sz="2400" dirty="0">
                <a:latin typeface="+mj-lt"/>
              </a:rPr>
              <a:t>Všechny informace poskytnuté na tomto semináři jsou uváděny pouze v rámci výukového procesu a nemohou bez dalšího posouzení sloužit jako informace či rady k řešení právních situací.</a:t>
            </a:r>
          </a:p>
        </p:txBody>
      </p:sp>
      <p:pic>
        <p:nvPicPr>
          <p:cNvPr id="2" name="Obrázek 1">
            <a:extLst>
              <a:ext uri="{FF2B5EF4-FFF2-40B4-BE49-F238E27FC236}">
                <a16:creationId xmlns:a16="http://schemas.microsoft.com/office/drawing/2014/main" id="{33328A47-C4DF-A916-AB32-CCAC9D30F5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73500" y="505675"/>
            <a:ext cx="4445000" cy="2012025"/>
          </a:xfrm>
          <a:prstGeom prst="rect">
            <a:avLst/>
          </a:prstGeom>
        </p:spPr>
      </p:pic>
    </p:spTree>
    <p:extLst>
      <p:ext uri="{BB962C8B-B14F-4D97-AF65-F5344CB8AC3E}">
        <p14:creationId xmlns:p14="http://schemas.microsoft.com/office/powerpoint/2010/main" val="138893861"/>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oděkování">
    <p:bg>
      <p:bgPr>
        <a:gradFill flip="none" rotWithShape="1">
          <a:gsLst>
            <a:gs pos="0">
              <a:srgbClr val="E53130">
                <a:alpha val="90000"/>
              </a:srgbClr>
            </a:gs>
            <a:gs pos="50000">
              <a:srgbClr val="EA621F">
                <a:alpha val="80000"/>
              </a:srgbClr>
            </a:gs>
            <a:gs pos="100000">
              <a:srgbClr val="00802E">
                <a:lumMod val="100000"/>
                <a:alpha val="73000"/>
              </a:srgb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7534203-073D-30B6-EDD4-6187382D9BFF}"/>
              </a:ext>
            </a:extLst>
          </p:cNvPr>
          <p:cNvSpPr>
            <a:spLocks noGrp="1"/>
          </p:cNvSpPr>
          <p:nvPr>
            <p:ph type="title" hasCustomPrompt="1"/>
          </p:nvPr>
        </p:nvSpPr>
        <p:spPr>
          <a:xfrm>
            <a:off x="838200" y="2932569"/>
            <a:ext cx="10515600" cy="1030289"/>
          </a:xfrm>
        </p:spPr>
        <p:txBody>
          <a:bodyPr>
            <a:normAutofit/>
          </a:bodyPr>
          <a:lstStyle>
            <a:lvl1pPr algn="ctr">
              <a:defRPr sz="5400" b="1">
                <a:effectLst>
                  <a:outerShdw blurRad="38100" dist="38100" dir="2700000" algn="tl">
                    <a:srgbClr val="000000">
                      <a:alpha val="43137"/>
                    </a:srgbClr>
                  </a:outerShdw>
                </a:effectLst>
                <a:latin typeface="+mj-lt"/>
              </a:defRPr>
            </a:lvl1pPr>
          </a:lstStyle>
          <a:p>
            <a:r>
              <a:rPr lang="cs-CZ" dirty="0"/>
              <a:t>PODĚKOVÁNÍ</a:t>
            </a:r>
          </a:p>
        </p:txBody>
      </p:sp>
      <p:sp>
        <p:nvSpPr>
          <p:cNvPr id="3" name="Zástupný obsah 2">
            <a:extLst>
              <a:ext uri="{FF2B5EF4-FFF2-40B4-BE49-F238E27FC236}">
                <a16:creationId xmlns:a16="http://schemas.microsoft.com/office/drawing/2014/main" id="{2EF3F429-CA50-F091-EC82-589E7161D8A5}"/>
              </a:ext>
            </a:extLst>
          </p:cNvPr>
          <p:cNvSpPr>
            <a:spLocks noGrp="1"/>
          </p:cNvSpPr>
          <p:nvPr>
            <p:ph sz="half" idx="1" hasCustomPrompt="1"/>
          </p:nvPr>
        </p:nvSpPr>
        <p:spPr>
          <a:xfrm>
            <a:off x="2973355" y="4149327"/>
            <a:ext cx="6245290" cy="1171973"/>
          </a:xfrm>
        </p:spPr>
        <p:txBody>
          <a:bodyPr numCol="2"/>
          <a:lstStyle>
            <a:lvl1pPr marL="0" indent="0" algn="l">
              <a:lnSpc>
                <a:spcPct val="100000"/>
              </a:lnSpc>
              <a:spcBef>
                <a:spcPts val="0"/>
              </a:spcBef>
              <a:buNone/>
              <a:defRPr sz="2000">
                <a:latin typeface="+mj-lt"/>
              </a:defRPr>
            </a:lvl1pPr>
          </a:lstStyle>
          <a:p>
            <a:pPr lvl="0"/>
            <a:r>
              <a:rPr lang="cs-CZ" dirty="0"/>
              <a:t>Jméno</a:t>
            </a:r>
          </a:p>
          <a:p>
            <a:pPr lvl="0"/>
            <a:endParaRPr lang="cs-CZ" dirty="0"/>
          </a:p>
          <a:p>
            <a:pPr lvl="0"/>
            <a:endParaRPr lang="cs-CZ" dirty="0"/>
          </a:p>
          <a:p>
            <a:pPr lvl="0"/>
            <a:r>
              <a:rPr lang="cs-CZ" dirty="0"/>
              <a:t>[</a:t>
            </a:r>
            <a:r>
              <a:rPr lang="cs-CZ" dirty="0" err="1"/>
              <a:t>xxx</a:t>
            </a:r>
            <a:r>
              <a:rPr lang="cs-CZ" dirty="0"/>
              <a:t>]@tomaspaclik.cz</a:t>
            </a:r>
          </a:p>
        </p:txBody>
      </p:sp>
      <p:pic>
        <p:nvPicPr>
          <p:cNvPr id="6" name="Obrázek 5">
            <a:extLst>
              <a:ext uri="{FF2B5EF4-FFF2-40B4-BE49-F238E27FC236}">
                <a16:creationId xmlns:a16="http://schemas.microsoft.com/office/drawing/2014/main" id="{79854A32-66AF-BEF4-5701-CD66AF80EEF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73500" y="505675"/>
            <a:ext cx="4445000" cy="2012025"/>
          </a:xfrm>
          <a:prstGeom prst="rect">
            <a:avLst/>
          </a:prstGeom>
        </p:spPr>
      </p:pic>
      <p:sp>
        <p:nvSpPr>
          <p:cNvPr id="7" name="TextovéPole 6">
            <a:extLst>
              <a:ext uri="{FF2B5EF4-FFF2-40B4-BE49-F238E27FC236}">
                <a16:creationId xmlns:a16="http://schemas.microsoft.com/office/drawing/2014/main" id="{62E552A2-4337-7FA5-0769-A8655F089C09}"/>
              </a:ext>
            </a:extLst>
          </p:cNvPr>
          <p:cNvSpPr txBox="1"/>
          <p:nvPr/>
        </p:nvSpPr>
        <p:spPr>
          <a:xfrm>
            <a:off x="3486377" y="5929928"/>
            <a:ext cx="5219246" cy="646331"/>
          </a:xfrm>
          <a:prstGeom prst="rect">
            <a:avLst/>
          </a:prstGeom>
          <a:noFill/>
        </p:spPr>
        <p:txBody>
          <a:bodyPr wrap="square" rtlCol="0">
            <a:spAutoFit/>
          </a:bodyPr>
          <a:lstStyle/>
          <a:p>
            <a:pPr algn="just"/>
            <a:r>
              <a:rPr lang="cs-CZ" dirty="0">
                <a:latin typeface="+mj-lt"/>
              </a:rPr>
              <a:t>Daňové poradenství Tomáš Paclík, a.s.</a:t>
            </a:r>
          </a:p>
          <a:p>
            <a:pPr algn="just"/>
            <a:r>
              <a:rPr lang="cs-CZ" dirty="0">
                <a:latin typeface="+mj-lt"/>
              </a:rPr>
              <a:t>Jeremenkova 40b, 779 00 Olomouc</a:t>
            </a:r>
          </a:p>
        </p:txBody>
      </p:sp>
    </p:spTree>
    <p:extLst>
      <p:ext uri="{BB962C8B-B14F-4D97-AF65-F5344CB8AC3E}">
        <p14:creationId xmlns:p14="http://schemas.microsoft.com/office/powerpoint/2010/main" val="491139765"/>
      </p:ext>
    </p:extLst>
  </p:cSld>
  <p:clrMapOvr>
    <a:overrideClrMapping bg1="lt1" tx1="dk1" bg2="lt2" tx2="dk2" accent1="accent1" accent2="accent2" accent3="accent3" accent4="accent4" accent5="accent5" accent6="accent6" hlink="hlink" folHlink="folHlink"/>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E53130">
                <a:alpha val="90000"/>
              </a:srgbClr>
            </a:gs>
            <a:gs pos="50000">
              <a:srgbClr val="EA621F">
                <a:alpha val="80000"/>
              </a:srgbClr>
            </a:gs>
            <a:gs pos="100000">
              <a:srgbClr val="00802E">
                <a:lumMod val="100000"/>
                <a:alpha val="73000"/>
              </a:srgb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Zástupný nadpis 1">
            <a:extLst>
              <a:ext uri="{FF2B5EF4-FFF2-40B4-BE49-F238E27FC236}">
                <a16:creationId xmlns:a16="http://schemas.microsoft.com/office/drawing/2014/main" id="{C9C73CB8-6060-ACDA-1D65-A38361BA39D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text 2">
            <a:extLst>
              <a:ext uri="{FF2B5EF4-FFF2-40B4-BE49-F238E27FC236}">
                <a16:creationId xmlns:a16="http://schemas.microsoft.com/office/drawing/2014/main" id="{C3393AC1-2FCF-14AA-E6F2-437B41415E5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dirty="0"/>
              <a:t>Po kliknutí můžete upravovat styly textu v předloze.</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4" name="Zástupný symbol pro datum 3">
            <a:extLst>
              <a:ext uri="{FF2B5EF4-FFF2-40B4-BE49-F238E27FC236}">
                <a16:creationId xmlns:a16="http://schemas.microsoft.com/office/drawing/2014/main" id="{C82F7D8C-05EC-B14D-F180-027EFBAD19B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cs-CZ"/>
          </a:p>
        </p:txBody>
      </p:sp>
      <p:sp>
        <p:nvSpPr>
          <p:cNvPr id="5" name="Zástupný symbol pro zápatí 4">
            <a:extLst>
              <a:ext uri="{FF2B5EF4-FFF2-40B4-BE49-F238E27FC236}">
                <a16:creationId xmlns:a16="http://schemas.microsoft.com/office/drawing/2014/main" id="{EC5745C0-1927-43C2-F2E0-BC5673ECF98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cs-CZ"/>
          </a:p>
        </p:txBody>
      </p:sp>
      <p:sp>
        <p:nvSpPr>
          <p:cNvPr id="6" name="Zástupný symbol pro číslo snímku 5">
            <a:extLst>
              <a:ext uri="{FF2B5EF4-FFF2-40B4-BE49-F238E27FC236}">
                <a16:creationId xmlns:a16="http://schemas.microsoft.com/office/drawing/2014/main" id="{5125C1A5-F088-4861-0A78-CA019FEEA91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CF7514F0-EDD8-47DD-BB0F-49C727DB197D}" type="slidenum">
              <a:rPr lang="cs-CZ" altLang="cs-CZ" smtClean="0"/>
              <a:pPr>
                <a:defRPr/>
              </a:pPr>
              <a:t>‹#›</a:t>
            </a:fld>
            <a:endParaRPr lang="cs-CZ" altLang="cs-CZ"/>
          </a:p>
        </p:txBody>
      </p:sp>
    </p:spTree>
    <p:extLst>
      <p:ext uri="{BB962C8B-B14F-4D97-AF65-F5344CB8AC3E}">
        <p14:creationId xmlns:p14="http://schemas.microsoft.com/office/powerpoint/2010/main" val="330140385"/>
      </p:ext>
    </p:extLst>
  </p:cSld>
  <p:clrMap bg1="lt1" tx1="dk1" bg2="lt2" tx2="dk2" accent1="accent1" accent2="accent2" accent3="accent3" accent4="accent4" accent5="accent5" accent6="accent6" hlink="hlink" folHlink="folHlink"/>
  <p:sldLayoutIdLst>
    <p:sldLayoutId id="2147485329" r:id="rId1"/>
    <p:sldLayoutId id="2147485330" r:id="rId2"/>
    <p:sldLayoutId id="2147485331" r:id="rId3"/>
    <p:sldLayoutId id="2147485332" r:id="rId4"/>
    <p:sldLayoutId id="2147485333" r:id="rId5"/>
    <p:sldLayoutId id="2147485334" r:id="rId6"/>
    <p:sldLayoutId id="2147485335" r:id="rId7"/>
    <p:sldLayoutId id="2147485336" r:id="rId8"/>
    <p:sldLayoutId id="2147485337" r:id="rId9"/>
    <p:sldLayoutId id="2147485338" r:id="rId10"/>
  </p:sldLayoutIdLst>
  <p:transition spd="slow">
    <p:wipe/>
  </p:transition>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zakonyprolidi.cz/cs/1992-586#f1458832" TargetMode="External"/><Relationship Id="rId2" Type="http://schemas.openxmlformats.org/officeDocument/2006/relationships/hyperlink" Target="https://www.zakonyprolidi.cz/cs/1992-586#f1458816"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www.mojedane.cz/"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s://www.financnisprava.cz/assets/cs/prilohy/f-novinky/Metodicka-informace-k-zamestnaneckym-benefitum-od-1-ledna-20.pdf"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hyperlink" Target="https://www.financnisprava.cz/assets/cs/prilohy/d-prispevky-kv-kdp/ZAPIS_KV_KDP_03_22.docx"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hyperlink" Target="http://www.mojedane.cz/" TargetMode="Externa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hyperlink" Target="mailto:lang@tomaspaclik.cz" TargetMode="External"/><Relationship Id="rId2" Type="http://schemas.openxmlformats.org/officeDocument/2006/relationships/hyperlink" Target="mailto:palova@tomaspaclik.cz" TargetMode="Externa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2" name="Rectangle 3">
            <a:extLst>
              <a:ext uri="{FF2B5EF4-FFF2-40B4-BE49-F238E27FC236}">
                <a16:creationId xmlns:a16="http://schemas.microsoft.com/office/drawing/2014/main" id="{9D4C3033-C09B-DC68-BA4C-4328E5BE3048}"/>
              </a:ext>
            </a:extLst>
          </p:cNvPr>
          <p:cNvSpPr>
            <a:spLocks noGrp="1" noChangeArrowheads="1"/>
          </p:cNvSpPr>
          <p:nvPr>
            <p:ph type="subTitle" idx="1"/>
          </p:nvPr>
        </p:nvSpPr>
        <p:spPr>
          <a:xfrm>
            <a:off x="2207568" y="3861048"/>
            <a:ext cx="8208912" cy="2448272"/>
          </a:xfrm>
        </p:spPr>
        <p:txBody>
          <a:bodyPr rtlCol="0">
            <a:normAutofit fontScale="85000" lnSpcReduction="10000"/>
          </a:bodyPr>
          <a:lstStyle/>
          <a:p>
            <a:pPr>
              <a:spcBef>
                <a:spcPts val="600"/>
              </a:spcBef>
              <a:buClr>
                <a:schemeClr val="accent6">
                  <a:lumMod val="75000"/>
                </a:schemeClr>
              </a:buClr>
              <a:defRPr/>
            </a:pPr>
            <a:endParaRPr lang="cs-CZ" b="1" dirty="0">
              <a:effectLst>
                <a:innerShdw blurRad="63500" dist="50800" dir="13500000">
                  <a:prstClr val="black">
                    <a:alpha val="50000"/>
                  </a:prstClr>
                </a:innerShdw>
              </a:effectLst>
            </a:endParaRPr>
          </a:p>
          <a:p>
            <a:pPr>
              <a:spcBef>
                <a:spcPts val="600"/>
              </a:spcBef>
              <a:buClr>
                <a:schemeClr val="accent6">
                  <a:lumMod val="75000"/>
                </a:schemeClr>
              </a:buClr>
              <a:defRPr/>
            </a:pPr>
            <a:endParaRPr lang="cs-CZ" b="1" dirty="0">
              <a:effectLst>
                <a:innerShdw blurRad="63500" dist="50800" dir="13500000">
                  <a:prstClr val="black">
                    <a:alpha val="50000"/>
                  </a:prstClr>
                </a:innerShdw>
              </a:effectLst>
            </a:endParaRPr>
          </a:p>
          <a:p>
            <a:pPr algn="ctr">
              <a:spcBef>
                <a:spcPts val="600"/>
              </a:spcBef>
              <a:buClr>
                <a:schemeClr val="accent6">
                  <a:lumMod val="75000"/>
                </a:schemeClr>
              </a:buClr>
              <a:defRPr/>
            </a:pPr>
            <a:r>
              <a:rPr lang="cs-CZ" sz="2200" b="1" dirty="0">
                <a:effectLst>
                  <a:innerShdw blurRad="63500" dist="50800" dir="13500000">
                    <a:prstClr val="black">
                      <a:alpha val="50000"/>
                    </a:prstClr>
                  </a:innerShdw>
                </a:effectLst>
              </a:rPr>
              <a:t>Březen 2025</a:t>
            </a:r>
          </a:p>
          <a:p>
            <a:pPr algn="ctr">
              <a:spcBef>
                <a:spcPts val="600"/>
              </a:spcBef>
              <a:buClr>
                <a:schemeClr val="accent6">
                  <a:lumMod val="75000"/>
                </a:schemeClr>
              </a:buClr>
              <a:defRPr/>
            </a:pPr>
            <a:endParaRPr lang="cs-CZ" sz="2200" b="1" dirty="0">
              <a:effectLst>
                <a:innerShdw blurRad="63500" dist="50800" dir="13500000">
                  <a:prstClr val="black">
                    <a:alpha val="50000"/>
                  </a:prstClr>
                </a:innerShdw>
              </a:effectLst>
            </a:endParaRPr>
          </a:p>
          <a:p>
            <a:pPr algn="ctr">
              <a:spcBef>
                <a:spcPts val="600"/>
              </a:spcBef>
              <a:buClr>
                <a:schemeClr val="accent6">
                  <a:lumMod val="75000"/>
                </a:schemeClr>
              </a:buClr>
              <a:defRPr/>
            </a:pPr>
            <a:r>
              <a:rPr lang="cs-CZ" sz="2200" b="1" dirty="0">
                <a:effectLst>
                  <a:innerShdw blurRad="63500" dist="50800" dir="13500000">
                    <a:prstClr val="black">
                      <a:alpha val="50000"/>
                    </a:prstClr>
                  </a:innerShdw>
                </a:effectLst>
              </a:rPr>
              <a:t>Ing. Andrea </a:t>
            </a:r>
            <a:r>
              <a:rPr lang="cs-CZ" sz="2200" b="1" dirty="0" err="1">
                <a:effectLst>
                  <a:innerShdw blurRad="63500" dist="50800" dir="13500000">
                    <a:prstClr val="black">
                      <a:alpha val="50000"/>
                    </a:prstClr>
                  </a:innerShdw>
                </a:effectLst>
              </a:rPr>
              <a:t>Hošáková</a:t>
            </a:r>
            <a:r>
              <a:rPr lang="cs-CZ" sz="2200" b="1" dirty="0">
                <a:effectLst>
                  <a:innerShdw blurRad="63500" dist="50800" dir="13500000">
                    <a:prstClr val="black">
                      <a:alpha val="50000"/>
                    </a:prstClr>
                  </a:innerShdw>
                </a:effectLst>
              </a:rPr>
              <a:t>, Ing. Dagmar Palová, Ing. Milan Lang</a:t>
            </a:r>
          </a:p>
          <a:p>
            <a:pPr algn="ctr">
              <a:spcBef>
                <a:spcPts val="600"/>
              </a:spcBef>
              <a:buClr>
                <a:schemeClr val="accent6">
                  <a:lumMod val="75000"/>
                </a:schemeClr>
              </a:buClr>
              <a:defRPr/>
            </a:pPr>
            <a:endParaRPr lang="cs-CZ" sz="2200" b="1" dirty="0">
              <a:effectLst>
                <a:innerShdw blurRad="63500" dist="50800" dir="13500000">
                  <a:prstClr val="black">
                    <a:alpha val="50000"/>
                  </a:prstClr>
                </a:innerShdw>
              </a:effectLst>
            </a:endParaRPr>
          </a:p>
          <a:p>
            <a:pPr algn="ctr">
              <a:spcBef>
                <a:spcPts val="600"/>
              </a:spcBef>
              <a:buClr>
                <a:schemeClr val="accent6">
                  <a:lumMod val="75000"/>
                </a:schemeClr>
              </a:buClr>
              <a:defRPr/>
            </a:pPr>
            <a:r>
              <a:rPr lang="cs-CZ" sz="2200" b="1" dirty="0">
                <a:effectLst>
                  <a:innerShdw blurRad="63500" dist="50800" dir="13500000">
                    <a:prstClr val="black">
                      <a:alpha val="50000"/>
                    </a:prstClr>
                  </a:innerShdw>
                </a:effectLst>
              </a:rPr>
              <a:t>DAŇOVÉ PORADENSTVÍ TOMÁŠ PACLÍK a.s.</a:t>
            </a:r>
          </a:p>
        </p:txBody>
      </p:sp>
      <p:sp>
        <p:nvSpPr>
          <p:cNvPr id="10243" name="Rectangle 11">
            <a:extLst>
              <a:ext uri="{FF2B5EF4-FFF2-40B4-BE49-F238E27FC236}">
                <a16:creationId xmlns:a16="http://schemas.microsoft.com/office/drawing/2014/main" id="{C33FD165-4197-DE69-A82F-D0C50A64DF49}"/>
              </a:ext>
            </a:extLst>
          </p:cNvPr>
          <p:cNvSpPr>
            <a:spLocks noChangeArrowheads="1"/>
          </p:cNvSpPr>
          <p:nvPr/>
        </p:nvSpPr>
        <p:spPr bwMode="auto">
          <a:xfrm>
            <a:off x="5326063" y="330200"/>
            <a:ext cx="18415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endParaRPr lang="cs-CZ" altLang="cs-CZ">
              <a:latin typeface="Tahoma" panose="020B0604030504040204" pitchFamily="34" charset="0"/>
            </a:endParaRPr>
          </a:p>
          <a:p>
            <a:pPr algn="ctr" eaLnBrk="1" hangingPunct="1"/>
            <a:endParaRPr lang="cs-CZ" altLang="cs-CZ">
              <a:latin typeface="Tahoma" panose="020B0604030504040204" pitchFamily="34" charset="0"/>
            </a:endParaRPr>
          </a:p>
        </p:txBody>
      </p:sp>
      <p:sp>
        <p:nvSpPr>
          <p:cNvPr id="7173" name="Rectangle 13">
            <a:extLst>
              <a:ext uri="{FF2B5EF4-FFF2-40B4-BE49-F238E27FC236}">
                <a16:creationId xmlns:a16="http://schemas.microsoft.com/office/drawing/2014/main" id="{5A85C48E-2338-8013-3B75-8B8814401037}"/>
              </a:ext>
            </a:extLst>
          </p:cNvPr>
          <p:cNvSpPr>
            <a:spLocks noChangeArrowheads="1"/>
          </p:cNvSpPr>
          <p:nvPr/>
        </p:nvSpPr>
        <p:spPr bwMode="auto">
          <a:xfrm>
            <a:off x="1976241" y="942228"/>
            <a:ext cx="8424863" cy="3294235"/>
          </a:xfrm>
          <a:prstGeom prst="rect">
            <a:avLst/>
          </a:prstGeom>
          <a:noFill/>
          <a:ln>
            <a:noFill/>
          </a:ln>
        </p:spPr>
        <p:txBody>
          <a:bodyPr>
            <a:spAutoFit/>
          </a:bodyPr>
          <a:lstStyle>
            <a:lvl1pPr>
              <a:spcBef>
                <a:spcPts val="1000"/>
              </a:spcBef>
              <a:buClr>
                <a:srgbClr val="B4186E"/>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rgbClr val="B4186E"/>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rgbClr val="B4186E"/>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rgbClr val="B4186E"/>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rgbClr val="B4186E"/>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fontAlgn="base">
              <a:spcBef>
                <a:spcPts val="1000"/>
              </a:spcBef>
              <a:spcAft>
                <a:spcPct val="0"/>
              </a:spcAft>
              <a:buClr>
                <a:srgbClr val="B4186E"/>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fontAlgn="base">
              <a:spcBef>
                <a:spcPts val="1000"/>
              </a:spcBef>
              <a:spcAft>
                <a:spcPct val="0"/>
              </a:spcAft>
              <a:buClr>
                <a:srgbClr val="B4186E"/>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fontAlgn="base">
              <a:spcBef>
                <a:spcPts val="1000"/>
              </a:spcBef>
              <a:spcAft>
                <a:spcPct val="0"/>
              </a:spcAft>
              <a:buClr>
                <a:srgbClr val="B4186E"/>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fontAlgn="base">
              <a:spcBef>
                <a:spcPts val="1000"/>
              </a:spcBef>
              <a:spcAft>
                <a:spcPct val="0"/>
              </a:spcAft>
              <a:buClr>
                <a:srgbClr val="B4186E"/>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a:buNone/>
              <a:defRPr/>
            </a:pPr>
            <a:r>
              <a:rPr lang="cs-CZ" sz="4400" b="1" dirty="0">
                <a:solidFill>
                  <a:schemeClr val="tx1"/>
                </a:solidFill>
                <a:latin typeface="+mn-lt"/>
              </a:rPr>
              <a:t>Daň z příjmů právnických osob za rok 2024</a:t>
            </a:r>
          </a:p>
          <a:p>
            <a:pPr algn="ctr">
              <a:buNone/>
              <a:defRPr/>
            </a:pPr>
            <a:r>
              <a:rPr lang="cs-CZ" sz="4400" b="1" dirty="0">
                <a:solidFill>
                  <a:schemeClr val="tx1"/>
                </a:solidFill>
                <a:latin typeface="+mn-lt"/>
              </a:rPr>
              <a:t>-</a:t>
            </a:r>
          </a:p>
          <a:p>
            <a:pPr algn="ctr">
              <a:buNone/>
              <a:defRPr/>
            </a:pPr>
            <a:r>
              <a:rPr lang="cs-CZ" sz="4400" b="1" dirty="0">
                <a:solidFill>
                  <a:schemeClr val="tx1"/>
                </a:solidFill>
                <a:latin typeface="+mn-lt"/>
              </a:rPr>
              <a:t>DPH pro neplátce 2025</a:t>
            </a:r>
          </a:p>
          <a:p>
            <a:pPr algn="ctr">
              <a:lnSpc>
                <a:spcPct val="90000"/>
              </a:lnSpc>
              <a:spcBef>
                <a:spcPct val="20000"/>
              </a:spcBef>
              <a:buClr>
                <a:schemeClr val="folHlink"/>
              </a:buClr>
              <a:buSzPct val="60000"/>
              <a:buNone/>
              <a:defRPr/>
            </a:pPr>
            <a:endParaRPr lang="cs-CZ" altLang="cs-CZ" sz="1400" dirty="0">
              <a:solidFill>
                <a:schemeClr val="accent4">
                  <a:lumMod val="75000"/>
                </a:schemeClr>
              </a:solidFill>
              <a:latin typeface="Tahoma" panose="020B0604030504040204" pitchFamily="34" charset="0"/>
            </a:endParaRPr>
          </a:p>
        </p:txBody>
      </p:sp>
    </p:spTree>
  </p:cSld>
  <p:clrMapOvr>
    <a:masterClrMapping/>
  </p:clrMapOvr>
  <p:transition advTm="5577"/>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Zástupný symbol pro obsah 2">
            <a:extLst>
              <a:ext uri="{FF2B5EF4-FFF2-40B4-BE49-F238E27FC236}">
                <a16:creationId xmlns:a16="http://schemas.microsoft.com/office/drawing/2014/main" id="{DFBD3628-AE41-8605-55A8-416377EF22B1}"/>
              </a:ext>
            </a:extLst>
          </p:cNvPr>
          <p:cNvSpPr>
            <a:spLocks noGrp="1"/>
          </p:cNvSpPr>
          <p:nvPr>
            <p:ph idx="1"/>
          </p:nvPr>
        </p:nvSpPr>
        <p:spPr>
          <a:xfrm>
            <a:off x="1055440" y="1689013"/>
            <a:ext cx="10729192" cy="5032461"/>
          </a:xfrm>
        </p:spPr>
        <p:txBody>
          <a:bodyPr rtlCol="0">
            <a:normAutofit fontScale="85000" lnSpcReduction="10000"/>
          </a:bodyPr>
          <a:lstStyle/>
          <a:p>
            <a:pPr marL="180975" indent="-180975">
              <a:lnSpc>
                <a:spcPct val="150000"/>
              </a:lnSpc>
              <a:buFont typeface="Arial"/>
              <a:buChar char="•"/>
              <a:defRPr/>
            </a:pPr>
            <a:r>
              <a:rPr lang="cs-CZ" altLang="cs-CZ" sz="2000" b="1" dirty="0">
                <a:solidFill>
                  <a:schemeClr val="tx1">
                    <a:lumMod val="85000"/>
                    <a:lumOff val="15000"/>
                  </a:schemeClr>
                </a:solidFill>
              </a:rPr>
              <a:t>Co je a není předmětem daně </a:t>
            </a:r>
            <a:r>
              <a:rPr lang="cs-CZ" altLang="cs-CZ" sz="2000" dirty="0">
                <a:solidFill>
                  <a:schemeClr val="tx1">
                    <a:lumMod val="85000"/>
                    <a:lumOff val="15000"/>
                  </a:schemeClr>
                </a:solidFill>
              </a:rPr>
              <a:t>u</a:t>
            </a:r>
            <a:r>
              <a:rPr lang="cs-CZ" altLang="cs-CZ" sz="2000" b="1" dirty="0">
                <a:solidFill>
                  <a:schemeClr val="tx1">
                    <a:lumMod val="85000"/>
                    <a:lumOff val="15000"/>
                  </a:schemeClr>
                </a:solidFill>
              </a:rPr>
              <a:t> </a:t>
            </a:r>
            <a:r>
              <a:rPr lang="cs-CZ" altLang="cs-CZ" sz="2000" dirty="0">
                <a:solidFill>
                  <a:schemeClr val="tx1">
                    <a:lumMod val="85000"/>
                    <a:lumOff val="15000"/>
                  </a:schemeClr>
                </a:solidFill>
              </a:rPr>
              <a:t>veřejně prospěšného poplatníka </a:t>
            </a:r>
          </a:p>
          <a:p>
            <a:pPr marL="180975" indent="-180975">
              <a:lnSpc>
                <a:spcPct val="150000"/>
              </a:lnSpc>
              <a:buFont typeface="Arial"/>
              <a:buChar char="•"/>
              <a:defRPr/>
            </a:pPr>
            <a:r>
              <a:rPr lang="cs-CZ" altLang="cs-CZ" sz="2000" b="1" dirty="0">
                <a:solidFill>
                  <a:schemeClr val="tx1">
                    <a:lumMod val="85000"/>
                    <a:lumOff val="15000"/>
                  </a:schemeClr>
                </a:solidFill>
              </a:rPr>
              <a:t>Bezúplatné příjmy </a:t>
            </a:r>
            <a:r>
              <a:rPr lang="cs-CZ" altLang="cs-CZ" sz="2000" dirty="0">
                <a:solidFill>
                  <a:schemeClr val="tx1">
                    <a:lumMod val="85000"/>
                    <a:lumOff val="15000"/>
                  </a:schemeClr>
                </a:solidFill>
              </a:rPr>
              <a:t>– plošné osvobození </a:t>
            </a:r>
          </a:p>
          <a:p>
            <a:pPr marL="180975" indent="-180975">
              <a:lnSpc>
                <a:spcPct val="150000"/>
              </a:lnSpc>
              <a:buFont typeface="Arial"/>
              <a:buChar char="•"/>
              <a:defRPr/>
            </a:pPr>
            <a:r>
              <a:rPr lang="cs-CZ" altLang="cs-CZ" sz="2000" b="1" dirty="0">
                <a:solidFill>
                  <a:schemeClr val="tx1">
                    <a:lumMod val="85000"/>
                    <a:lumOff val="15000"/>
                  </a:schemeClr>
                </a:solidFill>
              </a:rPr>
              <a:t>Rozbor jednotlivých výnosových účtů </a:t>
            </a:r>
            <a:r>
              <a:rPr lang="cs-CZ" altLang="cs-CZ" sz="2000" dirty="0">
                <a:solidFill>
                  <a:schemeClr val="tx1">
                    <a:lumMod val="85000"/>
                    <a:lumOff val="15000"/>
                  </a:schemeClr>
                </a:solidFill>
              </a:rPr>
              <a:t>z výkazu zisků a ztrát z hlediska daně z příjmů, na co se zaměřit</a:t>
            </a:r>
          </a:p>
          <a:p>
            <a:pPr marL="180975" indent="-180975">
              <a:lnSpc>
                <a:spcPct val="150000"/>
              </a:lnSpc>
              <a:buFont typeface="Arial"/>
              <a:buChar char="•"/>
              <a:defRPr/>
            </a:pPr>
            <a:r>
              <a:rPr lang="cs-CZ" altLang="cs-CZ" sz="2000" b="1" dirty="0">
                <a:solidFill>
                  <a:schemeClr val="tx1">
                    <a:lumMod val="85000"/>
                    <a:lumOff val="15000"/>
                  </a:schemeClr>
                </a:solidFill>
              </a:rPr>
              <a:t>Výpočet základu daně </a:t>
            </a:r>
            <a:r>
              <a:rPr lang="cs-CZ" altLang="cs-CZ" sz="2000" dirty="0">
                <a:solidFill>
                  <a:schemeClr val="tx1">
                    <a:lumMod val="85000"/>
                    <a:lumOff val="15000"/>
                  </a:schemeClr>
                </a:solidFill>
              </a:rPr>
              <a:t>a vyplnění jednotlivých řádků daňového přiznání</a:t>
            </a:r>
          </a:p>
          <a:p>
            <a:pPr marL="180975" indent="-180975">
              <a:lnSpc>
                <a:spcPct val="150000"/>
              </a:lnSpc>
              <a:buFont typeface="Arial"/>
              <a:buChar char="•"/>
              <a:defRPr/>
            </a:pPr>
            <a:r>
              <a:rPr lang="cs-CZ" altLang="cs-CZ" sz="2000" dirty="0">
                <a:solidFill>
                  <a:schemeClr val="tx1">
                    <a:lumMod val="85000"/>
                    <a:lumOff val="15000"/>
                  </a:schemeClr>
                </a:solidFill>
              </a:rPr>
              <a:t>Změna sazby </a:t>
            </a:r>
            <a:r>
              <a:rPr lang="cs-CZ" altLang="cs-CZ" sz="2000" b="1" dirty="0">
                <a:solidFill>
                  <a:schemeClr val="tx1">
                    <a:lumMod val="85000"/>
                    <a:lumOff val="15000"/>
                  </a:schemeClr>
                </a:solidFill>
              </a:rPr>
              <a:t>DPPO od 1.1.2024 = 21%</a:t>
            </a:r>
          </a:p>
          <a:p>
            <a:pPr marL="180975" indent="-180975">
              <a:lnSpc>
                <a:spcPct val="150000"/>
              </a:lnSpc>
              <a:buFont typeface="Arial"/>
              <a:buChar char="•"/>
              <a:defRPr/>
            </a:pPr>
            <a:r>
              <a:rPr lang="cs-CZ" altLang="cs-CZ" sz="2000" dirty="0">
                <a:solidFill>
                  <a:schemeClr val="tx1">
                    <a:lumMod val="85000"/>
                    <a:lumOff val="15000"/>
                  </a:schemeClr>
                </a:solidFill>
              </a:rPr>
              <a:t>Smysl </a:t>
            </a:r>
            <a:r>
              <a:rPr lang="cs-CZ" altLang="cs-CZ" sz="2000" b="1" dirty="0">
                <a:solidFill>
                  <a:schemeClr val="tx1">
                    <a:lumMod val="85000"/>
                    <a:lumOff val="15000"/>
                  </a:schemeClr>
                </a:solidFill>
              </a:rPr>
              <a:t>uplatnění daňových odpisů u </a:t>
            </a:r>
            <a:r>
              <a:rPr lang="cs-CZ" altLang="cs-CZ" sz="2000" dirty="0">
                <a:solidFill>
                  <a:schemeClr val="tx1">
                    <a:lumMod val="85000"/>
                    <a:lumOff val="15000"/>
                  </a:schemeClr>
                </a:solidFill>
              </a:rPr>
              <a:t>ÚSC</a:t>
            </a:r>
          </a:p>
          <a:p>
            <a:pPr marL="180975" indent="-180975">
              <a:lnSpc>
                <a:spcPct val="150000"/>
              </a:lnSpc>
              <a:buFont typeface="Arial"/>
              <a:buChar char="•"/>
              <a:defRPr/>
            </a:pPr>
            <a:r>
              <a:rPr lang="cs-CZ" altLang="cs-CZ" sz="2000" b="1" dirty="0">
                <a:solidFill>
                  <a:schemeClr val="tx1">
                    <a:lumMod val="85000"/>
                    <a:lumOff val="15000"/>
                  </a:schemeClr>
                </a:solidFill>
              </a:rPr>
              <a:t>Lhůta pro podání DAP DPPO 2024</a:t>
            </a:r>
          </a:p>
          <a:p>
            <a:pPr marL="180975" indent="-180975">
              <a:lnSpc>
                <a:spcPct val="150000"/>
              </a:lnSpc>
              <a:buFont typeface="Arial"/>
              <a:buChar char="•"/>
              <a:defRPr/>
            </a:pPr>
            <a:r>
              <a:rPr lang="cs-CZ" altLang="cs-CZ" sz="2000" b="1" dirty="0">
                <a:solidFill>
                  <a:schemeClr val="tx1">
                    <a:lumMod val="85000"/>
                    <a:lumOff val="15000"/>
                  </a:schemeClr>
                </a:solidFill>
              </a:rPr>
              <a:t>Komunikace se správcem daně elektronicky </a:t>
            </a:r>
            <a:r>
              <a:rPr lang="cs-CZ" altLang="cs-CZ" sz="2000" dirty="0">
                <a:solidFill>
                  <a:schemeClr val="tx1">
                    <a:lumMod val="85000"/>
                    <a:lumOff val="15000"/>
                  </a:schemeClr>
                </a:solidFill>
              </a:rPr>
              <a:t>– formát daňového přiznání, formát příloh, velikost datové zprávy</a:t>
            </a:r>
          </a:p>
          <a:p>
            <a:pPr marL="180975" indent="-180975">
              <a:lnSpc>
                <a:spcPct val="150000"/>
              </a:lnSpc>
              <a:buFont typeface="Arial"/>
              <a:buChar char="•"/>
              <a:defRPr/>
            </a:pPr>
            <a:r>
              <a:rPr lang="cs-CZ" altLang="cs-CZ" sz="2000" b="1" dirty="0">
                <a:solidFill>
                  <a:schemeClr val="tx1">
                    <a:lumMod val="85000"/>
                    <a:lumOff val="15000"/>
                  </a:schemeClr>
                </a:solidFill>
              </a:rPr>
              <a:t>Zveřejnění účetní závěrky prostřednictvím správce daně </a:t>
            </a:r>
            <a:r>
              <a:rPr lang="cs-CZ" altLang="cs-CZ" sz="2000" dirty="0">
                <a:solidFill>
                  <a:schemeClr val="tx1">
                    <a:lumMod val="85000"/>
                    <a:lumOff val="15000"/>
                  </a:schemeClr>
                </a:solidFill>
              </a:rPr>
              <a:t>– specifika veřejně prospěšných poplatníků</a:t>
            </a:r>
          </a:p>
        </p:txBody>
      </p:sp>
      <p:sp>
        <p:nvSpPr>
          <p:cNvPr id="19460" name="Zástupný symbol pro číslo snímku 1">
            <a:extLst>
              <a:ext uri="{FF2B5EF4-FFF2-40B4-BE49-F238E27FC236}">
                <a16:creationId xmlns:a16="http://schemas.microsoft.com/office/drawing/2014/main" id="{FB7EE5D7-BB87-0A89-884F-37F6CDB57729}"/>
              </a:ext>
            </a:extLst>
          </p:cNvPr>
          <p:cNvSpPr>
            <a:spLocks noGrp="1" noChangeArrowheads="1"/>
          </p:cNvSpPr>
          <p:nvPr>
            <p:ph type="sldNum" sz="quarter" idx="12"/>
          </p:nvPr>
        </p:nvSpPr>
        <p:spPr bwMode="auto"/>
        <p:txBody>
          <a:bodyPr wrap="square" numCol="1" anchorCtr="0" compatLnSpc="1">
            <a:prstTxWarp prst="textNoShape">
              <a:avLst/>
            </a:prstTxWarp>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defTabSz="457200" eaLnBrk="0" fontAlgn="base" hangingPunct="0">
              <a:spcBef>
                <a:spcPct val="0"/>
              </a:spcBef>
              <a:spcAft>
                <a:spcPct val="0"/>
              </a:spcAft>
              <a:defRPr>
                <a:solidFill>
                  <a:schemeClr val="tx1"/>
                </a:solidFill>
                <a:latin typeface="Garamond" panose="02020404030301010803" pitchFamily="18" charset="0"/>
              </a:defRPr>
            </a:lvl6pPr>
            <a:lvl7pPr marL="2971800" indent="-228600" defTabSz="457200" eaLnBrk="0" fontAlgn="base" hangingPunct="0">
              <a:spcBef>
                <a:spcPct val="0"/>
              </a:spcBef>
              <a:spcAft>
                <a:spcPct val="0"/>
              </a:spcAft>
              <a:defRPr>
                <a:solidFill>
                  <a:schemeClr val="tx1"/>
                </a:solidFill>
                <a:latin typeface="Garamond" panose="02020404030301010803" pitchFamily="18" charset="0"/>
              </a:defRPr>
            </a:lvl7pPr>
            <a:lvl8pPr marL="3429000" indent="-228600" defTabSz="457200" eaLnBrk="0" fontAlgn="base" hangingPunct="0">
              <a:spcBef>
                <a:spcPct val="0"/>
              </a:spcBef>
              <a:spcAft>
                <a:spcPct val="0"/>
              </a:spcAft>
              <a:defRPr>
                <a:solidFill>
                  <a:schemeClr val="tx1"/>
                </a:solidFill>
                <a:latin typeface="Garamond" panose="02020404030301010803" pitchFamily="18" charset="0"/>
              </a:defRPr>
            </a:lvl8pPr>
            <a:lvl9pPr marL="3886200" indent="-228600" defTabSz="457200" eaLnBrk="0" fontAlgn="base" hangingPunct="0">
              <a:spcBef>
                <a:spcPct val="0"/>
              </a:spcBef>
              <a:spcAft>
                <a:spcPct val="0"/>
              </a:spcAft>
              <a:defRPr>
                <a:solidFill>
                  <a:schemeClr val="tx1"/>
                </a:solidFill>
                <a:latin typeface="Garamond" panose="02020404030301010803" pitchFamily="18" charset="0"/>
              </a:defRPr>
            </a:lvl9pPr>
          </a:lstStyle>
          <a:p>
            <a:pPr fontAlgn="base">
              <a:spcBef>
                <a:spcPct val="0"/>
              </a:spcBef>
              <a:spcAft>
                <a:spcPct val="0"/>
              </a:spcAft>
              <a:defRPr/>
            </a:pPr>
            <a:fld id="{190548D7-8039-40E4-B809-F07BCBE67068}" type="slidenum">
              <a:rPr lang="cs-CZ" altLang="cs-CZ" smtClean="0">
                <a:solidFill>
                  <a:srgbClr val="FEFFFF"/>
                </a:solidFill>
                <a:latin typeface="Tahoma" panose="020B0604030504040204" pitchFamily="34" charset="0"/>
              </a:rPr>
              <a:pPr fontAlgn="base">
                <a:spcBef>
                  <a:spcPct val="0"/>
                </a:spcBef>
                <a:spcAft>
                  <a:spcPct val="0"/>
                </a:spcAft>
                <a:defRPr/>
              </a:pPr>
              <a:t>2</a:t>
            </a:fld>
            <a:endParaRPr lang="cs-CZ" altLang="cs-CZ" dirty="0">
              <a:solidFill>
                <a:srgbClr val="FEFFFF"/>
              </a:solidFill>
              <a:latin typeface="Tahoma" panose="020B0604030504040204" pitchFamily="34" charset="0"/>
            </a:endParaRPr>
          </a:p>
        </p:txBody>
      </p:sp>
      <p:sp>
        <p:nvSpPr>
          <p:cNvPr id="6" name="Nadpis 1">
            <a:extLst>
              <a:ext uri="{FF2B5EF4-FFF2-40B4-BE49-F238E27FC236}">
                <a16:creationId xmlns:a16="http://schemas.microsoft.com/office/drawing/2014/main" id="{EBA290CE-9094-7AF1-3968-AE518F91001D}"/>
              </a:ext>
            </a:extLst>
          </p:cNvPr>
          <p:cNvSpPr>
            <a:spLocks noGrp="1" noChangeArrowheads="1"/>
          </p:cNvSpPr>
          <p:nvPr>
            <p:ph type="title"/>
          </p:nvPr>
        </p:nvSpPr>
        <p:spPr>
          <a:xfrm>
            <a:off x="1487488" y="188640"/>
            <a:ext cx="10369152" cy="1368152"/>
          </a:xfrm>
        </p:spPr>
        <p:txBody>
          <a:bodyPr>
            <a:normAutofit/>
          </a:bodyPr>
          <a:lstStyle/>
          <a:p>
            <a:pPr algn="ctr">
              <a:defRPr/>
            </a:pPr>
            <a:r>
              <a:rPr lang="cs-CZ" altLang="cs-CZ" sz="4100" dirty="0"/>
              <a:t>Daň z příjmů právnických osob</a:t>
            </a:r>
          </a:p>
        </p:txBody>
      </p:sp>
    </p:spTree>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Nadpis 1">
            <a:extLst>
              <a:ext uri="{FF2B5EF4-FFF2-40B4-BE49-F238E27FC236}">
                <a16:creationId xmlns:a16="http://schemas.microsoft.com/office/drawing/2014/main" id="{BCE42FFD-BC92-B973-D2A7-B7B7D641C487}"/>
              </a:ext>
            </a:extLst>
          </p:cNvPr>
          <p:cNvSpPr>
            <a:spLocks noGrp="1" noChangeArrowheads="1"/>
          </p:cNvSpPr>
          <p:nvPr>
            <p:ph type="title"/>
          </p:nvPr>
        </p:nvSpPr>
        <p:spPr>
          <a:xfrm>
            <a:off x="1487488" y="188640"/>
            <a:ext cx="10369152" cy="1368152"/>
          </a:xfrm>
        </p:spPr>
        <p:txBody>
          <a:bodyPr>
            <a:normAutofit/>
          </a:bodyPr>
          <a:lstStyle/>
          <a:p>
            <a:pPr algn="ctr">
              <a:defRPr/>
            </a:pPr>
            <a:r>
              <a:rPr lang="cs-CZ" altLang="cs-CZ" sz="4100" dirty="0"/>
              <a:t>Daň z příjmů právnických osob</a:t>
            </a:r>
          </a:p>
        </p:txBody>
      </p:sp>
      <p:sp>
        <p:nvSpPr>
          <p:cNvPr id="13315" name="Zástupný symbol pro obsah 2">
            <a:extLst>
              <a:ext uri="{FF2B5EF4-FFF2-40B4-BE49-F238E27FC236}">
                <a16:creationId xmlns:a16="http://schemas.microsoft.com/office/drawing/2014/main" id="{6EE52D4A-1DC9-FF2F-5BCF-A8F354B99536}"/>
              </a:ext>
            </a:extLst>
          </p:cNvPr>
          <p:cNvSpPr>
            <a:spLocks noGrp="1"/>
          </p:cNvSpPr>
          <p:nvPr>
            <p:ph idx="1"/>
          </p:nvPr>
        </p:nvSpPr>
        <p:spPr>
          <a:xfrm>
            <a:off x="911424" y="1758805"/>
            <a:ext cx="10369152" cy="4968552"/>
          </a:xfrm>
        </p:spPr>
        <p:txBody>
          <a:bodyPr rtlCol="0">
            <a:normAutofit/>
          </a:bodyPr>
          <a:lstStyle/>
          <a:p>
            <a:pPr marL="0" indent="0" algn="just">
              <a:buClr>
                <a:schemeClr val="accent1">
                  <a:lumMod val="75000"/>
                </a:schemeClr>
              </a:buClr>
              <a:buNone/>
              <a:defRPr/>
            </a:pPr>
            <a:r>
              <a:rPr lang="cs-CZ" sz="2000" u="sng" dirty="0"/>
              <a:t>Územně samosprávný celek </a:t>
            </a:r>
            <a:r>
              <a:rPr lang="cs-CZ" sz="2000" dirty="0"/>
              <a:t>je dle § 17a ZDP </a:t>
            </a:r>
            <a:r>
              <a:rPr lang="cs-CZ" sz="2000" b="1" dirty="0"/>
              <a:t>veřejně prospěšným poplatníkem</a:t>
            </a:r>
            <a:r>
              <a:rPr lang="cs-CZ" sz="2000" dirty="0"/>
              <a:t>, protože v souladu se svým zakladatelským právním jednáním, statutem, stanovami, zákonem nebo rozhodnutím orgánu veřejné moci jako svou </a:t>
            </a:r>
            <a:r>
              <a:rPr lang="cs-CZ" sz="2000" b="1" dirty="0"/>
              <a:t>hlavní činnost vykonává činnost, která není podnikáním.</a:t>
            </a:r>
          </a:p>
          <a:p>
            <a:pPr marL="0" indent="0">
              <a:buClr>
                <a:schemeClr val="accent1">
                  <a:lumMod val="75000"/>
                </a:schemeClr>
              </a:buClr>
              <a:buNone/>
              <a:defRPr/>
            </a:pPr>
            <a:endParaRPr lang="cs-CZ" sz="2000" b="1" dirty="0"/>
          </a:p>
          <a:p>
            <a:pPr marL="265113" indent="-265113">
              <a:buClr>
                <a:schemeClr val="accent1">
                  <a:lumMod val="75000"/>
                </a:schemeClr>
              </a:buClr>
              <a:defRPr/>
            </a:pPr>
            <a:r>
              <a:rPr lang="cs-CZ" sz="2000" b="1" dirty="0"/>
              <a:t> </a:t>
            </a:r>
            <a:r>
              <a:rPr lang="cs-CZ" sz="2000" dirty="0"/>
              <a:t>U veřejně prospěšného poplatníka nejsou předmětem daně:</a:t>
            </a:r>
          </a:p>
          <a:p>
            <a:pPr marL="1073150">
              <a:buClr>
                <a:schemeClr val="accent1">
                  <a:lumMod val="75000"/>
                </a:schemeClr>
              </a:buClr>
              <a:buFont typeface="Arial"/>
              <a:buChar char="•"/>
              <a:defRPr/>
            </a:pPr>
            <a:r>
              <a:rPr lang="cs-CZ" sz="2000" dirty="0"/>
              <a:t>dotace, příspěvek, podpora nebo jiná obdobná plnění z veřejných rozpočtů,</a:t>
            </a:r>
          </a:p>
          <a:p>
            <a:pPr marL="1073150">
              <a:buClr>
                <a:schemeClr val="accent1">
                  <a:lumMod val="75000"/>
                </a:schemeClr>
              </a:buClr>
              <a:buFont typeface="Arial"/>
              <a:buChar char="•"/>
              <a:defRPr/>
            </a:pPr>
            <a:r>
              <a:rPr lang="cs-CZ" sz="2000" dirty="0"/>
              <a:t>výnos daně, poplatku nebo jiného obdobného peněžitého plnění.</a:t>
            </a:r>
            <a:endParaRPr lang="cs-CZ" sz="2000" b="1" dirty="0"/>
          </a:p>
          <a:p>
            <a:pPr marL="1073150">
              <a:buClr>
                <a:schemeClr val="accent1">
                  <a:lumMod val="75000"/>
                </a:schemeClr>
              </a:buClr>
              <a:buFont typeface="Arial"/>
              <a:buChar char="•"/>
              <a:defRPr/>
            </a:pPr>
            <a:r>
              <a:rPr lang="cs-CZ" sz="2000" dirty="0"/>
              <a:t>příjmy z nepodnikatelské činnosti za podmínky, že výdaje (náklady) vynaložené podle tohoto zákona v souvislosti s prováděním této činnosti jsou vyšší – jedná se o ztrátovou hlavní činnost,</a:t>
            </a:r>
          </a:p>
          <a:p>
            <a:pPr marL="91440" indent="-91440">
              <a:buClr>
                <a:schemeClr val="accent1">
                  <a:lumMod val="75000"/>
                </a:schemeClr>
              </a:buClr>
              <a:defRPr/>
            </a:pPr>
            <a:endParaRPr lang="cs-CZ" sz="2000" b="1" dirty="0"/>
          </a:p>
        </p:txBody>
      </p:sp>
      <p:sp>
        <p:nvSpPr>
          <p:cNvPr id="20484" name="Zástupný symbol pro číslo snímku 1">
            <a:extLst>
              <a:ext uri="{FF2B5EF4-FFF2-40B4-BE49-F238E27FC236}">
                <a16:creationId xmlns:a16="http://schemas.microsoft.com/office/drawing/2014/main" id="{F482B736-AC43-9995-A4EC-34EC457842F1}"/>
              </a:ext>
            </a:extLst>
          </p:cNvPr>
          <p:cNvSpPr>
            <a:spLocks noGrp="1" noChangeArrowheads="1"/>
          </p:cNvSpPr>
          <p:nvPr>
            <p:ph type="sldNum" sz="quarter" idx="12"/>
          </p:nvPr>
        </p:nvSpPr>
        <p:spPr bwMode="auto"/>
        <p:txBody>
          <a:bodyPr wrap="square" numCol="1" anchorCtr="0" compatLnSpc="1">
            <a:prstTxWarp prst="textNoShape">
              <a:avLst/>
            </a:prstTxWarp>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defTabSz="457200" eaLnBrk="0" fontAlgn="base" hangingPunct="0">
              <a:spcBef>
                <a:spcPct val="0"/>
              </a:spcBef>
              <a:spcAft>
                <a:spcPct val="0"/>
              </a:spcAft>
              <a:defRPr>
                <a:solidFill>
                  <a:schemeClr val="tx1"/>
                </a:solidFill>
                <a:latin typeface="Garamond" panose="02020404030301010803" pitchFamily="18" charset="0"/>
              </a:defRPr>
            </a:lvl6pPr>
            <a:lvl7pPr marL="2971800" indent="-228600" defTabSz="457200" eaLnBrk="0" fontAlgn="base" hangingPunct="0">
              <a:spcBef>
                <a:spcPct val="0"/>
              </a:spcBef>
              <a:spcAft>
                <a:spcPct val="0"/>
              </a:spcAft>
              <a:defRPr>
                <a:solidFill>
                  <a:schemeClr val="tx1"/>
                </a:solidFill>
                <a:latin typeface="Garamond" panose="02020404030301010803" pitchFamily="18" charset="0"/>
              </a:defRPr>
            </a:lvl7pPr>
            <a:lvl8pPr marL="3429000" indent="-228600" defTabSz="457200" eaLnBrk="0" fontAlgn="base" hangingPunct="0">
              <a:spcBef>
                <a:spcPct val="0"/>
              </a:spcBef>
              <a:spcAft>
                <a:spcPct val="0"/>
              </a:spcAft>
              <a:defRPr>
                <a:solidFill>
                  <a:schemeClr val="tx1"/>
                </a:solidFill>
                <a:latin typeface="Garamond" panose="02020404030301010803" pitchFamily="18" charset="0"/>
              </a:defRPr>
            </a:lvl8pPr>
            <a:lvl9pPr marL="3886200" indent="-228600" defTabSz="457200" eaLnBrk="0" fontAlgn="base" hangingPunct="0">
              <a:spcBef>
                <a:spcPct val="0"/>
              </a:spcBef>
              <a:spcAft>
                <a:spcPct val="0"/>
              </a:spcAft>
              <a:defRPr>
                <a:solidFill>
                  <a:schemeClr val="tx1"/>
                </a:solidFill>
                <a:latin typeface="Garamond" panose="02020404030301010803" pitchFamily="18" charset="0"/>
              </a:defRPr>
            </a:lvl9pPr>
          </a:lstStyle>
          <a:p>
            <a:pPr fontAlgn="base">
              <a:spcBef>
                <a:spcPct val="0"/>
              </a:spcBef>
              <a:spcAft>
                <a:spcPct val="0"/>
              </a:spcAft>
              <a:defRPr/>
            </a:pPr>
            <a:fld id="{54BEEA3B-4EBB-46D3-ABA1-47B271EDE64C}" type="slidenum">
              <a:rPr lang="cs-CZ" altLang="cs-CZ" smtClean="0">
                <a:solidFill>
                  <a:srgbClr val="FEFFFF"/>
                </a:solidFill>
                <a:latin typeface="Tahoma" panose="020B0604030504040204" pitchFamily="34" charset="0"/>
              </a:rPr>
              <a:pPr fontAlgn="base">
                <a:spcBef>
                  <a:spcPct val="0"/>
                </a:spcBef>
                <a:spcAft>
                  <a:spcPct val="0"/>
                </a:spcAft>
                <a:defRPr/>
              </a:pPr>
              <a:t>3</a:t>
            </a:fld>
            <a:endParaRPr lang="cs-CZ" altLang="cs-CZ" dirty="0">
              <a:solidFill>
                <a:srgbClr val="FEFFFF"/>
              </a:solidFill>
              <a:latin typeface="Tahoma" panose="020B0604030504040204" pitchFamily="34" charset="0"/>
            </a:endParaRPr>
          </a:p>
        </p:txBody>
      </p:sp>
    </p:spTree>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Zástupný symbol pro obsah 2">
            <a:extLst>
              <a:ext uri="{FF2B5EF4-FFF2-40B4-BE49-F238E27FC236}">
                <a16:creationId xmlns:a16="http://schemas.microsoft.com/office/drawing/2014/main" id="{435AE634-E1E1-B825-4DD7-0827CE7CCF0E}"/>
              </a:ext>
            </a:extLst>
          </p:cNvPr>
          <p:cNvSpPr>
            <a:spLocks noGrp="1"/>
          </p:cNvSpPr>
          <p:nvPr>
            <p:ph idx="1"/>
          </p:nvPr>
        </p:nvSpPr>
        <p:spPr>
          <a:xfrm>
            <a:off x="695400" y="2132856"/>
            <a:ext cx="10801200" cy="4536504"/>
          </a:xfrm>
        </p:spPr>
        <p:txBody>
          <a:bodyPr rtlCol="0">
            <a:normAutofit/>
          </a:bodyPr>
          <a:lstStyle/>
          <a:p>
            <a:pPr marL="265113" indent="-265113" algn="just">
              <a:buClr>
                <a:schemeClr val="accent1">
                  <a:lumMod val="75000"/>
                </a:schemeClr>
              </a:buClr>
              <a:defRPr/>
            </a:pPr>
            <a:r>
              <a:rPr lang="cs-CZ" sz="2000" dirty="0"/>
              <a:t>Splnění podmínky „ztrátové hlavní činnosti“ se posuzuje za celé zdaňovací období podle jednotlivých druhů činností. Lze využít např. u plátců DPH klíčování jednotlivých činností z hlediska zákona o dani z přidané hodnoty (ekonomické činnosti podléhají DPH a jiné jsou mimo předmět daně, případně jsou osvobozeny od DPH).</a:t>
            </a:r>
          </a:p>
          <a:p>
            <a:pPr marL="0" indent="0" algn="just">
              <a:buClr>
                <a:schemeClr val="accent1">
                  <a:lumMod val="75000"/>
                </a:schemeClr>
              </a:buClr>
              <a:buNone/>
              <a:defRPr/>
            </a:pPr>
            <a:endParaRPr lang="cs-CZ" sz="2000" dirty="0"/>
          </a:p>
          <a:p>
            <a:pPr marL="265113" indent="-265113" algn="just">
              <a:buClr>
                <a:schemeClr val="accent1">
                  <a:lumMod val="75000"/>
                </a:schemeClr>
              </a:buClr>
              <a:defRPr/>
            </a:pPr>
            <a:r>
              <a:rPr lang="cs-CZ" sz="2000" dirty="0"/>
              <a:t>Přitom veřejně prospěšný poplatník je povinen vést účetnictví tak, aby nejpozději ke dni účetní závěrky byly vedeny </a:t>
            </a:r>
            <a:r>
              <a:rPr lang="cs-CZ" sz="2000" u="sng" dirty="0"/>
              <a:t>odděleně příjmy, které jsou předmětem daně, od příjmů, které předmětem daně nejsou</a:t>
            </a:r>
            <a:r>
              <a:rPr lang="cs-CZ" sz="2000" dirty="0"/>
              <a:t>, nebo předmětem daně jsou, ale jsou od daně osvobozeny. Obdobně to platí i pro vedení výdajů (nákladů). Pokud nemůže být tato povinnost splněna u obcí v případě jednorázových rozpočtových příjmů, učiní se tak mimoúčetně v daňovém přiznání. </a:t>
            </a:r>
          </a:p>
        </p:txBody>
      </p:sp>
      <p:sp>
        <p:nvSpPr>
          <p:cNvPr id="21508" name="Zástupný symbol pro číslo snímku 1">
            <a:extLst>
              <a:ext uri="{FF2B5EF4-FFF2-40B4-BE49-F238E27FC236}">
                <a16:creationId xmlns:a16="http://schemas.microsoft.com/office/drawing/2014/main" id="{A2861096-914E-DEE0-16C5-3C126C7035CD}"/>
              </a:ext>
            </a:extLst>
          </p:cNvPr>
          <p:cNvSpPr>
            <a:spLocks noGrp="1" noChangeArrowheads="1"/>
          </p:cNvSpPr>
          <p:nvPr>
            <p:ph type="sldNum" sz="quarter" idx="12"/>
          </p:nvPr>
        </p:nvSpPr>
        <p:spPr bwMode="auto">
          <a:xfrm>
            <a:off x="8839200" y="6410625"/>
            <a:ext cx="2743200" cy="310850"/>
          </a:xfrm>
        </p:spPr>
        <p:txBody>
          <a:bodyPr wrap="square" numCol="1" anchorCtr="0" compatLnSpc="1">
            <a:prstTxWarp prst="textNoShape">
              <a:avLst/>
            </a:prstTxWarp>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defTabSz="457200" eaLnBrk="0" fontAlgn="base" hangingPunct="0">
              <a:spcBef>
                <a:spcPct val="0"/>
              </a:spcBef>
              <a:spcAft>
                <a:spcPct val="0"/>
              </a:spcAft>
              <a:defRPr>
                <a:solidFill>
                  <a:schemeClr val="tx1"/>
                </a:solidFill>
                <a:latin typeface="Garamond" panose="02020404030301010803" pitchFamily="18" charset="0"/>
              </a:defRPr>
            </a:lvl6pPr>
            <a:lvl7pPr marL="2971800" indent="-228600" defTabSz="457200" eaLnBrk="0" fontAlgn="base" hangingPunct="0">
              <a:spcBef>
                <a:spcPct val="0"/>
              </a:spcBef>
              <a:spcAft>
                <a:spcPct val="0"/>
              </a:spcAft>
              <a:defRPr>
                <a:solidFill>
                  <a:schemeClr val="tx1"/>
                </a:solidFill>
                <a:latin typeface="Garamond" panose="02020404030301010803" pitchFamily="18" charset="0"/>
              </a:defRPr>
            </a:lvl7pPr>
            <a:lvl8pPr marL="3429000" indent="-228600" defTabSz="457200" eaLnBrk="0" fontAlgn="base" hangingPunct="0">
              <a:spcBef>
                <a:spcPct val="0"/>
              </a:spcBef>
              <a:spcAft>
                <a:spcPct val="0"/>
              </a:spcAft>
              <a:defRPr>
                <a:solidFill>
                  <a:schemeClr val="tx1"/>
                </a:solidFill>
                <a:latin typeface="Garamond" panose="02020404030301010803" pitchFamily="18" charset="0"/>
              </a:defRPr>
            </a:lvl8pPr>
            <a:lvl9pPr marL="3886200" indent="-228600" defTabSz="457200" eaLnBrk="0" fontAlgn="base" hangingPunct="0">
              <a:spcBef>
                <a:spcPct val="0"/>
              </a:spcBef>
              <a:spcAft>
                <a:spcPct val="0"/>
              </a:spcAft>
              <a:defRPr>
                <a:solidFill>
                  <a:schemeClr val="tx1"/>
                </a:solidFill>
                <a:latin typeface="Garamond" panose="02020404030301010803" pitchFamily="18" charset="0"/>
              </a:defRPr>
            </a:lvl9pPr>
          </a:lstStyle>
          <a:p>
            <a:pPr fontAlgn="base">
              <a:spcBef>
                <a:spcPct val="0"/>
              </a:spcBef>
              <a:spcAft>
                <a:spcPct val="0"/>
              </a:spcAft>
              <a:defRPr/>
            </a:pPr>
            <a:fld id="{ACA162D2-DC4D-47D6-89A3-6B9C229C3595}" type="slidenum">
              <a:rPr lang="cs-CZ" altLang="cs-CZ" smtClean="0">
                <a:latin typeface="Tahoma" panose="020B0604030504040204" pitchFamily="34" charset="0"/>
              </a:rPr>
              <a:pPr fontAlgn="base">
                <a:spcBef>
                  <a:spcPct val="0"/>
                </a:spcBef>
                <a:spcAft>
                  <a:spcPct val="0"/>
                </a:spcAft>
                <a:defRPr/>
              </a:pPr>
              <a:t>4</a:t>
            </a:fld>
            <a:endParaRPr lang="cs-CZ" altLang="cs-CZ" dirty="0">
              <a:latin typeface="Tahoma" panose="020B0604030504040204" pitchFamily="34" charset="0"/>
            </a:endParaRPr>
          </a:p>
        </p:txBody>
      </p:sp>
      <p:sp>
        <p:nvSpPr>
          <p:cNvPr id="3" name="Nadpis 1">
            <a:extLst>
              <a:ext uri="{FF2B5EF4-FFF2-40B4-BE49-F238E27FC236}">
                <a16:creationId xmlns:a16="http://schemas.microsoft.com/office/drawing/2014/main" id="{F6E6ABCB-7C35-1F10-C2F1-3EEEBEC4C97A}"/>
              </a:ext>
            </a:extLst>
          </p:cNvPr>
          <p:cNvSpPr>
            <a:spLocks noGrp="1" noChangeArrowheads="1"/>
          </p:cNvSpPr>
          <p:nvPr>
            <p:ph type="title"/>
          </p:nvPr>
        </p:nvSpPr>
        <p:spPr>
          <a:xfrm>
            <a:off x="1487488" y="188640"/>
            <a:ext cx="10369152" cy="1368152"/>
          </a:xfrm>
        </p:spPr>
        <p:txBody>
          <a:bodyPr>
            <a:normAutofit/>
          </a:bodyPr>
          <a:lstStyle/>
          <a:p>
            <a:pPr algn="ctr">
              <a:defRPr/>
            </a:pPr>
            <a:r>
              <a:rPr lang="cs-CZ" altLang="cs-CZ" sz="4100" dirty="0"/>
              <a:t>Daň z příjmů právnických osob</a:t>
            </a:r>
          </a:p>
        </p:txBody>
      </p:sp>
    </p:spTree>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08F92027-2B03-3B4D-7EB7-7D774F9FF9F9}"/>
              </a:ext>
            </a:extLst>
          </p:cNvPr>
          <p:cNvSpPr>
            <a:spLocks noGrp="1"/>
          </p:cNvSpPr>
          <p:nvPr>
            <p:ph idx="1"/>
          </p:nvPr>
        </p:nvSpPr>
        <p:spPr>
          <a:xfrm>
            <a:off x="1257128" y="2060848"/>
            <a:ext cx="10297144" cy="5569102"/>
          </a:xfrm>
        </p:spPr>
        <p:txBody>
          <a:bodyPr rtlCol="0">
            <a:noAutofit/>
          </a:bodyPr>
          <a:lstStyle/>
          <a:p>
            <a:pPr marL="265113" indent="-265113">
              <a:buClr>
                <a:schemeClr val="accent1">
                  <a:lumMod val="75000"/>
                </a:schemeClr>
              </a:buClr>
              <a:defRPr/>
            </a:pPr>
            <a:r>
              <a:rPr lang="cs-CZ" sz="2000" dirty="0"/>
              <a:t>U veřejně prospěšného poplatníka je předmětem daně vždy:</a:t>
            </a:r>
          </a:p>
          <a:p>
            <a:pPr marL="712788" indent="-265113">
              <a:buClr>
                <a:schemeClr val="accent1">
                  <a:lumMod val="75000"/>
                </a:schemeClr>
              </a:buClr>
              <a:buFont typeface="Arial"/>
              <a:buChar char="•"/>
              <a:defRPr/>
            </a:pPr>
            <a:r>
              <a:rPr lang="cs-CZ" sz="2000" dirty="0"/>
              <a:t>příjem z reklamy,</a:t>
            </a:r>
          </a:p>
          <a:p>
            <a:pPr marL="712788" indent="-265113">
              <a:buClr>
                <a:schemeClr val="accent1">
                  <a:lumMod val="75000"/>
                </a:schemeClr>
              </a:buClr>
              <a:buFont typeface="Arial"/>
              <a:buChar char="•"/>
              <a:defRPr/>
            </a:pPr>
            <a:r>
              <a:rPr lang="cs-CZ" sz="2000" dirty="0"/>
              <a:t>příjem v podobě úroku,</a:t>
            </a:r>
          </a:p>
          <a:p>
            <a:pPr marL="712788" indent="-265113">
              <a:buClr>
                <a:schemeClr val="accent1">
                  <a:lumMod val="75000"/>
                </a:schemeClr>
              </a:buClr>
              <a:buFont typeface="Arial"/>
              <a:buChar char="•"/>
              <a:defRPr/>
            </a:pPr>
            <a:r>
              <a:rPr lang="cs-CZ" sz="2000" dirty="0"/>
              <a:t>příjem z nájemného s výjimkou nájmu státního majetku.</a:t>
            </a:r>
          </a:p>
          <a:p>
            <a:pPr marL="0" indent="0">
              <a:buClr>
                <a:schemeClr val="accent1">
                  <a:lumMod val="75000"/>
                </a:schemeClr>
              </a:buClr>
              <a:buNone/>
              <a:defRPr/>
            </a:pPr>
            <a:r>
              <a:rPr lang="cs-CZ" sz="2000" dirty="0"/>
              <a:t>V případě, že se k výše uvedeným příjmům vztahují přímo související náklady, lze do základu daně z příjmů zahrnout pouze rozdíl mezi příjmem a souvisejícím nákladem.</a:t>
            </a:r>
          </a:p>
          <a:p>
            <a:pPr marL="0" indent="0">
              <a:buClr>
                <a:schemeClr val="accent1">
                  <a:lumMod val="75000"/>
                </a:schemeClr>
              </a:buClr>
              <a:buNone/>
              <a:defRPr/>
            </a:pPr>
            <a:endParaRPr lang="cs-CZ" sz="2000" dirty="0"/>
          </a:p>
          <a:p>
            <a:pPr marL="265113" indent="-265113">
              <a:buClr>
                <a:schemeClr val="accent1">
                  <a:lumMod val="75000"/>
                </a:schemeClr>
              </a:buClr>
              <a:defRPr/>
            </a:pPr>
            <a:r>
              <a:rPr lang="cs-CZ" sz="2000" dirty="0"/>
              <a:t>Předmětem daně je také </a:t>
            </a:r>
            <a:r>
              <a:rPr lang="cs-CZ" sz="2000" b="1" dirty="0"/>
              <a:t>zisk z hospodářské činnosti</a:t>
            </a:r>
            <a:r>
              <a:rPr lang="cs-CZ" sz="2000" dirty="0"/>
              <a:t>, pokud je územně samosprávným celkem provozována</a:t>
            </a:r>
          </a:p>
        </p:txBody>
      </p:sp>
      <p:sp>
        <p:nvSpPr>
          <p:cNvPr id="22532" name="Zástupný symbol pro číslo snímku 1">
            <a:extLst>
              <a:ext uri="{FF2B5EF4-FFF2-40B4-BE49-F238E27FC236}">
                <a16:creationId xmlns:a16="http://schemas.microsoft.com/office/drawing/2014/main" id="{489F5217-C023-57D0-5C5A-0177408D87E9}"/>
              </a:ext>
            </a:extLst>
          </p:cNvPr>
          <p:cNvSpPr>
            <a:spLocks noGrp="1" noChangeArrowheads="1"/>
          </p:cNvSpPr>
          <p:nvPr>
            <p:ph type="sldNum" sz="quarter" idx="12"/>
          </p:nvPr>
        </p:nvSpPr>
        <p:spPr bwMode="auto"/>
        <p:txBody>
          <a:bodyPr wrap="square" numCol="1" anchorCtr="0" compatLnSpc="1">
            <a:prstTxWarp prst="textNoShape">
              <a:avLst/>
            </a:prstTxWarp>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defTabSz="457200" eaLnBrk="0" fontAlgn="base" hangingPunct="0">
              <a:spcBef>
                <a:spcPct val="0"/>
              </a:spcBef>
              <a:spcAft>
                <a:spcPct val="0"/>
              </a:spcAft>
              <a:defRPr>
                <a:solidFill>
                  <a:schemeClr val="tx1"/>
                </a:solidFill>
                <a:latin typeface="Garamond" panose="02020404030301010803" pitchFamily="18" charset="0"/>
              </a:defRPr>
            </a:lvl6pPr>
            <a:lvl7pPr marL="2971800" indent="-228600" defTabSz="457200" eaLnBrk="0" fontAlgn="base" hangingPunct="0">
              <a:spcBef>
                <a:spcPct val="0"/>
              </a:spcBef>
              <a:spcAft>
                <a:spcPct val="0"/>
              </a:spcAft>
              <a:defRPr>
                <a:solidFill>
                  <a:schemeClr val="tx1"/>
                </a:solidFill>
                <a:latin typeface="Garamond" panose="02020404030301010803" pitchFamily="18" charset="0"/>
              </a:defRPr>
            </a:lvl7pPr>
            <a:lvl8pPr marL="3429000" indent="-228600" defTabSz="457200" eaLnBrk="0" fontAlgn="base" hangingPunct="0">
              <a:spcBef>
                <a:spcPct val="0"/>
              </a:spcBef>
              <a:spcAft>
                <a:spcPct val="0"/>
              </a:spcAft>
              <a:defRPr>
                <a:solidFill>
                  <a:schemeClr val="tx1"/>
                </a:solidFill>
                <a:latin typeface="Garamond" panose="02020404030301010803" pitchFamily="18" charset="0"/>
              </a:defRPr>
            </a:lvl8pPr>
            <a:lvl9pPr marL="3886200" indent="-228600" defTabSz="457200" eaLnBrk="0" fontAlgn="base" hangingPunct="0">
              <a:spcBef>
                <a:spcPct val="0"/>
              </a:spcBef>
              <a:spcAft>
                <a:spcPct val="0"/>
              </a:spcAft>
              <a:defRPr>
                <a:solidFill>
                  <a:schemeClr val="tx1"/>
                </a:solidFill>
                <a:latin typeface="Garamond" panose="02020404030301010803" pitchFamily="18" charset="0"/>
              </a:defRPr>
            </a:lvl9pPr>
          </a:lstStyle>
          <a:p>
            <a:pPr fontAlgn="base">
              <a:spcBef>
                <a:spcPct val="0"/>
              </a:spcBef>
              <a:spcAft>
                <a:spcPct val="0"/>
              </a:spcAft>
              <a:defRPr/>
            </a:pPr>
            <a:fld id="{FFA52B65-426D-4191-A728-53C13D5F4843}" type="slidenum">
              <a:rPr lang="cs-CZ" altLang="cs-CZ" smtClean="0">
                <a:solidFill>
                  <a:srgbClr val="FEFFFF"/>
                </a:solidFill>
                <a:latin typeface="Tahoma" panose="020B0604030504040204" pitchFamily="34" charset="0"/>
              </a:rPr>
              <a:pPr fontAlgn="base">
                <a:spcBef>
                  <a:spcPct val="0"/>
                </a:spcBef>
                <a:spcAft>
                  <a:spcPct val="0"/>
                </a:spcAft>
                <a:defRPr/>
              </a:pPr>
              <a:t>5</a:t>
            </a:fld>
            <a:endParaRPr lang="cs-CZ" altLang="cs-CZ" dirty="0">
              <a:solidFill>
                <a:srgbClr val="FEFFFF"/>
              </a:solidFill>
              <a:latin typeface="Tahoma" panose="020B0604030504040204" pitchFamily="34" charset="0"/>
            </a:endParaRPr>
          </a:p>
        </p:txBody>
      </p:sp>
      <p:sp>
        <p:nvSpPr>
          <p:cNvPr id="5" name="Nadpis 1">
            <a:extLst>
              <a:ext uri="{FF2B5EF4-FFF2-40B4-BE49-F238E27FC236}">
                <a16:creationId xmlns:a16="http://schemas.microsoft.com/office/drawing/2014/main" id="{4CB6995A-DF00-CB04-05B2-966F749DD0BC}"/>
              </a:ext>
            </a:extLst>
          </p:cNvPr>
          <p:cNvSpPr>
            <a:spLocks noGrp="1" noChangeArrowheads="1"/>
          </p:cNvSpPr>
          <p:nvPr>
            <p:ph type="title"/>
          </p:nvPr>
        </p:nvSpPr>
        <p:spPr>
          <a:xfrm>
            <a:off x="1487488" y="188640"/>
            <a:ext cx="10369152" cy="1368152"/>
          </a:xfrm>
        </p:spPr>
        <p:txBody>
          <a:bodyPr>
            <a:normAutofit/>
          </a:bodyPr>
          <a:lstStyle/>
          <a:p>
            <a:pPr algn="ctr">
              <a:defRPr/>
            </a:pPr>
            <a:r>
              <a:rPr lang="cs-CZ" altLang="cs-CZ" sz="4100" dirty="0"/>
              <a:t>Daň z příjmů právnických osob</a:t>
            </a:r>
          </a:p>
        </p:txBody>
      </p:sp>
    </p:spTree>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Nadpis 1">
            <a:extLst>
              <a:ext uri="{FF2B5EF4-FFF2-40B4-BE49-F238E27FC236}">
                <a16:creationId xmlns:a16="http://schemas.microsoft.com/office/drawing/2014/main" id="{3CEDF80C-F19D-4C67-5E3F-8382433E67D3}"/>
              </a:ext>
            </a:extLst>
          </p:cNvPr>
          <p:cNvSpPr>
            <a:spLocks noGrp="1" noChangeArrowheads="1"/>
          </p:cNvSpPr>
          <p:nvPr>
            <p:ph type="title"/>
          </p:nvPr>
        </p:nvSpPr>
        <p:spPr>
          <a:xfrm>
            <a:off x="551384" y="353292"/>
            <a:ext cx="10945216" cy="1295400"/>
          </a:xfrm>
        </p:spPr>
        <p:txBody>
          <a:bodyPr>
            <a:normAutofit/>
          </a:bodyPr>
          <a:lstStyle/>
          <a:p>
            <a:pPr algn="ctr">
              <a:defRPr/>
            </a:pPr>
            <a:r>
              <a:rPr lang="cs-CZ" altLang="cs-CZ" sz="3600" dirty="0"/>
              <a:t>Výnosy z </a:t>
            </a:r>
            <a:r>
              <a:rPr lang="cs-CZ" altLang="cs-CZ" sz="3600" dirty="0" err="1"/>
              <a:t>VZaZ</a:t>
            </a:r>
            <a:r>
              <a:rPr lang="cs-CZ" altLang="cs-CZ" sz="3600" dirty="0"/>
              <a:t>, které jsou předmětem daně z příjmů</a:t>
            </a:r>
          </a:p>
        </p:txBody>
      </p:sp>
      <p:graphicFrame>
        <p:nvGraphicFramePr>
          <p:cNvPr id="6" name="Zástupný symbol pro obsah 5">
            <a:extLst>
              <a:ext uri="{FF2B5EF4-FFF2-40B4-BE49-F238E27FC236}">
                <a16:creationId xmlns:a16="http://schemas.microsoft.com/office/drawing/2014/main" id="{85BC6A43-CE5C-4436-98F8-67A87D0BCAE4}"/>
              </a:ext>
            </a:extLst>
          </p:cNvPr>
          <p:cNvGraphicFramePr>
            <a:graphicFrameLocks noGrp="1"/>
          </p:cNvGraphicFramePr>
          <p:nvPr>
            <p:ph idx="1"/>
            <p:extLst>
              <p:ext uri="{D42A27DB-BD31-4B8C-83A1-F6EECF244321}">
                <p14:modId xmlns:p14="http://schemas.microsoft.com/office/powerpoint/2010/main" val="495236898"/>
              </p:ext>
            </p:extLst>
          </p:nvPr>
        </p:nvGraphicFramePr>
        <p:xfrm>
          <a:off x="1271464" y="1844824"/>
          <a:ext cx="10657184" cy="4680519"/>
        </p:xfrm>
        <a:graphic>
          <a:graphicData uri="http://schemas.openxmlformats.org/drawingml/2006/table">
            <a:tbl>
              <a:tblPr>
                <a:tableStyleId>{5C22544A-7EE6-4342-B048-85BDC9FD1C3A}</a:tableStyleId>
              </a:tblPr>
              <a:tblGrid>
                <a:gridCol w="3824552">
                  <a:extLst>
                    <a:ext uri="{9D8B030D-6E8A-4147-A177-3AD203B41FA5}">
                      <a16:colId xmlns:a16="http://schemas.microsoft.com/office/drawing/2014/main" val="20000"/>
                    </a:ext>
                  </a:extLst>
                </a:gridCol>
                <a:gridCol w="6832632">
                  <a:extLst>
                    <a:ext uri="{9D8B030D-6E8A-4147-A177-3AD203B41FA5}">
                      <a16:colId xmlns:a16="http://schemas.microsoft.com/office/drawing/2014/main" val="20001"/>
                    </a:ext>
                  </a:extLst>
                </a:gridCol>
              </a:tblGrid>
              <a:tr h="352547">
                <a:tc>
                  <a:txBody>
                    <a:bodyPr/>
                    <a:lstStyle/>
                    <a:p>
                      <a:pPr algn="ctr" fontAlgn="ctr"/>
                      <a:r>
                        <a:rPr lang="cs-CZ" sz="2000" u="none" strike="noStrike" dirty="0">
                          <a:effectLst/>
                        </a:rPr>
                        <a:t>601</a:t>
                      </a:r>
                      <a:endParaRPr lang="cs-CZ" sz="2000" b="0" i="0" u="none" strike="noStrike" dirty="0">
                        <a:effectLst/>
                        <a:latin typeface="Arial" panose="020B0604020202020204" pitchFamily="34" charset="0"/>
                      </a:endParaRPr>
                    </a:p>
                  </a:txBody>
                  <a:tcPr marL="0" marR="0" marT="0" marB="0" anchor="ctr"/>
                </a:tc>
                <a:tc>
                  <a:txBody>
                    <a:bodyPr/>
                    <a:lstStyle/>
                    <a:p>
                      <a:pPr algn="l" fontAlgn="ctr"/>
                      <a:r>
                        <a:rPr lang="cs-CZ" sz="2000" u="none" strike="noStrike" dirty="0">
                          <a:effectLst/>
                        </a:rPr>
                        <a:t>Výnosy z prodeje vlastních výrobků</a:t>
                      </a:r>
                      <a:endParaRPr lang="cs-CZ" sz="2000" b="0" i="0" u="none" strike="noStrike" dirty="0">
                        <a:effectLst/>
                        <a:latin typeface="Arial" panose="020B0604020202020204" pitchFamily="34" charset="0"/>
                      </a:endParaRPr>
                    </a:p>
                  </a:txBody>
                  <a:tcPr marL="0" marR="0" marT="0" marB="0" anchor="ctr"/>
                </a:tc>
                <a:extLst>
                  <a:ext uri="{0D108BD9-81ED-4DB2-BD59-A6C34878D82A}">
                    <a16:rowId xmlns:a16="http://schemas.microsoft.com/office/drawing/2014/main" val="10000"/>
                  </a:ext>
                </a:extLst>
              </a:tr>
              <a:tr h="352547">
                <a:tc>
                  <a:txBody>
                    <a:bodyPr/>
                    <a:lstStyle/>
                    <a:p>
                      <a:pPr algn="ctr" fontAlgn="ctr"/>
                      <a:r>
                        <a:rPr lang="cs-CZ" sz="2000" u="none" strike="noStrike" dirty="0">
                          <a:effectLst/>
                        </a:rPr>
                        <a:t>602</a:t>
                      </a:r>
                      <a:endParaRPr lang="cs-CZ" sz="2000" b="0" i="0" u="none" strike="noStrike" dirty="0">
                        <a:effectLst/>
                        <a:latin typeface="Arial" panose="020B0604020202020204" pitchFamily="34" charset="0"/>
                      </a:endParaRPr>
                    </a:p>
                  </a:txBody>
                  <a:tcPr marL="0" marR="0" marT="0" marB="0" anchor="ctr"/>
                </a:tc>
                <a:tc>
                  <a:txBody>
                    <a:bodyPr/>
                    <a:lstStyle/>
                    <a:p>
                      <a:pPr algn="l" fontAlgn="ctr"/>
                      <a:r>
                        <a:rPr lang="cs-CZ" sz="2000" u="none" strike="noStrike" dirty="0">
                          <a:effectLst/>
                        </a:rPr>
                        <a:t>Výnosy z prodeje služeb</a:t>
                      </a:r>
                      <a:endParaRPr lang="cs-CZ" sz="2000" b="0" i="0" u="none" strike="noStrike" dirty="0">
                        <a:effectLst/>
                        <a:latin typeface="Arial" panose="020B0604020202020204" pitchFamily="34" charset="0"/>
                      </a:endParaRPr>
                    </a:p>
                  </a:txBody>
                  <a:tcPr marL="0" marR="0" marT="0" marB="0" anchor="ctr"/>
                </a:tc>
                <a:extLst>
                  <a:ext uri="{0D108BD9-81ED-4DB2-BD59-A6C34878D82A}">
                    <a16:rowId xmlns:a16="http://schemas.microsoft.com/office/drawing/2014/main" val="10001"/>
                  </a:ext>
                </a:extLst>
              </a:tr>
              <a:tr h="352547">
                <a:tc>
                  <a:txBody>
                    <a:bodyPr/>
                    <a:lstStyle/>
                    <a:p>
                      <a:pPr algn="ctr" fontAlgn="b"/>
                      <a:r>
                        <a:rPr lang="cs-CZ" sz="2000" u="none" strike="noStrike" dirty="0">
                          <a:effectLst/>
                        </a:rPr>
                        <a:t>603</a:t>
                      </a:r>
                      <a:endParaRPr lang="cs-CZ" sz="2000" b="0" i="0" u="none" strike="noStrike" dirty="0">
                        <a:effectLst/>
                        <a:latin typeface="Arial" panose="020B0604020202020204" pitchFamily="34" charset="0"/>
                      </a:endParaRPr>
                    </a:p>
                  </a:txBody>
                  <a:tcPr marL="0" marR="0" marT="0" marB="0" anchor="b"/>
                </a:tc>
                <a:tc>
                  <a:txBody>
                    <a:bodyPr/>
                    <a:lstStyle/>
                    <a:p>
                      <a:pPr algn="l" fontAlgn="b"/>
                      <a:r>
                        <a:rPr lang="cs-CZ" sz="2000" u="none" strike="noStrike" dirty="0">
                          <a:effectLst/>
                        </a:rPr>
                        <a:t>Výnosy z pronájmu </a:t>
                      </a:r>
                      <a:endParaRPr lang="cs-CZ" sz="2000" b="0" i="0" u="none" strike="noStrike" dirty="0">
                        <a:effectLst/>
                        <a:latin typeface="Arial" panose="020B0604020202020204" pitchFamily="34" charset="0"/>
                      </a:endParaRPr>
                    </a:p>
                  </a:txBody>
                  <a:tcPr marL="0" marR="0" marT="0" marB="0" anchor="b"/>
                </a:tc>
                <a:extLst>
                  <a:ext uri="{0D108BD9-81ED-4DB2-BD59-A6C34878D82A}">
                    <a16:rowId xmlns:a16="http://schemas.microsoft.com/office/drawing/2014/main" val="10002"/>
                  </a:ext>
                </a:extLst>
              </a:tr>
              <a:tr h="352547">
                <a:tc>
                  <a:txBody>
                    <a:bodyPr/>
                    <a:lstStyle/>
                    <a:p>
                      <a:pPr algn="ctr" fontAlgn="b"/>
                      <a:r>
                        <a:rPr lang="cs-CZ" sz="2000" u="none" strike="noStrike" dirty="0">
                          <a:effectLst/>
                        </a:rPr>
                        <a:t>604</a:t>
                      </a:r>
                      <a:endParaRPr lang="cs-CZ" sz="2000" b="0" i="0" u="none" strike="noStrike" dirty="0">
                        <a:effectLst/>
                        <a:latin typeface="Arial" panose="020B0604020202020204" pitchFamily="34" charset="0"/>
                      </a:endParaRPr>
                    </a:p>
                  </a:txBody>
                  <a:tcPr marL="0" marR="0" marT="0" marB="0" anchor="b"/>
                </a:tc>
                <a:tc>
                  <a:txBody>
                    <a:bodyPr/>
                    <a:lstStyle/>
                    <a:p>
                      <a:pPr algn="l" fontAlgn="b"/>
                      <a:r>
                        <a:rPr lang="cs-CZ" sz="2000" u="none" strike="noStrike" dirty="0">
                          <a:effectLst/>
                        </a:rPr>
                        <a:t>Výnosy z prodaného zboží</a:t>
                      </a:r>
                      <a:endParaRPr lang="cs-CZ" sz="2000" b="0" i="0" u="none" strike="noStrike" dirty="0">
                        <a:effectLst/>
                        <a:latin typeface="Arial" panose="020B0604020202020204" pitchFamily="34" charset="0"/>
                      </a:endParaRPr>
                    </a:p>
                  </a:txBody>
                  <a:tcPr marL="0" marR="0" marT="0" marB="0" anchor="b"/>
                </a:tc>
                <a:extLst>
                  <a:ext uri="{0D108BD9-81ED-4DB2-BD59-A6C34878D82A}">
                    <a16:rowId xmlns:a16="http://schemas.microsoft.com/office/drawing/2014/main" val="10003"/>
                  </a:ext>
                </a:extLst>
              </a:tr>
              <a:tr h="389866">
                <a:tc>
                  <a:txBody>
                    <a:bodyPr/>
                    <a:lstStyle/>
                    <a:p>
                      <a:pPr algn="ctr" fontAlgn="b"/>
                      <a:r>
                        <a:rPr lang="cs-CZ" sz="2000" u="none" strike="noStrike" dirty="0">
                          <a:effectLst/>
                        </a:rPr>
                        <a:t>609</a:t>
                      </a:r>
                      <a:endParaRPr lang="cs-CZ" sz="2000" b="0" i="0" u="none" strike="noStrike" dirty="0">
                        <a:effectLst/>
                        <a:latin typeface="Arial" panose="020B0604020202020204" pitchFamily="34" charset="0"/>
                      </a:endParaRPr>
                    </a:p>
                  </a:txBody>
                  <a:tcPr marL="0" marR="0" marT="0" marB="0" anchor="b"/>
                </a:tc>
                <a:tc>
                  <a:txBody>
                    <a:bodyPr/>
                    <a:lstStyle/>
                    <a:p>
                      <a:pPr algn="l" fontAlgn="b"/>
                      <a:r>
                        <a:rPr lang="cs-CZ" sz="2000" u="none" strike="noStrike" dirty="0">
                          <a:effectLst/>
                        </a:rPr>
                        <a:t>Jiné výnosy z vlastních výkonů</a:t>
                      </a:r>
                      <a:endParaRPr lang="cs-CZ" sz="2000" b="0" i="0" u="none" strike="noStrike" dirty="0">
                        <a:effectLst/>
                        <a:latin typeface="Arial" panose="020B0604020202020204" pitchFamily="34" charset="0"/>
                      </a:endParaRPr>
                    </a:p>
                  </a:txBody>
                  <a:tcPr marL="0" marR="0" marT="0" marB="0" anchor="b"/>
                </a:tc>
                <a:extLst>
                  <a:ext uri="{0D108BD9-81ED-4DB2-BD59-A6C34878D82A}">
                    <a16:rowId xmlns:a16="http://schemas.microsoft.com/office/drawing/2014/main" val="10004"/>
                  </a:ext>
                </a:extLst>
              </a:tr>
              <a:tr h="412636">
                <a:tc>
                  <a:txBody>
                    <a:bodyPr/>
                    <a:lstStyle/>
                    <a:p>
                      <a:pPr algn="ctr" fontAlgn="b"/>
                      <a:r>
                        <a:rPr lang="cs-CZ" sz="2000" u="none" strike="noStrike" dirty="0">
                          <a:effectLst/>
                        </a:rPr>
                        <a:t>641</a:t>
                      </a:r>
                      <a:endParaRPr lang="cs-CZ" sz="2000" b="0" i="0" u="none" strike="noStrike" dirty="0">
                        <a:effectLst/>
                        <a:latin typeface="Arial" panose="020B0604020202020204" pitchFamily="34" charset="0"/>
                      </a:endParaRPr>
                    </a:p>
                  </a:txBody>
                  <a:tcPr marL="0" marR="0" marT="0" marB="0" anchor="b"/>
                </a:tc>
                <a:tc>
                  <a:txBody>
                    <a:bodyPr/>
                    <a:lstStyle/>
                    <a:p>
                      <a:pPr algn="l" fontAlgn="b"/>
                      <a:r>
                        <a:rPr lang="cs-CZ" sz="2000" u="none" strike="noStrike" dirty="0">
                          <a:effectLst/>
                        </a:rPr>
                        <a:t>Smluvní pokuty a penále</a:t>
                      </a:r>
                      <a:endParaRPr lang="cs-CZ" sz="2000" b="0" i="0" u="none" strike="noStrike" dirty="0">
                        <a:effectLst/>
                        <a:latin typeface="Arial" panose="020B0604020202020204" pitchFamily="34" charset="0"/>
                      </a:endParaRPr>
                    </a:p>
                  </a:txBody>
                  <a:tcPr marL="0" marR="0" marT="0" marB="0" anchor="b"/>
                </a:tc>
                <a:extLst>
                  <a:ext uri="{0D108BD9-81ED-4DB2-BD59-A6C34878D82A}">
                    <a16:rowId xmlns:a16="http://schemas.microsoft.com/office/drawing/2014/main" val="10005"/>
                  </a:ext>
                </a:extLst>
              </a:tr>
              <a:tr h="352547">
                <a:tc>
                  <a:txBody>
                    <a:bodyPr/>
                    <a:lstStyle/>
                    <a:p>
                      <a:pPr algn="ctr" fontAlgn="b"/>
                      <a:r>
                        <a:rPr lang="cs-CZ" sz="2000" u="none" strike="noStrike" dirty="0">
                          <a:effectLst/>
                        </a:rPr>
                        <a:t>644</a:t>
                      </a:r>
                      <a:endParaRPr lang="cs-CZ" sz="2000" b="0" i="0" u="none" strike="noStrike" dirty="0">
                        <a:effectLst/>
                        <a:latin typeface="Arial" panose="020B0604020202020204" pitchFamily="34" charset="0"/>
                      </a:endParaRPr>
                    </a:p>
                  </a:txBody>
                  <a:tcPr marL="0" marR="0" marT="0" marB="0" anchor="b"/>
                </a:tc>
                <a:tc>
                  <a:txBody>
                    <a:bodyPr/>
                    <a:lstStyle/>
                    <a:p>
                      <a:pPr algn="l" fontAlgn="b"/>
                      <a:r>
                        <a:rPr lang="pl-PL" sz="2000" u="none" strike="noStrike" dirty="0">
                          <a:effectLst/>
                        </a:rPr>
                        <a:t>Výnosy z prodeje materiálu</a:t>
                      </a:r>
                      <a:endParaRPr lang="pl-PL" sz="2000" b="0" i="0" u="none" strike="noStrike" dirty="0">
                        <a:effectLst/>
                        <a:latin typeface="Arial" panose="020B0604020202020204" pitchFamily="34" charset="0"/>
                      </a:endParaRPr>
                    </a:p>
                  </a:txBody>
                  <a:tcPr marL="0" marR="0" marT="0" marB="0" anchor="b"/>
                </a:tc>
                <a:extLst>
                  <a:ext uri="{0D108BD9-81ED-4DB2-BD59-A6C34878D82A}">
                    <a16:rowId xmlns:a16="http://schemas.microsoft.com/office/drawing/2014/main" val="10006"/>
                  </a:ext>
                </a:extLst>
              </a:tr>
              <a:tr h="352547">
                <a:tc>
                  <a:txBody>
                    <a:bodyPr/>
                    <a:lstStyle/>
                    <a:p>
                      <a:pPr algn="ctr" fontAlgn="b"/>
                      <a:r>
                        <a:rPr lang="cs-CZ" sz="2000" u="none" strike="noStrike" dirty="0">
                          <a:effectLst/>
                        </a:rPr>
                        <a:t>645,646</a:t>
                      </a:r>
                      <a:endParaRPr lang="cs-CZ" sz="2000" b="0" i="0" u="none" strike="noStrike" dirty="0">
                        <a:effectLst/>
                        <a:latin typeface="Arial" panose="020B0604020202020204" pitchFamily="34" charset="0"/>
                      </a:endParaRPr>
                    </a:p>
                  </a:txBody>
                  <a:tcPr marL="0" marR="0" marT="0" marB="0" anchor="b"/>
                </a:tc>
                <a:tc>
                  <a:txBody>
                    <a:bodyPr/>
                    <a:lstStyle/>
                    <a:p>
                      <a:pPr algn="l" fontAlgn="b"/>
                      <a:r>
                        <a:rPr lang="cs-CZ" sz="2000" u="none" strike="noStrike" dirty="0">
                          <a:effectLst/>
                        </a:rPr>
                        <a:t>Výnosy z prodeje dlouhodobého majetku</a:t>
                      </a:r>
                      <a:endParaRPr lang="cs-CZ" sz="2000" b="0" i="0" u="none" strike="noStrike" dirty="0">
                        <a:effectLst/>
                        <a:latin typeface="Arial" panose="020B0604020202020204" pitchFamily="34" charset="0"/>
                      </a:endParaRPr>
                    </a:p>
                  </a:txBody>
                  <a:tcPr marL="0" marR="0" marT="0" marB="0" anchor="b"/>
                </a:tc>
                <a:extLst>
                  <a:ext uri="{0D108BD9-81ED-4DB2-BD59-A6C34878D82A}">
                    <a16:rowId xmlns:a16="http://schemas.microsoft.com/office/drawing/2014/main" val="10007"/>
                  </a:ext>
                </a:extLst>
              </a:tr>
              <a:tr h="352547">
                <a:tc>
                  <a:txBody>
                    <a:bodyPr/>
                    <a:lstStyle/>
                    <a:p>
                      <a:pPr algn="ctr" fontAlgn="b"/>
                      <a:r>
                        <a:rPr lang="cs-CZ" sz="2000" u="none" strike="noStrike" dirty="0">
                          <a:effectLst/>
                        </a:rPr>
                        <a:t>647</a:t>
                      </a:r>
                      <a:endParaRPr lang="cs-CZ" sz="2000" b="0" i="0" u="none" strike="noStrike" dirty="0">
                        <a:effectLst/>
                        <a:latin typeface="Arial" panose="020B0604020202020204" pitchFamily="34" charset="0"/>
                      </a:endParaRPr>
                    </a:p>
                  </a:txBody>
                  <a:tcPr marL="0" marR="0" marT="0" marB="0" anchor="b"/>
                </a:tc>
                <a:tc>
                  <a:txBody>
                    <a:bodyPr/>
                    <a:lstStyle/>
                    <a:p>
                      <a:pPr algn="l" fontAlgn="b"/>
                      <a:r>
                        <a:rPr lang="cs-CZ" sz="2000" u="none" strike="noStrike" dirty="0">
                          <a:effectLst/>
                        </a:rPr>
                        <a:t>Výnosy z prodeje pozemků</a:t>
                      </a:r>
                      <a:endParaRPr lang="cs-CZ" sz="2000" b="0" i="0" u="none" strike="noStrike" dirty="0">
                        <a:effectLst/>
                        <a:latin typeface="Arial" panose="020B0604020202020204" pitchFamily="34" charset="0"/>
                      </a:endParaRPr>
                    </a:p>
                  </a:txBody>
                  <a:tcPr marL="0" marR="0" marT="0" marB="0" anchor="b"/>
                </a:tc>
                <a:extLst>
                  <a:ext uri="{0D108BD9-81ED-4DB2-BD59-A6C34878D82A}">
                    <a16:rowId xmlns:a16="http://schemas.microsoft.com/office/drawing/2014/main" val="10008"/>
                  </a:ext>
                </a:extLst>
              </a:tr>
              <a:tr h="352547">
                <a:tc>
                  <a:txBody>
                    <a:bodyPr/>
                    <a:lstStyle/>
                    <a:p>
                      <a:pPr algn="ctr" fontAlgn="b"/>
                      <a:r>
                        <a:rPr lang="cs-CZ" sz="2000" u="none" strike="noStrike">
                          <a:effectLst/>
                        </a:rPr>
                        <a:t>649</a:t>
                      </a:r>
                      <a:endParaRPr lang="cs-CZ" sz="2000" b="0" i="0" u="none" strike="noStrike">
                        <a:effectLst/>
                        <a:latin typeface="Arial" panose="020B0604020202020204" pitchFamily="34" charset="0"/>
                      </a:endParaRPr>
                    </a:p>
                  </a:txBody>
                  <a:tcPr marL="0" marR="0" marT="0" marB="0" anchor="b"/>
                </a:tc>
                <a:tc>
                  <a:txBody>
                    <a:bodyPr/>
                    <a:lstStyle/>
                    <a:p>
                      <a:pPr algn="l" fontAlgn="b"/>
                      <a:r>
                        <a:rPr lang="cs-CZ" sz="2000" u="none" strike="noStrike" dirty="0">
                          <a:effectLst/>
                        </a:rPr>
                        <a:t>Ostatní výnosy z činnosti</a:t>
                      </a:r>
                    </a:p>
                  </a:txBody>
                  <a:tcPr marL="0" marR="0" marT="0" marB="0" anchor="b"/>
                </a:tc>
                <a:extLst>
                  <a:ext uri="{0D108BD9-81ED-4DB2-BD59-A6C34878D82A}">
                    <a16:rowId xmlns:a16="http://schemas.microsoft.com/office/drawing/2014/main" val="10009"/>
                  </a:ext>
                </a:extLst>
              </a:tr>
              <a:tr h="352547">
                <a:tc>
                  <a:txBody>
                    <a:bodyPr/>
                    <a:lstStyle/>
                    <a:p>
                      <a:pPr algn="ctr" fontAlgn="b"/>
                      <a:r>
                        <a:rPr lang="cs-CZ" sz="2000" u="none" strike="noStrike" dirty="0">
                          <a:effectLst/>
                        </a:rPr>
                        <a:t>662</a:t>
                      </a:r>
                      <a:endParaRPr lang="cs-CZ" sz="2000" b="0" i="0" u="none" strike="noStrike" dirty="0">
                        <a:effectLst/>
                        <a:latin typeface="Arial" panose="020B0604020202020204" pitchFamily="34" charset="0"/>
                      </a:endParaRPr>
                    </a:p>
                  </a:txBody>
                  <a:tcPr marL="0" marR="0" marT="0" marB="0" anchor="b"/>
                </a:tc>
                <a:tc>
                  <a:txBody>
                    <a:bodyPr/>
                    <a:lstStyle/>
                    <a:p>
                      <a:pPr algn="l" fontAlgn="b"/>
                      <a:r>
                        <a:rPr lang="cs-CZ" sz="2000" u="none" strike="noStrike" dirty="0">
                          <a:effectLst/>
                        </a:rPr>
                        <a:t>Úroky</a:t>
                      </a:r>
                      <a:endParaRPr lang="cs-CZ" sz="2000" b="0" i="0" u="none" strike="noStrike" dirty="0">
                        <a:effectLst/>
                        <a:latin typeface="Arial" panose="020B0604020202020204" pitchFamily="34" charset="0"/>
                      </a:endParaRPr>
                    </a:p>
                  </a:txBody>
                  <a:tcPr marL="0" marR="0" marT="0" marB="0" anchor="b"/>
                </a:tc>
                <a:extLst>
                  <a:ext uri="{0D108BD9-81ED-4DB2-BD59-A6C34878D82A}">
                    <a16:rowId xmlns:a16="http://schemas.microsoft.com/office/drawing/2014/main" val="10010"/>
                  </a:ext>
                </a:extLst>
              </a:tr>
              <a:tr h="352547">
                <a:tc>
                  <a:txBody>
                    <a:bodyPr/>
                    <a:lstStyle/>
                    <a:p>
                      <a:pPr algn="ctr" fontAlgn="b"/>
                      <a:r>
                        <a:rPr lang="cs-CZ" sz="2000" u="none" strike="noStrike">
                          <a:effectLst/>
                        </a:rPr>
                        <a:t>663</a:t>
                      </a:r>
                      <a:endParaRPr lang="cs-CZ" sz="2000" b="0" i="0" u="none" strike="noStrike">
                        <a:effectLst/>
                        <a:latin typeface="Arial" panose="020B0604020202020204" pitchFamily="34" charset="0"/>
                      </a:endParaRPr>
                    </a:p>
                  </a:txBody>
                  <a:tcPr marL="0" marR="0" marT="0" marB="0" anchor="b"/>
                </a:tc>
                <a:tc>
                  <a:txBody>
                    <a:bodyPr/>
                    <a:lstStyle/>
                    <a:p>
                      <a:pPr algn="l" fontAlgn="b"/>
                      <a:r>
                        <a:rPr lang="cs-CZ" sz="2000" u="none" strike="noStrike" dirty="0">
                          <a:effectLst/>
                        </a:rPr>
                        <a:t>Kurzové rozdíly (nákladem je 553)</a:t>
                      </a:r>
                      <a:endParaRPr lang="cs-CZ" sz="2000" b="0" i="0" u="none" strike="noStrike" dirty="0">
                        <a:effectLst/>
                        <a:latin typeface="Arial" panose="020B0604020202020204" pitchFamily="34" charset="0"/>
                      </a:endParaRPr>
                    </a:p>
                  </a:txBody>
                  <a:tcPr marL="0" marR="0" marT="0" marB="0" anchor="b"/>
                </a:tc>
                <a:extLst>
                  <a:ext uri="{0D108BD9-81ED-4DB2-BD59-A6C34878D82A}">
                    <a16:rowId xmlns:a16="http://schemas.microsoft.com/office/drawing/2014/main" val="10011"/>
                  </a:ext>
                </a:extLst>
              </a:tr>
              <a:tr h="352547">
                <a:tc>
                  <a:txBody>
                    <a:bodyPr/>
                    <a:lstStyle/>
                    <a:p>
                      <a:pPr algn="ctr" fontAlgn="b"/>
                      <a:r>
                        <a:rPr lang="cs-CZ" sz="2000" u="none" strike="noStrike" dirty="0">
                          <a:effectLst/>
                        </a:rPr>
                        <a:t>669</a:t>
                      </a:r>
                      <a:endParaRPr lang="cs-CZ" sz="2000" b="0" i="0" u="none" strike="noStrike" dirty="0">
                        <a:effectLst/>
                        <a:latin typeface="Arial" panose="020B0604020202020204" pitchFamily="34" charset="0"/>
                      </a:endParaRPr>
                    </a:p>
                  </a:txBody>
                  <a:tcPr marL="0" marR="0" marT="0" marB="0" anchor="b"/>
                </a:tc>
                <a:tc>
                  <a:txBody>
                    <a:bodyPr/>
                    <a:lstStyle/>
                    <a:p>
                      <a:pPr algn="l" fontAlgn="b"/>
                      <a:r>
                        <a:rPr lang="cs-CZ" sz="2000" u="none" strike="noStrike" dirty="0">
                          <a:effectLst/>
                        </a:rPr>
                        <a:t>Ostatní  finanční výnosy – finanční bonusy</a:t>
                      </a:r>
                      <a:endParaRPr lang="cs-CZ" sz="2000" b="0" i="0" u="none" strike="noStrike" dirty="0">
                        <a:effectLst/>
                        <a:latin typeface="Arial" panose="020B0604020202020204" pitchFamily="34" charset="0"/>
                      </a:endParaRPr>
                    </a:p>
                  </a:txBody>
                  <a:tcPr marL="0" marR="0" marT="0" marB="0" anchor="b"/>
                </a:tc>
                <a:extLst>
                  <a:ext uri="{0D108BD9-81ED-4DB2-BD59-A6C34878D82A}">
                    <a16:rowId xmlns:a16="http://schemas.microsoft.com/office/drawing/2014/main" val="10012"/>
                  </a:ext>
                </a:extLst>
              </a:tr>
            </a:tbl>
          </a:graphicData>
        </a:graphic>
      </p:graphicFrame>
      <p:sp>
        <p:nvSpPr>
          <p:cNvPr id="23599" name="Zástupný symbol pro číslo snímku 3">
            <a:extLst>
              <a:ext uri="{FF2B5EF4-FFF2-40B4-BE49-F238E27FC236}">
                <a16:creationId xmlns:a16="http://schemas.microsoft.com/office/drawing/2014/main" id="{2206F995-808E-1649-25F2-CDCB02B6716E}"/>
              </a:ext>
            </a:extLst>
          </p:cNvPr>
          <p:cNvSpPr>
            <a:spLocks noGrp="1" noChangeArrowheads="1"/>
          </p:cNvSpPr>
          <p:nvPr>
            <p:ph type="sldNum" sz="quarter" idx="12"/>
          </p:nvPr>
        </p:nvSpPr>
        <p:spPr bwMode="auto"/>
        <p:txBody>
          <a:bodyPr wrap="square" numCol="1" anchorCtr="0" compatLnSpc="1">
            <a:prstTxWarp prst="textNoShape">
              <a:avLst/>
            </a:prstTxWarp>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defTabSz="457200" eaLnBrk="0" fontAlgn="base" hangingPunct="0">
              <a:spcBef>
                <a:spcPct val="0"/>
              </a:spcBef>
              <a:spcAft>
                <a:spcPct val="0"/>
              </a:spcAft>
              <a:defRPr>
                <a:solidFill>
                  <a:schemeClr val="tx1"/>
                </a:solidFill>
                <a:latin typeface="Garamond" panose="02020404030301010803" pitchFamily="18" charset="0"/>
              </a:defRPr>
            </a:lvl6pPr>
            <a:lvl7pPr marL="2971800" indent="-228600" defTabSz="457200" eaLnBrk="0" fontAlgn="base" hangingPunct="0">
              <a:spcBef>
                <a:spcPct val="0"/>
              </a:spcBef>
              <a:spcAft>
                <a:spcPct val="0"/>
              </a:spcAft>
              <a:defRPr>
                <a:solidFill>
                  <a:schemeClr val="tx1"/>
                </a:solidFill>
                <a:latin typeface="Garamond" panose="02020404030301010803" pitchFamily="18" charset="0"/>
              </a:defRPr>
            </a:lvl7pPr>
            <a:lvl8pPr marL="3429000" indent="-228600" defTabSz="457200" eaLnBrk="0" fontAlgn="base" hangingPunct="0">
              <a:spcBef>
                <a:spcPct val="0"/>
              </a:spcBef>
              <a:spcAft>
                <a:spcPct val="0"/>
              </a:spcAft>
              <a:defRPr>
                <a:solidFill>
                  <a:schemeClr val="tx1"/>
                </a:solidFill>
                <a:latin typeface="Garamond" panose="02020404030301010803" pitchFamily="18" charset="0"/>
              </a:defRPr>
            </a:lvl8pPr>
            <a:lvl9pPr marL="3886200" indent="-228600" defTabSz="457200" eaLnBrk="0" fontAlgn="base" hangingPunct="0">
              <a:spcBef>
                <a:spcPct val="0"/>
              </a:spcBef>
              <a:spcAft>
                <a:spcPct val="0"/>
              </a:spcAft>
              <a:defRPr>
                <a:solidFill>
                  <a:schemeClr val="tx1"/>
                </a:solidFill>
                <a:latin typeface="Garamond" panose="02020404030301010803" pitchFamily="18" charset="0"/>
              </a:defRPr>
            </a:lvl9pPr>
          </a:lstStyle>
          <a:p>
            <a:pPr fontAlgn="base">
              <a:spcBef>
                <a:spcPct val="0"/>
              </a:spcBef>
              <a:spcAft>
                <a:spcPct val="0"/>
              </a:spcAft>
              <a:defRPr/>
            </a:pPr>
            <a:fld id="{21AFEF4E-7A23-4D75-83FC-0543AFD4BA4D}" type="slidenum">
              <a:rPr lang="cs-CZ" altLang="cs-CZ" smtClean="0">
                <a:solidFill>
                  <a:schemeClr val="bg1"/>
                </a:solidFill>
                <a:latin typeface="Tahoma" panose="020B0604030504040204" pitchFamily="34" charset="0"/>
                <a:cs typeface="Tahoma" panose="020B0604030504040204" pitchFamily="34" charset="0"/>
              </a:rPr>
              <a:pPr fontAlgn="base">
                <a:spcBef>
                  <a:spcPct val="0"/>
                </a:spcBef>
                <a:spcAft>
                  <a:spcPct val="0"/>
                </a:spcAft>
                <a:defRPr/>
              </a:pPr>
              <a:t>6</a:t>
            </a:fld>
            <a:endParaRPr lang="cs-CZ" altLang="cs-CZ">
              <a:solidFill>
                <a:schemeClr val="bg1"/>
              </a:solidFill>
              <a:latin typeface="Tahoma" panose="020B0604030504040204" pitchFamily="34" charset="0"/>
              <a:cs typeface="Tahoma" panose="020B0604030504040204" pitchFamily="34" charset="0"/>
            </a:endParaRPr>
          </a:p>
        </p:txBody>
      </p:sp>
    </p:spTree>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0B8B137-DF62-2089-D31D-349D06599B79}"/>
              </a:ext>
            </a:extLst>
          </p:cNvPr>
          <p:cNvSpPr>
            <a:spLocks noGrp="1"/>
          </p:cNvSpPr>
          <p:nvPr>
            <p:ph type="title"/>
          </p:nvPr>
        </p:nvSpPr>
        <p:spPr>
          <a:xfrm>
            <a:off x="839416" y="548680"/>
            <a:ext cx="10742984" cy="979959"/>
          </a:xfrm>
        </p:spPr>
        <p:txBody>
          <a:bodyPr>
            <a:noAutofit/>
          </a:bodyPr>
          <a:lstStyle/>
          <a:p>
            <a:pPr algn="ctr">
              <a:defRPr/>
            </a:pPr>
            <a:r>
              <a:rPr lang="cs-CZ" dirty="0"/>
              <a:t>Odměna za zpětný odběr odpadů</a:t>
            </a:r>
          </a:p>
        </p:txBody>
      </p:sp>
      <p:sp>
        <p:nvSpPr>
          <p:cNvPr id="17411" name="Zástupný obsah 2">
            <a:extLst>
              <a:ext uri="{FF2B5EF4-FFF2-40B4-BE49-F238E27FC236}">
                <a16:creationId xmlns:a16="http://schemas.microsoft.com/office/drawing/2014/main" id="{2D5CD989-3449-08B5-741B-2D0E73AFB0F4}"/>
              </a:ext>
            </a:extLst>
          </p:cNvPr>
          <p:cNvSpPr>
            <a:spLocks noGrp="1" noChangeArrowheads="1"/>
          </p:cNvSpPr>
          <p:nvPr>
            <p:ph idx="1"/>
          </p:nvPr>
        </p:nvSpPr>
        <p:spPr>
          <a:xfrm>
            <a:off x="1055440" y="2060848"/>
            <a:ext cx="10801199" cy="4615364"/>
          </a:xfrm>
        </p:spPr>
        <p:txBody>
          <a:bodyPr>
            <a:normAutofit/>
          </a:bodyPr>
          <a:lstStyle/>
          <a:p>
            <a:pPr eaLnBrk="1" hangingPunct="1">
              <a:defRPr/>
            </a:pPr>
            <a:endParaRPr lang="cs-CZ" altLang="cs-CZ" sz="2000" dirty="0"/>
          </a:p>
          <a:p>
            <a:pPr marL="265113" indent="-265113">
              <a:buFont typeface="Arial"/>
              <a:buChar char="•"/>
              <a:defRPr/>
            </a:pPr>
            <a:r>
              <a:rPr lang="cs-CZ" altLang="cs-CZ" sz="2000" dirty="0">
                <a:solidFill>
                  <a:schemeClr val="tx1">
                    <a:lumMod val="85000"/>
                    <a:lumOff val="15000"/>
                  </a:schemeClr>
                </a:solidFill>
              </a:rPr>
              <a:t>EKO-KOM, ELEKTROWIN, ASEKOL, EKOLAMP</a:t>
            </a:r>
          </a:p>
          <a:p>
            <a:pPr marL="265113" indent="-265113">
              <a:buFont typeface="Arial"/>
              <a:buChar char="•"/>
              <a:defRPr/>
            </a:pPr>
            <a:r>
              <a:rPr lang="cs-CZ" altLang="cs-CZ" sz="2000" dirty="0">
                <a:solidFill>
                  <a:schemeClr val="tx1">
                    <a:lumMod val="85000"/>
                    <a:lumOff val="15000"/>
                  </a:schemeClr>
                </a:solidFill>
              </a:rPr>
              <a:t>Zpravidla se účtuje na účet 649</a:t>
            </a:r>
          </a:p>
          <a:p>
            <a:pPr eaLnBrk="1" hangingPunct="1">
              <a:defRPr/>
            </a:pPr>
            <a:endParaRPr lang="cs-CZ" altLang="cs-CZ" sz="2000" dirty="0">
              <a:solidFill>
                <a:schemeClr val="tx1">
                  <a:lumMod val="85000"/>
                  <a:lumOff val="15000"/>
                </a:schemeClr>
              </a:solidFill>
            </a:endParaRPr>
          </a:p>
          <a:p>
            <a:pPr eaLnBrk="1" hangingPunct="1">
              <a:defRPr/>
            </a:pPr>
            <a:r>
              <a:rPr lang="cs-CZ" altLang="cs-CZ" sz="2000" dirty="0"/>
              <a:t>Doporučujeme do základu daně zahrnovat, pokud není prokázáno, že se jedná o ztrátovou činnost. Důvodem je skutečnost, že se nemusí jednat  o příjem v rámci výkonu veřejné správy.</a:t>
            </a:r>
          </a:p>
        </p:txBody>
      </p:sp>
      <p:sp>
        <p:nvSpPr>
          <p:cNvPr id="4" name="Zástupný symbol pro číslo snímku 3">
            <a:extLst>
              <a:ext uri="{FF2B5EF4-FFF2-40B4-BE49-F238E27FC236}">
                <a16:creationId xmlns:a16="http://schemas.microsoft.com/office/drawing/2014/main" id="{048BE536-29B1-BCE3-0D05-C2325770EEF9}"/>
              </a:ext>
            </a:extLst>
          </p:cNvPr>
          <p:cNvSpPr>
            <a:spLocks noGrp="1"/>
          </p:cNvSpPr>
          <p:nvPr>
            <p:ph type="sldNum" sz="quarter" idx="12"/>
          </p:nvPr>
        </p:nvSpPr>
        <p:spPr/>
        <p:txBody>
          <a:bodyPr/>
          <a:lstStyle/>
          <a:p>
            <a:pPr>
              <a:defRPr/>
            </a:pPr>
            <a:fld id="{2028A68D-8012-4FE8-B5CB-7ACED8496FE7}" type="slidenum">
              <a:rPr lang="cs-CZ" altLang="cs-CZ"/>
              <a:pPr>
                <a:defRPr/>
              </a:pPr>
              <a:t>7</a:t>
            </a:fld>
            <a:endParaRPr lang="cs-CZ" altLang="cs-CZ" dirty="0"/>
          </a:p>
        </p:txBody>
      </p:sp>
    </p:spTree>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Nadpis 1">
            <a:extLst>
              <a:ext uri="{FF2B5EF4-FFF2-40B4-BE49-F238E27FC236}">
                <a16:creationId xmlns:a16="http://schemas.microsoft.com/office/drawing/2014/main" id="{0881560E-AB7C-4EAA-9723-5CDF746020DB}"/>
              </a:ext>
            </a:extLst>
          </p:cNvPr>
          <p:cNvSpPr>
            <a:spLocks noGrp="1"/>
          </p:cNvSpPr>
          <p:nvPr>
            <p:ph type="title"/>
          </p:nvPr>
        </p:nvSpPr>
        <p:spPr>
          <a:xfrm>
            <a:off x="2346325" y="287338"/>
            <a:ext cx="7543800" cy="1270000"/>
          </a:xfrm>
        </p:spPr>
        <p:txBody>
          <a:bodyPr/>
          <a:lstStyle/>
          <a:p>
            <a:pPr algn="ctr">
              <a:defRPr/>
            </a:pPr>
            <a:r>
              <a:rPr lang="cs-CZ" altLang="cs-CZ" dirty="0"/>
              <a:t>Bezúplatné příjmy</a:t>
            </a:r>
          </a:p>
        </p:txBody>
      </p:sp>
      <p:sp>
        <p:nvSpPr>
          <p:cNvPr id="12291" name="Zástupný symbol pro obsah 2">
            <a:extLst>
              <a:ext uri="{FF2B5EF4-FFF2-40B4-BE49-F238E27FC236}">
                <a16:creationId xmlns:a16="http://schemas.microsoft.com/office/drawing/2014/main" id="{7394AC56-7D57-2F46-BB7B-51DA851212F2}"/>
              </a:ext>
            </a:extLst>
          </p:cNvPr>
          <p:cNvSpPr>
            <a:spLocks noGrp="1"/>
          </p:cNvSpPr>
          <p:nvPr>
            <p:ph idx="1"/>
          </p:nvPr>
        </p:nvSpPr>
        <p:spPr>
          <a:xfrm>
            <a:off x="767408" y="1526516"/>
            <a:ext cx="10441160" cy="5012396"/>
          </a:xfrm>
        </p:spPr>
        <p:txBody>
          <a:bodyPr rtlCol="0">
            <a:normAutofit/>
          </a:bodyPr>
          <a:lstStyle/>
          <a:p>
            <a:pPr marL="0" indent="0" algn="ctr">
              <a:buNone/>
              <a:defRPr/>
            </a:pPr>
            <a:r>
              <a:rPr lang="cs-CZ" altLang="cs-CZ" sz="2000" b="1" dirty="0">
                <a:solidFill>
                  <a:srgbClr val="FF0000"/>
                </a:solidFill>
              </a:rPr>
              <a:t>Veškeré bezúplatné příjmy jsou  dle § 19b ZDP osvobozeny od daně z příjmů právnických osob</a:t>
            </a:r>
          </a:p>
          <a:p>
            <a:pPr marL="114300" indent="0">
              <a:buNone/>
              <a:defRPr/>
            </a:pPr>
            <a:r>
              <a:rPr lang="cs-CZ" sz="2000" i="1" dirty="0">
                <a:solidFill>
                  <a:schemeClr val="tx1">
                    <a:lumMod val="85000"/>
                    <a:lumOff val="15000"/>
                  </a:schemeClr>
                </a:solidFill>
              </a:rPr>
              <a:t>(2) Od daně z příjmů právnických osob se osvobozuje bezúplatný příjem</a:t>
            </a:r>
          </a:p>
          <a:p>
            <a:pPr marL="114300" indent="0">
              <a:buNone/>
              <a:defRPr/>
            </a:pPr>
            <a:r>
              <a:rPr lang="cs-CZ" sz="2000" b="1" i="1" dirty="0">
                <a:solidFill>
                  <a:schemeClr val="tx1">
                    <a:lumMod val="85000"/>
                    <a:lumOff val="15000"/>
                  </a:schemeClr>
                </a:solidFill>
              </a:rPr>
              <a:t>…</a:t>
            </a:r>
          </a:p>
          <a:p>
            <a:pPr marL="114300" indent="0">
              <a:buNone/>
              <a:defRPr/>
            </a:pPr>
            <a:r>
              <a:rPr lang="cs-CZ" sz="2000" i="1" dirty="0">
                <a:solidFill>
                  <a:schemeClr val="tx1">
                    <a:lumMod val="85000"/>
                    <a:lumOff val="15000"/>
                  </a:schemeClr>
                </a:solidFill>
              </a:rPr>
              <a:t>b) poplatníka, který je</a:t>
            </a:r>
          </a:p>
          <a:p>
            <a:pPr marL="114300" indent="0">
              <a:buNone/>
              <a:defRPr/>
            </a:pPr>
            <a:r>
              <a:rPr lang="cs-CZ" sz="2000" b="1" i="1" dirty="0">
                <a:solidFill>
                  <a:schemeClr val="tx1">
                    <a:lumMod val="85000"/>
                    <a:lumOff val="15000"/>
                  </a:schemeClr>
                </a:solidFill>
              </a:rPr>
              <a:t>…</a:t>
            </a:r>
          </a:p>
          <a:p>
            <a:pPr marL="114300" indent="0">
              <a:buNone/>
              <a:defRPr/>
            </a:pPr>
            <a:r>
              <a:rPr lang="cs-CZ" sz="2000" i="1" dirty="0">
                <a:solidFill>
                  <a:schemeClr val="tx1">
                    <a:lumMod val="85000"/>
                    <a:lumOff val="15000"/>
                  </a:schemeClr>
                </a:solidFill>
              </a:rPr>
              <a:t>3. územním samosprávným celkem nebo jím zřízenou příspěvkovou organizací, dobrovolným svazkem obcí, veřejnou výzkumnou institucí, veřejnou vysokou školou nebo Regionální radou regionu soudržnosti, mají-li sídlo na území České republiky,</a:t>
            </a:r>
            <a:endParaRPr lang="cs-CZ" altLang="cs-CZ" sz="2000" i="1" dirty="0">
              <a:solidFill>
                <a:schemeClr val="tx1">
                  <a:lumMod val="85000"/>
                  <a:lumOff val="15000"/>
                </a:schemeClr>
              </a:solidFill>
            </a:endParaRPr>
          </a:p>
          <a:p>
            <a:pPr marL="114300" indent="0" algn="just">
              <a:buNone/>
              <a:defRPr/>
            </a:pPr>
            <a:r>
              <a:rPr lang="cs-CZ" altLang="cs-CZ" sz="2000" u="sng" dirty="0">
                <a:solidFill>
                  <a:schemeClr val="tx1">
                    <a:lumMod val="85000"/>
                    <a:lumOff val="15000"/>
                  </a:schemeClr>
                </a:solidFill>
              </a:rPr>
              <a:t>Např.: z nabytí dědictví nebo odkazu, na základě rozhodnutí pozemkového úřadu o pozemkových úhradách v podobě nabytí vlastnického práva k pozemku či zřízení věcného břemene, </a:t>
            </a:r>
            <a:r>
              <a:rPr lang="cs-CZ" altLang="cs-CZ" sz="2000" b="1" dirty="0">
                <a:solidFill>
                  <a:schemeClr val="tx1">
                    <a:lumMod val="85000"/>
                    <a:lumOff val="15000"/>
                  </a:schemeClr>
                </a:solidFill>
              </a:rPr>
              <a:t>dary</a:t>
            </a:r>
            <a:r>
              <a:rPr lang="cs-CZ" altLang="cs-CZ" sz="2000" dirty="0">
                <a:solidFill>
                  <a:schemeClr val="tx1">
                    <a:lumMod val="85000"/>
                    <a:lumOff val="15000"/>
                  </a:schemeClr>
                </a:solidFill>
              </a:rPr>
              <a:t> </a:t>
            </a:r>
            <a:r>
              <a:rPr lang="cs-CZ" altLang="cs-CZ" sz="2000" b="1" dirty="0">
                <a:solidFill>
                  <a:schemeClr val="tx1">
                    <a:lumMod val="85000"/>
                    <a:lumOff val="15000"/>
                  </a:schemeClr>
                </a:solidFill>
              </a:rPr>
              <a:t>na jakékoliv účely vč. darů na výkon veřejné moci nebo užití příspěvkovou organizací, jejíž je ÚSC zřizovatelem</a:t>
            </a:r>
          </a:p>
        </p:txBody>
      </p:sp>
      <p:sp>
        <p:nvSpPr>
          <p:cNvPr id="25604" name="Zástupný symbol pro číslo snímku 3">
            <a:extLst>
              <a:ext uri="{FF2B5EF4-FFF2-40B4-BE49-F238E27FC236}">
                <a16:creationId xmlns:a16="http://schemas.microsoft.com/office/drawing/2014/main" id="{F7D9DCC4-C34E-9ED0-47FF-987D90A10E3B}"/>
              </a:ext>
            </a:extLst>
          </p:cNvPr>
          <p:cNvSpPr>
            <a:spLocks noGrp="1" noChangeArrowheads="1"/>
          </p:cNvSpPr>
          <p:nvPr>
            <p:ph type="sldNum" sz="quarter" idx="12"/>
          </p:nvPr>
        </p:nvSpPr>
        <p:spPr bwMode="auto"/>
        <p:txBody>
          <a:bodyPr wrap="square" numCol="1" anchorCtr="0" compatLnSpc="1">
            <a:prstTxWarp prst="textNoShape">
              <a:avLst/>
            </a:prstTxWarp>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defTabSz="457200" eaLnBrk="0" fontAlgn="base" hangingPunct="0">
              <a:spcBef>
                <a:spcPct val="0"/>
              </a:spcBef>
              <a:spcAft>
                <a:spcPct val="0"/>
              </a:spcAft>
              <a:defRPr>
                <a:solidFill>
                  <a:schemeClr val="tx1"/>
                </a:solidFill>
                <a:latin typeface="Garamond" panose="02020404030301010803" pitchFamily="18" charset="0"/>
              </a:defRPr>
            </a:lvl6pPr>
            <a:lvl7pPr marL="2971800" indent="-228600" defTabSz="457200" eaLnBrk="0" fontAlgn="base" hangingPunct="0">
              <a:spcBef>
                <a:spcPct val="0"/>
              </a:spcBef>
              <a:spcAft>
                <a:spcPct val="0"/>
              </a:spcAft>
              <a:defRPr>
                <a:solidFill>
                  <a:schemeClr val="tx1"/>
                </a:solidFill>
                <a:latin typeface="Garamond" panose="02020404030301010803" pitchFamily="18" charset="0"/>
              </a:defRPr>
            </a:lvl7pPr>
            <a:lvl8pPr marL="3429000" indent="-228600" defTabSz="457200" eaLnBrk="0" fontAlgn="base" hangingPunct="0">
              <a:spcBef>
                <a:spcPct val="0"/>
              </a:spcBef>
              <a:spcAft>
                <a:spcPct val="0"/>
              </a:spcAft>
              <a:defRPr>
                <a:solidFill>
                  <a:schemeClr val="tx1"/>
                </a:solidFill>
                <a:latin typeface="Garamond" panose="02020404030301010803" pitchFamily="18" charset="0"/>
              </a:defRPr>
            </a:lvl8pPr>
            <a:lvl9pPr marL="3886200" indent="-228600" defTabSz="457200" eaLnBrk="0" fontAlgn="base" hangingPunct="0">
              <a:spcBef>
                <a:spcPct val="0"/>
              </a:spcBef>
              <a:spcAft>
                <a:spcPct val="0"/>
              </a:spcAft>
              <a:defRPr>
                <a:solidFill>
                  <a:schemeClr val="tx1"/>
                </a:solidFill>
                <a:latin typeface="Garamond" panose="02020404030301010803" pitchFamily="18" charset="0"/>
              </a:defRPr>
            </a:lvl9pPr>
          </a:lstStyle>
          <a:p>
            <a:pPr fontAlgn="base">
              <a:spcBef>
                <a:spcPct val="0"/>
              </a:spcBef>
              <a:spcAft>
                <a:spcPct val="0"/>
              </a:spcAft>
              <a:defRPr/>
            </a:pPr>
            <a:fld id="{8106E61A-CD40-4CD5-ACB0-2653732EC4BB}" type="slidenum">
              <a:rPr lang="cs-CZ" altLang="cs-CZ" smtClean="0">
                <a:solidFill>
                  <a:srgbClr val="FEFFFF"/>
                </a:solidFill>
                <a:latin typeface="Tahoma" panose="020B0604030504040204" pitchFamily="34" charset="0"/>
              </a:rPr>
              <a:pPr fontAlgn="base">
                <a:spcBef>
                  <a:spcPct val="0"/>
                </a:spcBef>
                <a:spcAft>
                  <a:spcPct val="0"/>
                </a:spcAft>
                <a:defRPr/>
              </a:pPr>
              <a:t>8</a:t>
            </a:fld>
            <a:endParaRPr lang="cs-CZ" altLang="cs-CZ">
              <a:solidFill>
                <a:srgbClr val="FEFFFF"/>
              </a:solidFill>
              <a:latin typeface="Tahoma" panose="020B0604030504040204" pitchFamily="34" charset="0"/>
            </a:endParaRPr>
          </a:p>
        </p:txBody>
      </p:sp>
    </p:spTree>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Nadpis 1">
            <a:extLst>
              <a:ext uri="{FF2B5EF4-FFF2-40B4-BE49-F238E27FC236}">
                <a16:creationId xmlns:a16="http://schemas.microsoft.com/office/drawing/2014/main" id="{0881560E-AB7C-4EAA-9723-5CDF746020DB}"/>
              </a:ext>
            </a:extLst>
          </p:cNvPr>
          <p:cNvSpPr>
            <a:spLocks noGrp="1"/>
          </p:cNvSpPr>
          <p:nvPr>
            <p:ph type="title"/>
          </p:nvPr>
        </p:nvSpPr>
        <p:spPr>
          <a:xfrm>
            <a:off x="407368" y="287338"/>
            <a:ext cx="11017223" cy="1270000"/>
          </a:xfrm>
        </p:spPr>
        <p:txBody>
          <a:bodyPr>
            <a:normAutofit/>
          </a:bodyPr>
          <a:lstStyle/>
          <a:p>
            <a:pPr algn="ctr">
              <a:defRPr/>
            </a:pPr>
            <a:r>
              <a:rPr lang="cs-CZ" altLang="cs-CZ" dirty="0"/>
              <a:t>Bezúplatné příjmy - účtování</a:t>
            </a:r>
          </a:p>
        </p:txBody>
      </p:sp>
      <p:sp>
        <p:nvSpPr>
          <p:cNvPr id="12291" name="Zástupný symbol pro obsah 2">
            <a:extLst>
              <a:ext uri="{FF2B5EF4-FFF2-40B4-BE49-F238E27FC236}">
                <a16:creationId xmlns:a16="http://schemas.microsoft.com/office/drawing/2014/main" id="{7394AC56-7D57-2F46-BB7B-51DA851212F2}"/>
              </a:ext>
            </a:extLst>
          </p:cNvPr>
          <p:cNvSpPr>
            <a:spLocks noGrp="1"/>
          </p:cNvSpPr>
          <p:nvPr>
            <p:ph idx="1"/>
          </p:nvPr>
        </p:nvSpPr>
        <p:spPr>
          <a:xfrm>
            <a:off x="407368" y="1196752"/>
            <a:ext cx="11175032" cy="5524723"/>
          </a:xfrm>
        </p:spPr>
        <p:txBody>
          <a:bodyPr rtlCol="0">
            <a:normAutofit/>
          </a:bodyPr>
          <a:lstStyle/>
          <a:p>
            <a:pPr marL="0" indent="0">
              <a:buNone/>
              <a:defRPr/>
            </a:pPr>
            <a:endParaRPr lang="cs-CZ" altLang="cs-CZ" sz="1400" b="1" i="1" dirty="0"/>
          </a:p>
          <a:p>
            <a:pPr>
              <a:defRPr/>
            </a:pPr>
            <a:r>
              <a:rPr lang="cs-CZ" altLang="cs-CZ" sz="2000" dirty="0"/>
              <a:t>Na účet 672 se účtují nejen dotace, ale i další bezúplatné příjmy, např: peněžní dary, příspěvky z nadačních fondů apod.:</a:t>
            </a:r>
            <a:endParaRPr lang="cs-CZ" altLang="cs-CZ" sz="1400" b="1" i="1" dirty="0"/>
          </a:p>
          <a:p>
            <a:pPr marL="0" indent="0">
              <a:buNone/>
              <a:defRPr/>
            </a:pPr>
            <a:r>
              <a:rPr lang="cs-CZ" altLang="cs-CZ" sz="1400" b="1" i="1" dirty="0"/>
              <a:t>Vyhláška č. 410/2009 Sb.:</a:t>
            </a:r>
          </a:p>
          <a:p>
            <a:pPr marL="0" indent="0">
              <a:buNone/>
            </a:pPr>
            <a:r>
              <a:rPr lang="pl-PL" sz="1400" i="1" dirty="0"/>
              <a:t>§ 40</a:t>
            </a:r>
          </a:p>
          <a:p>
            <a:pPr marL="0" indent="0">
              <a:buNone/>
            </a:pPr>
            <a:r>
              <a:rPr lang="pl-PL" sz="1400" b="1" i="1" dirty="0"/>
              <a:t>Výnosy z transferů</a:t>
            </a:r>
          </a:p>
          <a:p>
            <a:pPr marL="0" indent="0">
              <a:buNone/>
              <a:defRPr/>
            </a:pPr>
            <a:r>
              <a:rPr lang="cs-CZ" sz="1400" i="1" dirty="0"/>
              <a:t>b)</a:t>
            </a:r>
            <a:r>
              <a:rPr lang="cs-CZ" sz="1400" dirty="0"/>
              <a:t> „B.IV.2. Výnosy vybraných místních vládních institucí z transferů“ obsahuje u krajů, obcí, dobrovolných svazků obcí a jimi zřízených příspěvkových organizací zejména </a:t>
            </a:r>
            <a:r>
              <a:rPr lang="cs-CZ" sz="1400" b="1" dirty="0"/>
              <a:t>výnosy z titulu dotací, příspěvků, subvencí, dávek, nenávratných finančních výpomocí, podpor či peněžních darů, s výjimkou daní, poplatků a jiných obdobných dávek</a:t>
            </a:r>
            <a:r>
              <a:rPr lang="cs-CZ" sz="1400" dirty="0"/>
              <a:t>,</a:t>
            </a:r>
          </a:p>
          <a:p>
            <a:pPr marL="0" indent="0">
              <a:buNone/>
              <a:defRPr/>
            </a:pPr>
            <a:endParaRPr lang="cs-CZ" sz="1400" dirty="0"/>
          </a:p>
          <a:p>
            <a:pPr>
              <a:defRPr/>
            </a:pPr>
            <a:r>
              <a:rPr lang="cs-CZ" altLang="cs-CZ" sz="2000" dirty="0"/>
              <a:t>Na účet 649 se mimo jiné účtují věcné dary:</a:t>
            </a:r>
          </a:p>
          <a:p>
            <a:pPr marL="0" indent="0">
              <a:buNone/>
            </a:pPr>
            <a:r>
              <a:rPr lang="cs-CZ" sz="1400" i="1" dirty="0"/>
              <a:t>§ 37</a:t>
            </a:r>
          </a:p>
          <a:p>
            <a:pPr marL="0" indent="0">
              <a:buNone/>
            </a:pPr>
            <a:r>
              <a:rPr lang="cs-CZ" sz="1400" b="1" i="1" dirty="0"/>
              <a:t>Výnosy z činnosti</a:t>
            </a:r>
          </a:p>
          <a:p>
            <a:pPr marL="0" indent="0">
              <a:buNone/>
            </a:pPr>
            <a:r>
              <a:rPr lang="cs-CZ" sz="1400" i="1" dirty="0"/>
              <a:t>f) „B.I.17. Ostatní výnosy z činnosti“ obsahuje zejména náhrady za manka a škody, přebytky na majetku s výjimkou přebytků dlouhodobého nehmotného a hmotného majetku</a:t>
            </a:r>
            <a:r>
              <a:rPr lang="cs-CZ" sz="1400" b="1" i="1" dirty="0"/>
              <a:t>, bezúplatné nabytí zásob a drobného dlouhodobého majetku od subjektu, který není vybranou účetní jednotkou, a ostatní výnosy neuvedené v položkách </a:t>
            </a:r>
            <a:r>
              <a:rPr lang="cs-CZ" sz="1400" i="1" dirty="0"/>
              <a:t>„B.I.1. Výnosy z prodeje vlastních výrobků" až „B.I.16. Čerpání fondů".</a:t>
            </a:r>
          </a:p>
          <a:p>
            <a:pPr>
              <a:defRPr/>
            </a:pPr>
            <a:endParaRPr lang="cs-CZ" altLang="cs-CZ" sz="2000" dirty="0"/>
          </a:p>
          <a:p>
            <a:pPr marL="0" indent="0">
              <a:buNone/>
              <a:defRPr/>
            </a:pPr>
            <a:endParaRPr lang="cs-CZ" altLang="cs-CZ" sz="1400" b="1" dirty="0">
              <a:solidFill>
                <a:schemeClr val="tx1">
                  <a:lumMod val="85000"/>
                  <a:lumOff val="15000"/>
                </a:schemeClr>
              </a:solidFill>
            </a:endParaRPr>
          </a:p>
        </p:txBody>
      </p:sp>
      <p:sp>
        <p:nvSpPr>
          <p:cNvPr id="25604" name="Zástupný symbol pro číslo snímku 3">
            <a:extLst>
              <a:ext uri="{FF2B5EF4-FFF2-40B4-BE49-F238E27FC236}">
                <a16:creationId xmlns:a16="http://schemas.microsoft.com/office/drawing/2014/main" id="{F7D9DCC4-C34E-9ED0-47FF-987D90A10E3B}"/>
              </a:ext>
            </a:extLst>
          </p:cNvPr>
          <p:cNvSpPr>
            <a:spLocks noGrp="1" noChangeArrowheads="1"/>
          </p:cNvSpPr>
          <p:nvPr>
            <p:ph type="sldNum" sz="quarter" idx="12"/>
          </p:nvPr>
        </p:nvSpPr>
        <p:spPr bwMode="auto"/>
        <p:txBody>
          <a:bodyPr wrap="square" numCol="1" anchorCtr="0" compatLnSpc="1">
            <a:prstTxWarp prst="textNoShape">
              <a:avLst/>
            </a:prstTxWarp>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defTabSz="457200" eaLnBrk="0" fontAlgn="base" hangingPunct="0">
              <a:spcBef>
                <a:spcPct val="0"/>
              </a:spcBef>
              <a:spcAft>
                <a:spcPct val="0"/>
              </a:spcAft>
              <a:defRPr>
                <a:solidFill>
                  <a:schemeClr val="tx1"/>
                </a:solidFill>
                <a:latin typeface="Garamond" panose="02020404030301010803" pitchFamily="18" charset="0"/>
              </a:defRPr>
            </a:lvl6pPr>
            <a:lvl7pPr marL="2971800" indent="-228600" defTabSz="457200" eaLnBrk="0" fontAlgn="base" hangingPunct="0">
              <a:spcBef>
                <a:spcPct val="0"/>
              </a:spcBef>
              <a:spcAft>
                <a:spcPct val="0"/>
              </a:spcAft>
              <a:defRPr>
                <a:solidFill>
                  <a:schemeClr val="tx1"/>
                </a:solidFill>
                <a:latin typeface="Garamond" panose="02020404030301010803" pitchFamily="18" charset="0"/>
              </a:defRPr>
            </a:lvl7pPr>
            <a:lvl8pPr marL="3429000" indent="-228600" defTabSz="457200" eaLnBrk="0" fontAlgn="base" hangingPunct="0">
              <a:spcBef>
                <a:spcPct val="0"/>
              </a:spcBef>
              <a:spcAft>
                <a:spcPct val="0"/>
              </a:spcAft>
              <a:defRPr>
                <a:solidFill>
                  <a:schemeClr val="tx1"/>
                </a:solidFill>
                <a:latin typeface="Garamond" panose="02020404030301010803" pitchFamily="18" charset="0"/>
              </a:defRPr>
            </a:lvl8pPr>
            <a:lvl9pPr marL="3886200" indent="-228600" defTabSz="457200" eaLnBrk="0" fontAlgn="base" hangingPunct="0">
              <a:spcBef>
                <a:spcPct val="0"/>
              </a:spcBef>
              <a:spcAft>
                <a:spcPct val="0"/>
              </a:spcAft>
              <a:defRPr>
                <a:solidFill>
                  <a:schemeClr val="tx1"/>
                </a:solidFill>
                <a:latin typeface="Garamond" panose="02020404030301010803" pitchFamily="18" charset="0"/>
              </a:defRPr>
            </a:lvl9pPr>
          </a:lstStyle>
          <a:p>
            <a:pPr fontAlgn="base">
              <a:spcBef>
                <a:spcPct val="0"/>
              </a:spcBef>
              <a:spcAft>
                <a:spcPct val="0"/>
              </a:spcAft>
              <a:defRPr/>
            </a:pPr>
            <a:fld id="{8106E61A-CD40-4CD5-ACB0-2653732EC4BB}" type="slidenum">
              <a:rPr lang="cs-CZ" altLang="cs-CZ" smtClean="0">
                <a:solidFill>
                  <a:srgbClr val="FEFFFF"/>
                </a:solidFill>
                <a:latin typeface="Tahoma" panose="020B0604030504040204" pitchFamily="34" charset="0"/>
              </a:rPr>
              <a:pPr fontAlgn="base">
                <a:spcBef>
                  <a:spcPct val="0"/>
                </a:spcBef>
                <a:spcAft>
                  <a:spcPct val="0"/>
                </a:spcAft>
                <a:defRPr/>
              </a:pPr>
              <a:t>9</a:t>
            </a:fld>
            <a:endParaRPr lang="cs-CZ" altLang="cs-CZ">
              <a:solidFill>
                <a:srgbClr val="FEFFFF"/>
              </a:solidFill>
              <a:latin typeface="Tahoma" panose="020B0604030504040204" pitchFamily="34" charset="0"/>
            </a:endParaRPr>
          </a:p>
        </p:txBody>
      </p:sp>
    </p:spTree>
    <p:extLst>
      <p:ext uri="{BB962C8B-B14F-4D97-AF65-F5344CB8AC3E}">
        <p14:creationId xmlns:p14="http://schemas.microsoft.com/office/powerpoint/2010/main" val="2479834542"/>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AB279A3-5FDE-DC36-5D8A-71E7DC47D41B}"/>
              </a:ext>
            </a:extLst>
          </p:cNvPr>
          <p:cNvSpPr>
            <a:spLocks noGrp="1"/>
          </p:cNvSpPr>
          <p:nvPr>
            <p:ph type="title"/>
          </p:nvPr>
        </p:nvSpPr>
        <p:spPr>
          <a:xfrm>
            <a:off x="609600" y="620688"/>
            <a:ext cx="10238928" cy="716658"/>
          </a:xfrm>
        </p:spPr>
        <p:txBody>
          <a:bodyPr>
            <a:normAutofit fontScale="90000"/>
          </a:bodyPr>
          <a:lstStyle/>
          <a:p>
            <a:pPr algn="ctr">
              <a:defRPr/>
            </a:pPr>
            <a:r>
              <a:rPr lang="cs-CZ" altLang="cs-CZ" dirty="0"/>
              <a:t>Daňové odpisy hmotného majetku</a:t>
            </a:r>
            <a:endParaRPr lang="cs-CZ" dirty="0"/>
          </a:p>
        </p:txBody>
      </p:sp>
      <p:sp>
        <p:nvSpPr>
          <p:cNvPr id="14339" name="Zástupný symbol pro obsah 2">
            <a:extLst>
              <a:ext uri="{FF2B5EF4-FFF2-40B4-BE49-F238E27FC236}">
                <a16:creationId xmlns:a16="http://schemas.microsoft.com/office/drawing/2014/main" id="{B0D15C10-DE2F-9D3E-2D89-5C0A83FEC97F}"/>
              </a:ext>
            </a:extLst>
          </p:cNvPr>
          <p:cNvSpPr>
            <a:spLocks noGrp="1" noChangeArrowheads="1"/>
          </p:cNvSpPr>
          <p:nvPr>
            <p:ph idx="1"/>
          </p:nvPr>
        </p:nvSpPr>
        <p:spPr>
          <a:xfrm>
            <a:off x="609600" y="1916832"/>
            <a:ext cx="10585175" cy="5633967"/>
          </a:xfrm>
        </p:spPr>
        <p:txBody>
          <a:bodyPr rtlCol="0">
            <a:normAutofit/>
          </a:bodyPr>
          <a:lstStyle/>
          <a:p>
            <a:pPr marL="180975" indent="-180975" algn="just">
              <a:buFont typeface="Arial"/>
              <a:buChar char="•"/>
              <a:defRPr/>
            </a:pPr>
            <a:r>
              <a:rPr lang="cs-CZ" altLang="cs-CZ" sz="2000" dirty="0">
                <a:solidFill>
                  <a:schemeClr val="tx1">
                    <a:lumMod val="85000"/>
                    <a:lumOff val="15000"/>
                  </a:schemeClr>
                </a:solidFill>
              </a:rPr>
              <a:t>Zákon umožňuje uplatnění </a:t>
            </a:r>
            <a:r>
              <a:rPr lang="cs-CZ" altLang="cs-CZ" sz="2000" b="1" dirty="0">
                <a:solidFill>
                  <a:schemeClr val="tx1">
                    <a:lumMod val="85000"/>
                    <a:lumOff val="15000"/>
                  </a:schemeClr>
                </a:solidFill>
              </a:rPr>
              <a:t>daňových odpisů </a:t>
            </a:r>
            <a:r>
              <a:rPr lang="cs-CZ" altLang="cs-CZ" sz="2000" b="1" u="sng" dirty="0">
                <a:solidFill>
                  <a:schemeClr val="tx1">
                    <a:lumMod val="85000"/>
                    <a:lumOff val="15000"/>
                  </a:schemeClr>
                </a:solidFill>
              </a:rPr>
              <a:t>u hmotného majetku </a:t>
            </a:r>
            <a:r>
              <a:rPr lang="cs-CZ" altLang="cs-CZ" sz="2000" b="1" dirty="0">
                <a:solidFill>
                  <a:schemeClr val="tx1">
                    <a:lumMod val="85000"/>
                    <a:lumOff val="15000"/>
                  </a:schemeClr>
                </a:solidFill>
              </a:rPr>
              <a:t>územního samosprávného celku </a:t>
            </a:r>
            <a:r>
              <a:rPr lang="cs-CZ" altLang="cs-CZ" sz="2000" dirty="0">
                <a:solidFill>
                  <a:schemeClr val="tx1">
                    <a:lumMod val="85000"/>
                    <a:lumOff val="15000"/>
                  </a:schemeClr>
                </a:solidFill>
              </a:rPr>
              <a:t>a dobrovolného svazku obcí u hmotného majetku vloženého členskou obcí </a:t>
            </a:r>
          </a:p>
          <a:p>
            <a:pPr marL="180975" indent="-180975" algn="just">
              <a:buFont typeface="Arial"/>
              <a:buChar char="•"/>
              <a:defRPr/>
            </a:pPr>
            <a:r>
              <a:rPr lang="cs-CZ" altLang="cs-CZ" sz="2000" dirty="0">
                <a:solidFill>
                  <a:schemeClr val="tx1">
                    <a:lumMod val="85000"/>
                    <a:lumOff val="15000"/>
                  </a:schemeClr>
                </a:solidFill>
              </a:rPr>
              <a:t>ÚSC však dosud neplatí daň z příjmů právnických osob, nicméně pokud dobrovolný svazek obcí po uplatnění slevy na dani dle § 35 ZDP vykazuje základ daně, může uplatnit daňové odpisy jako náklad vynaložený na dosažení, zajištění a udržení příjmů. </a:t>
            </a:r>
          </a:p>
          <a:p>
            <a:pPr marL="180975" indent="-180975" algn="just">
              <a:buFont typeface="Arial"/>
              <a:buChar char="•"/>
              <a:defRPr/>
            </a:pPr>
            <a:r>
              <a:rPr lang="cs-CZ" altLang="cs-CZ" sz="2000" dirty="0">
                <a:solidFill>
                  <a:schemeClr val="tx1">
                    <a:lumMod val="85000"/>
                    <a:lumOff val="15000"/>
                  </a:schemeClr>
                </a:solidFill>
              </a:rPr>
              <a:t>Daňové odpisy nelze uplatnit u hmotného majetku vyloučeného z odpisování dle § 27 ZDP. Jedná se zejména o:</a:t>
            </a:r>
          </a:p>
          <a:p>
            <a:pPr marL="1005840" lvl="2" indent="-182880">
              <a:buClr>
                <a:schemeClr val="accent3"/>
              </a:buClr>
              <a:buFont typeface="Courier New" panose="02070309020205020404" pitchFamily="49" charset="0"/>
              <a:buChar char="o"/>
              <a:defRPr/>
            </a:pPr>
            <a:r>
              <a:rPr lang="cs-CZ" altLang="cs-CZ" sz="2000" dirty="0">
                <a:solidFill>
                  <a:schemeClr val="tx1">
                    <a:lumMod val="85000"/>
                    <a:lumOff val="15000"/>
                  </a:schemeClr>
                </a:solidFill>
              </a:rPr>
              <a:t>Umělecká díla;		</a:t>
            </a:r>
          </a:p>
          <a:p>
            <a:pPr marL="1005840" lvl="2" indent="-182880">
              <a:buClr>
                <a:schemeClr val="accent3"/>
              </a:buClr>
              <a:buFont typeface="Courier New" panose="02070309020205020404" pitchFamily="49" charset="0"/>
              <a:buChar char="o"/>
              <a:defRPr/>
            </a:pPr>
            <a:r>
              <a:rPr lang="cs-CZ" altLang="cs-CZ" sz="2000" dirty="0">
                <a:solidFill>
                  <a:schemeClr val="tx1">
                    <a:lumMod val="85000"/>
                    <a:lumOff val="15000"/>
                  </a:schemeClr>
                </a:solidFill>
              </a:rPr>
              <a:t>Movité kulturní památky;</a:t>
            </a:r>
          </a:p>
          <a:p>
            <a:pPr marL="1005840" lvl="2" indent="-182880">
              <a:buClr>
                <a:schemeClr val="accent3"/>
              </a:buClr>
              <a:buFont typeface="Courier New" panose="02070309020205020404" pitchFamily="49" charset="0"/>
              <a:buChar char="o"/>
              <a:defRPr/>
            </a:pPr>
            <a:r>
              <a:rPr lang="cs-CZ" altLang="cs-CZ" sz="2000" dirty="0">
                <a:solidFill>
                  <a:schemeClr val="tx1">
                    <a:lumMod val="85000"/>
                    <a:lumOff val="15000"/>
                  </a:schemeClr>
                </a:solidFill>
              </a:rPr>
              <a:t>Inventarizační přebytky;	</a:t>
            </a:r>
          </a:p>
          <a:p>
            <a:pPr marL="1005840" lvl="2" indent="-182880">
              <a:buClr>
                <a:schemeClr val="accent3"/>
              </a:buClr>
              <a:buFont typeface="Courier New" panose="02070309020205020404" pitchFamily="49" charset="0"/>
              <a:buChar char="o"/>
              <a:defRPr/>
            </a:pPr>
            <a:r>
              <a:rPr lang="cs-CZ" altLang="cs-CZ" sz="2000" dirty="0">
                <a:solidFill>
                  <a:schemeClr val="tx1">
                    <a:lumMod val="85000"/>
                    <a:lumOff val="15000"/>
                  </a:schemeClr>
                </a:solidFill>
              </a:rPr>
              <a:t>Hmotný majetek nabytý darováním.</a:t>
            </a:r>
          </a:p>
        </p:txBody>
      </p:sp>
      <p:sp>
        <p:nvSpPr>
          <p:cNvPr id="26628" name="Zástupný symbol pro číslo snímku 3">
            <a:extLst>
              <a:ext uri="{FF2B5EF4-FFF2-40B4-BE49-F238E27FC236}">
                <a16:creationId xmlns:a16="http://schemas.microsoft.com/office/drawing/2014/main" id="{33E02CEF-AABB-9811-68F8-54B1E722D44B}"/>
              </a:ext>
            </a:extLst>
          </p:cNvPr>
          <p:cNvSpPr>
            <a:spLocks noGrp="1" noChangeArrowheads="1"/>
          </p:cNvSpPr>
          <p:nvPr>
            <p:ph type="sldNum" sz="quarter" idx="12"/>
          </p:nvPr>
        </p:nvSpPr>
        <p:spPr bwMode="auto"/>
        <p:txBody>
          <a:bodyPr wrap="square" numCol="1" anchorCtr="0" compatLnSpc="1">
            <a:prstTxWarp prst="textNoShape">
              <a:avLst/>
            </a:prstTxWarp>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defTabSz="457200" eaLnBrk="0" fontAlgn="base" hangingPunct="0">
              <a:spcBef>
                <a:spcPct val="0"/>
              </a:spcBef>
              <a:spcAft>
                <a:spcPct val="0"/>
              </a:spcAft>
              <a:defRPr>
                <a:solidFill>
                  <a:schemeClr val="tx1"/>
                </a:solidFill>
                <a:latin typeface="Garamond" panose="02020404030301010803" pitchFamily="18" charset="0"/>
              </a:defRPr>
            </a:lvl6pPr>
            <a:lvl7pPr marL="2971800" indent="-228600" defTabSz="457200" eaLnBrk="0" fontAlgn="base" hangingPunct="0">
              <a:spcBef>
                <a:spcPct val="0"/>
              </a:spcBef>
              <a:spcAft>
                <a:spcPct val="0"/>
              </a:spcAft>
              <a:defRPr>
                <a:solidFill>
                  <a:schemeClr val="tx1"/>
                </a:solidFill>
                <a:latin typeface="Garamond" panose="02020404030301010803" pitchFamily="18" charset="0"/>
              </a:defRPr>
            </a:lvl7pPr>
            <a:lvl8pPr marL="3429000" indent="-228600" defTabSz="457200" eaLnBrk="0" fontAlgn="base" hangingPunct="0">
              <a:spcBef>
                <a:spcPct val="0"/>
              </a:spcBef>
              <a:spcAft>
                <a:spcPct val="0"/>
              </a:spcAft>
              <a:defRPr>
                <a:solidFill>
                  <a:schemeClr val="tx1"/>
                </a:solidFill>
                <a:latin typeface="Garamond" panose="02020404030301010803" pitchFamily="18" charset="0"/>
              </a:defRPr>
            </a:lvl8pPr>
            <a:lvl9pPr marL="3886200" indent="-228600" defTabSz="457200" eaLnBrk="0" fontAlgn="base" hangingPunct="0">
              <a:spcBef>
                <a:spcPct val="0"/>
              </a:spcBef>
              <a:spcAft>
                <a:spcPct val="0"/>
              </a:spcAft>
              <a:defRPr>
                <a:solidFill>
                  <a:schemeClr val="tx1"/>
                </a:solidFill>
                <a:latin typeface="Garamond" panose="02020404030301010803" pitchFamily="18" charset="0"/>
              </a:defRPr>
            </a:lvl9pPr>
          </a:lstStyle>
          <a:p>
            <a:pPr fontAlgn="base">
              <a:spcBef>
                <a:spcPct val="0"/>
              </a:spcBef>
              <a:spcAft>
                <a:spcPct val="0"/>
              </a:spcAft>
              <a:defRPr/>
            </a:pPr>
            <a:fld id="{0B3306BC-09A6-470A-88C6-695BF5D06FE6}" type="slidenum">
              <a:rPr lang="cs-CZ" altLang="cs-CZ" smtClean="0">
                <a:solidFill>
                  <a:schemeClr val="bg1"/>
                </a:solidFill>
                <a:latin typeface="Tahoma" panose="020B0604030504040204" pitchFamily="34" charset="0"/>
                <a:cs typeface="Tahoma" panose="020B0604030504040204" pitchFamily="34" charset="0"/>
              </a:rPr>
              <a:pPr fontAlgn="base">
                <a:spcBef>
                  <a:spcPct val="0"/>
                </a:spcBef>
                <a:spcAft>
                  <a:spcPct val="0"/>
                </a:spcAft>
                <a:defRPr/>
              </a:pPr>
              <a:t>10</a:t>
            </a:fld>
            <a:endParaRPr lang="cs-CZ" altLang="cs-CZ">
              <a:solidFill>
                <a:schemeClr val="bg1"/>
              </a:solidFill>
              <a:latin typeface="Tahoma" panose="020B0604030504040204" pitchFamily="34" charset="0"/>
              <a:cs typeface="Tahoma" panose="020B0604030504040204" pitchFamily="34" charset="0"/>
            </a:endParaRPr>
          </a:p>
        </p:txBody>
      </p:sp>
    </p:spTree>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Nadpis 1">
            <a:extLst>
              <a:ext uri="{FF2B5EF4-FFF2-40B4-BE49-F238E27FC236}">
                <a16:creationId xmlns:a16="http://schemas.microsoft.com/office/drawing/2014/main" id="{12352BBA-643F-C6D8-AF9F-787B2BCCD40D}"/>
              </a:ext>
            </a:extLst>
          </p:cNvPr>
          <p:cNvSpPr>
            <a:spLocks noGrp="1" noChangeArrowheads="1"/>
          </p:cNvSpPr>
          <p:nvPr>
            <p:ph type="title"/>
          </p:nvPr>
        </p:nvSpPr>
        <p:spPr>
          <a:xfrm>
            <a:off x="767408" y="658846"/>
            <a:ext cx="10344471" cy="946778"/>
          </a:xfrm>
        </p:spPr>
        <p:txBody>
          <a:bodyPr>
            <a:normAutofit fontScale="90000"/>
          </a:bodyPr>
          <a:lstStyle/>
          <a:p>
            <a:pPr algn="ctr">
              <a:defRPr/>
            </a:pPr>
            <a:r>
              <a:rPr lang="cs-CZ" altLang="cs-CZ" dirty="0"/>
              <a:t>Daňové odpisy hmotného majetku</a:t>
            </a:r>
          </a:p>
        </p:txBody>
      </p:sp>
      <p:sp>
        <p:nvSpPr>
          <p:cNvPr id="14339" name="Zástupný symbol pro obsah 2">
            <a:extLst>
              <a:ext uri="{FF2B5EF4-FFF2-40B4-BE49-F238E27FC236}">
                <a16:creationId xmlns:a16="http://schemas.microsoft.com/office/drawing/2014/main" id="{A4AF42E9-81C7-F453-CFDE-BE530772362C}"/>
              </a:ext>
            </a:extLst>
          </p:cNvPr>
          <p:cNvSpPr>
            <a:spLocks noGrp="1"/>
          </p:cNvSpPr>
          <p:nvPr>
            <p:ph idx="1"/>
          </p:nvPr>
        </p:nvSpPr>
        <p:spPr>
          <a:xfrm>
            <a:off x="767408" y="2132856"/>
            <a:ext cx="10344471" cy="5589240"/>
          </a:xfrm>
        </p:spPr>
        <p:txBody>
          <a:bodyPr rtlCol="0">
            <a:normAutofit/>
          </a:bodyPr>
          <a:lstStyle/>
          <a:p>
            <a:pPr marL="180975" indent="-180975">
              <a:buFont typeface="Arial" panose="020B0604020202020204" pitchFamily="34" charset="0"/>
              <a:buChar char="•"/>
              <a:defRPr/>
            </a:pPr>
            <a:r>
              <a:rPr lang="cs-CZ" altLang="cs-CZ" sz="2000" dirty="0">
                <a:solidFill>
                  <a:schemeClr val="tx1">
                    <a:lumMod val="85000"/>
                    <a:lumOff val="15000"/>
                  </a:schemeClr>
                </a:solidFill>
              </a:rPr>
              <a:t>V případě uplatnění daňových odpisů je nutné u konkrétního majetku určit a na inventární kartu zaevidovat daňovou </a:t>
            </a:r>
            <a:r>
              <a:rPr lang="cs-CZ" altLang="cs-CZ" sz="2000" u="sng" dirty="0">
                <a:solidFill>
                  <a:schemeClr val="tx1">
                    <a:lumMod val="85000"/>
                    <a:lumOff val="15000"/>
                  </a:schemeClr>
                </a:solidFill>
              </a:rPr>
              <a:t>vstupní cenu bez dotací </a:t>
            </a:r>
            <a:r>
              <a:rPr lang="cs-CZ" altLang="cs-CZ" sz="2000" dirty="0">
                <a:solidFill>
                  <a:schemeClr val="tx1">
                    <a:lumMod val="85000"/>
                    <a:lumOff val="15000"/>
                  </a:schemeClr>
                </a:solidFill>
              </a:rPr>
              <a:t>na pořízení dlouhodobého majetku – investiční transfer evidovaný na účtu 403. Ve většině případů se bude jednat o jinou hodnotu než vstupní účetní cenu.</a:t>
            </a:r>
          </a:p>
          <a:p>
            <a:pPr marL="0" indent="0">
              <a:buNone/>
              <a:defRPr/>
            </a:pPr>
            <a:endParaRPr lang="cs-CZ" altLang="cs-CZ" sz="2000" dirty="0">
              <a:solidFill>
                <a:schemeClr val="tx1">
                  <a:lumMod val="85000"/>
                  <a:lumOff val="15000"/>
                </a:schemeClr>
              </a:solidFill>
            </a:endParaRPr>
          </a:p>
          <a:p>
            <a:pPr marL="180975" indent="-180975">
              <a:buFont typeface="Arial" panose="020B0604020202020204" pitchFamily="34" charset="0"/>
              <a:buChar char="•"/>
              <a:defRPr/>
            </a:pPr>
            <a:r>
              <a:rPr lang="cs-CZ" altLang="cs-CZ" sz="2000" dirty="0">
                <a:solidFill>
                  <a:schemeClr val="tx1">
                    <a:lumMod val="85000"/>
                    <a:lumOff val="15000"/>
                  </a:schemeClr>
                </a:solidFill>
              </a:rPr>
              <a:t>Daňová vstupní cena se snižuje o bezúplatný příjem ve formě přijatého účelově vázáného peněžitého daru určeného na pořízení hmotného majetku nebo jeho technické zhodnocení.</a:t>
            </a:r>
          </a:p>
          <a:p>
            <a:pPr marL="180975" indent="-180975">
              <a:buFont typeface="Arial" panose="020B0604020202020204" pitchFamily="34" charset="0"/>
              <a:buChar char="•"/>
              <a:defRPr/>
            </a:pPr>
            <a:endParaRPr lang="cs-CZ" altLang="cs-CZ" sz="2000" dirty="0">
              <a:solidFill>
                <a:schemeClr val="tx1">
                  <a:lumMod val="85000"/>
                  <a:lumOff val="15000"/>
                </a:schemeClr>
              </a:solidFill>
            </a:endParaRPr>
          </a:p>
          <a:p>
            <a:pPr marL="180975" indent="-180975">
              <a:buFont typeface="Arial" panose="020B0604020202020204" pitchFamily="34" charset="0"/>
              <a:buChar char="•"/>
              <a:defRPr/>
            </a:pPr>
            <a:r>
              <a:rPr lang="cs-CZ" altLang="cs-CZ" sz="2000" dirty="0">
                <a:solidFill>
                  <a:schemeClr val="tx1">
                    <a:lumMod val="85000"/>
                    <a:lumOff val="15000"/>
                  </a:schemeClr>
                </a:solidFill>
              </a:rPr>
              <a:t>Důležité je určení správné odpisové skupiny dle Přílohy č. 1 k zákonu č. 586/1992 Sb., o daních z příjmů podle CZ CPA, případně CZ CCC u staveb.</a:t>
            </a:r>
          </a:p>
        </p:txBody>
      </p:sp>
      <p:sp>
        <p:nvSpPr>
          <p:cNvPr id="27652" name="Zástupný symbol pro číslo snímku 3">
            <a:extLst>
              <a:ext uri="{FF2B5EF4-FFF2-40B4-BE49-F238E27FC236}">
                <a16:creationId xmlns:a16="http://schemas.microsoft.com/office/drawing/2014/main" id="{6FD62B29-A075-DB7A-94E1-C56F1EADEA5D}"/>
              </a:ext>
            </a:extLst>
          </p:cNvPr>
          <p:cNvSpPr>
            <a:spLocks noGrp="1" noChangeArrowheads="1"/>
          </p:cNvSpPr>
          <p:nvPr>
            <p:ph type="sldNum" sz="quarter" idx="12"/>
          </p:nvPr>
        </p:nvSpPr>
        <p:spPr bwMode="auto"/>
        <p:txBody>
          <a:bodyPr wrap="square" numCol="1" anchorCtr="0" compatLnSpc="1">
            <a:prstTxWarp prst="textNoShape">
              <a:avLst/>
            </a:prstTxWarp>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defTabSz="457200" eaLnBrk="0" fontAlgn="base" hangingPunct="0">
              <a:spcBef>
                <a:spcPct val="0"/>
              </a:spcBef>
              <a:spcAft>
                <a:spcPct val="0"/>
              </a:spcAft>
              <a:defRPr>
                <a:solidFill>
                  <a:schemeClr val="tx1"/>
                </a:solidFill>
                <a:latin typeface="Garamond" panose="02020404030301010803" pitchFamily="18" charset="0"/>
              </a:defRPr>
            </a:lvl6pPr>
            <a:lvl7pPr marL="2971800" indent="-228600" defTabSz="457200" eaLnBrk="0" fontAlgn="base" hangingPunct="0">
              <a:spcBef>
                <a:spcPct val="0"/>
              </a:spcBef>
              <a:spcAft>
                <a:spcPct val="0"/>
              </a:spcAft>
              <a:defRPr>
                <a:solidFill>
                  <a:schemeClr val="tx1"/>
                </a:solidFill>
                <a:latin typeface="Garamond" panose="02020404030301010803" pitchFamily="18" charset="0"/>
              </a:defRPr>
            </a:lvl7pPr>
            <a:lvl8pPr marL="3429000" indent="-228600" defTabSz="457200" eaLnBrk="0" fontAlgn="base" hangingPunct="0">
              <a:spcBef>
                <a:spcPct val="0"/>
              </a:spcBef>
              <a:spcAft>
                <a:spcPct val="0"/>
              </a:spcAft>
              <a:defRPr>
                <a:solidFill>
                  <a:schemeClr val="tx1"/>
                </a:solidFill>
                <a:latin typeface="Garamond" panose="02020404030301010803" pitchFamily="18" charset="0"/>
              </a:defRPr>
            </a:lvl8pPr>
            <a:lvl9pPr marL="3886200" indent="-228600" defTabSz="457200" eaLnBrk="0" fontAlgn="base" hangingPunct="0">
              <a:spcBef>
                <a:spcPct val="0"/>
              </a:spcBef>
              <a:spcAft>
                <a:spcPct val="0"/>
              </a:spcAft>
              <a:defRPr>
                <a:solidFill>
                  <a:schemeClr val="tx1"/>
                </a:solidFill>
                <a:latin typeface="Garamond" panose="02020404030301010803" pitchFamily="18" charset="0"/>
              </a:defRPr>
            </a:lvl9pPr>
          </a:lstStyle>
          <a:p>
            <a:pPr fontAlgn="base">
              <a:spcBef>
                <a:spcPct val="0"/>
              </a:spcBef>
              <a:spcAft>
                <a:spcPct val="0"/>
              </a:spcAft>
              <a:defRPr/>
            </a:pPr>
            <a:fld id="{385D06EE-3B6C-4C6A-86FB-6AEA55C53EF3}" type="slidenum">
              <a:rPr lang="cs-CZ" altLang="cs-CZ" smtClean="0">
                <a:solidFill>
                  <a:schemeClr val="bg1"/>
                </a:solidFill>
                <a:latin typeface="Tahoma" panose="020B0604030504040204" pitchFamily="34" charset="0"/>
                <a:cs typeface="Tahoma" panose="020B0604030504040204" pitchFamily="34" charset="0"/>
              </a:rPr>
              <a:pPr fontAlgn="base">
                <a:spcBef>
                  <a:spcPct val="0"/>
                </a:spcBef>
                <a:spcAft>
                  <a:spcPct val="0"/>
                </a:spcAft>
                <a:defRPr/>
              </a:pPr>
              <a:t>11</a:t>
            </a:fld>
            <a:endParaRPr lang="cs-CZ" altLang="cs-CZ">
              <a:solidFill>
                <a:schemeClr val="bg1"/>
              </a:solidFill>
              <a:latin typeface="Tahoma" panose="020B0604030504040204" pitchFamily="34" charset="0"/>
              <a:cs typeface="Tahoma" panose="020B0604030504040204" pitchFamily="34" charset="0"/>
            </a:endParaRPr>
          </a:p>
        </p:txBody>
      </p:sp>
    </p:spTree>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368B5A77-3F8D-A0E9-E81C-454A706C995D}"/>
              </a:ext>
            </a:extLst>
          </p:cNvPr>
          <p:cNvSpPr>
            <a:spLocks noGrp="1" noChangeArrowheads="1"/>
          </p:cNvSpPr>
          <p:nvPr>
            <p:ph type="title"/>
          </p:nvPr>
        </p:nvSpPr>
        <p:spPr>
          <a:xfrm>
            <a:off x="2161859" y="620688"/>
            <a:ext cx="7868282" cy="1280890"/>
          </a:xfrm>
        </p:spPr>
        <p:txBody>
          <a:bodyPr>
            <a:noAutofit/>
          </a:bodyPr>
          <a:lstStyle/>
          <a:p>
            <a:pPr algn="ctr">
              <a:defRPr/>
            </a:pPr>
            <a:r>
              <a:rPr lang="cs-CZ" altLang="cs-CZ" sz="2800" dirty="0"/>
              <a:t>Odčitatelná položka dle § 20 odst. 7</a:t>
            </a:r>
            <a:br>
              <a:rPr lang="cs-CZ" altLang="cs-CZ" sz="2800" dirty="0"/>
            </a:br>
            <a:r>
              <a:rPr lang="cs-CZ" altLang="cs-CZ" sz="2800" dirty="0"/>
              <a:t>x</a:t>
            </a:r>
            <a:br>
              <a:rPr lang="cs-CZ" altLang="cs-CZ" sz="2800" dirty="0"/>
            </a:br>
            <a:r>
              <a:rPr lang="cs-CZ" altLang="cs-CZ" sz="2800" dirty="0"/>
              <a:t> sleva na dani § 35 ZDP</a:t>
            </a:r>
          </a:p>
        </p:txBody>
      </p:sp>
      <p:sp>
        <p:nvSpPr>
          <p:cNvPr id="8195" name="Rectangle 3">
            <a:extLst>
              <a:ext uri="{FF2B5EF4-FFF2-40B4-BE49-F238E27FC236}">
                <a16:creationId xmlns:a16="http://schemas.microsoft.com/office/drawing/2014/main" id="{6D2242D0-0D61-2EDC-D799-EEE217159350}"/>
              </a:ext>
            </a:extLst>
          </p:cNvPr>
          <p:cNvSpPr>
            <a:spLocks noGrp="1" noChangeArrowheads="1"/>
          </p:cNvSpPr>
          <p:nvPr>
            <p:ph idx="1"/>
          </p:nvPr>
        </p:nvSpPr>
        <p:spPr>
          <a:xfrm>
            <a:off x="1163452" y="2132856"/>
            <a:ext cx="9865096" cy="5081861"/>
          </a:xfrm>
        </p:spPr>
        <p:txBody>
          <a:bodyPr rtlCol="0">
            <a:normAutofit/>
          </a:bodyPr>
          <a:lstStyle/>
          <a:p>
            <a:pPr marL="180975" indent="-180975" algn="just">
              <a:buClr>
                <a:schemeClr val="accent1">
                  <a:lumMod val="75000"/>
                </a:schemeClr>
              </a:buClr>
              <a:buFont typeface="Arial" panose="020B0604020202020204" pitchFamily="34" charset="0"/>
              <a:buChar char="•"/>
              <a:defRPr/>
            </a:pPr>
            <a:r>
              <a:rPr lang="cs-CZ" sz="2000" dirty="0">
                <a:solidFill>
                  <a:schemeClr val="tx1">
                    <a:lumMod val="75000"/>
                    <a:lumOff val="25000"/>
                  </a:schemeClr>
                </a:solidFill>
              </a:rPr>
              <a:t>Odčitatelnou položku od základu daně dle § 20 odst. 7 ZDP u veřejně prospěšného poplatníka </a:t>
            </a:r>
            <a:r>
              <a:rPr lang="cs-CZ" altLang="cs-CZ" sz="2000" b="1" dirty="0">
                <a:solidFill>
                  <a:schemeClr val="tx1">
                    <a:lumMod val="85000"/>
                    <a:lumOff val="15000"/>
                  </a:schemeClr>
                </a:solidFill>
              </a:rPr>
              <a:t>nelze u ÚSC uplatnit </a:t>
            </a:r>
            <a:r>
              <a:rPr lang="cs-CZ" altLang="cs-CZ" sz="2000" dirty="0">
                <a:solidFill>
                  <a:schemeClr val="tx1">
                    <a:lumMod val="85000"/>
                    <a:lumOff val="15000"/>
                  </a:schemeClr>
                </a:solidFill>
              </a:rPr>
              <a:t>a nelze vyplnit ř. 251 daňového přiznání, na rozdíl od příspěvkové organizace</a:t>
            </a:r>
          </a:p>
          <a:p>
            <a:pPr marL="0" indent="0" algn="just">
              <a:buClr>
                <a:schemeClr val="accent1">
                  <a:lumMod val="75000"/>
                </a:schemeClr>
              </a:buClr>
              <a:buNone/>
              <a:defRPr/>
            </a:pPr>
            <a:endParaRPr lang="cs-CZ" sz="2000" dirty="0">
              <a:solidFill>
                <a:schemeClr val="tx1">
                  <a:lumMod val="75000"/>
                  <a:lumOff val="25000"/>
                </a:schemeClr>
              </a:solidFill>
            </a:endParaRPr>
          </a:p>
          <a:p>
            <a:pPr marL="180975" indent="-180975">
              <a:buClr>
                <a:schemeClr val="accent1">
                  <a:lumMod val="75000"/>
                </a:schemeClr>
              </a:buClr>
              <a:buFont typeface="Arial" panose="020B0604020202020204" pitchFamily="34" charset="0"/>
              <a:buChar char="•"/>
              <a:defRPr/>
            </a:pPr>
            <a:r>
              <a:rPr lang="cs-CZ" sz="2000" dirty="0">
                <a:solidFill>
                  <a:schemeClr val="tx1">
                    <a:lumMod val="75000"/>
                    <a:lumOff val="25000"/>
                  </a:schemeClr>
                </a:solidFill>
              </a:rPr>
              <a:t>Zaměstnávání osob se sníženou pracovní schopností</a:t>
            </a:r>
            <a:endParaRPr lang="cs-CZ" sz="2000" dirty="0">
              <a:solidFill>
                <a:schemeClr val="tx1">
                  <a:lumMod val="75000"/>
                  <a:lumOff val="25000"/>
                </a:schemeClr>
              </a:solidFill>
              <a:cs typeface="Times New Roman" pitchFamily="18" charset="0"/>
            </a:endParaRPr>
          </a:p>
          <a:p>
            <a:pPr marL="627063" indent="-265113" algn="just">
              <a:buClr>
                <a:schemeClr val="accent1">
                  <a:lumMod val="75000"/>
                </a:schemeClr>
              </a:buClr>
              <a:defRPr/>
            </a:pPr>
            <a:r>
              <a:rPr lang="cs-CZ" sz="2000" dirty="0">
                <a:solidFill>
                  <a:schemeClr val="tx1">
                    <a:lumMod val="75000"/>
                    <a:lumOff val="25000"/>
                  </a:schemeClr>
                </a:solidFill>
                <a:cs typeface="Times New Roman" pitchFamily="18" charset="0"/>
              </a:rPr>
              <a:t>Zaměstnanec se sníženou pracovní schopností (osoba zdravotně znevýhodněná, invalidita </a:t>
            </a:r>
            <a:r>
              <a:rPr lang="cs-CZ" sz="2000" dirty="0" err="1">
                <a:solidFill>
                  <a:schemeClr val="tx1">
                    <a:lumMod val="75000"/>
                    <a:lumOff val="25000"/>
                  </a:schemeClr>
                </a:solidFill>
                <a:cs typeface="Times New Roman" pitchFamily="18" charset="0"/>
              </a:rPr>
              <a:t>I.a</a:t>
            </a:r>
            <a:r>
              <a:rPr lang="cs-CZ" sz="2000" dirty="0">
                <a:solidFill>
                  <a:schemeClr val="tx1">
                    <a:lumMod val="75000"/>
                    <a:lumOff val="25000"/>
                  </a:schemeClr>
                </a:solidFill>
                <a:cs typeface="Times New Roman" pitchFamily="18" charset="0"/>
              </a:rPr>
              <a:t> </a:t>
            </a:r>
            <a:r>
              <a:rPr lang="cs-CZ" sz="2000" dirty="0" err="1">
                <a:solidFill>
                  <a:schemeClr val="tx1">
                    <a:lumMod val="75000"/>
                    <a:lumOff val="25000"/>
                  </a:schemeClr>
                </a:solidFill>
                <a:cs typeface="Times New Roman" pitchFamily="18" charset="0"/>
              </a:rPr>
              <a:t>II.stupně</a:t>
            </a:r>
            <a:r>
              <a:rPr lang="cs-CZ" sz="2000" dirty="0">
                <a:solidFill>
                  <a:schemeClr val="tx1">
                    <a:lumMod val="75000"/>
                    <a:lumOff val="25000"/>
                  </a:schemeClr>
                </a:solidFill>
                <a:cs typeface="Times New Roman" pitchFamily="18" charset="0"/>
              </a:rPr>
              <a:t>) </a:t>
            </a:r>
            <a:r>
              <a:rPr lang="cs-CZ" sz="2000" b="1" dirty="0">
                <a:solidFill>
                  <a:schemeClr val="tx1">
                    <a:lumMod val="75000"/>
                    <a:lumOff val="25000"/>
                  </a:schemeClr>
                </a:solidFill>
                <a:cs typeface="Times New Roman" pitchFamily="18" charset="0"/>
              </a:rPr>
              <a:t>18 000 Kč </a:t>
            </a:r>
            <a:r>
              <a:rPr lang="cs-CZ" sz="2000" dirty="0">
                <a:solidFill>
                  <a:schemeClr val="tx1">
                    <a:lumMod val="75000"/>
                    <a:lumOff val="25000"/>
                  </a:schemeClr>
                </a:solidFill>
                <a:cs typeface="Times New Roman" pitchFamily="18" charset="0"/>
              </a:rPr>
              <a:t>za celý pracovní úvazek při celoročním fondu pracovní doby  - 2 000 hodin, </a:t>
            </a:r>
            <a:r>
              <a:rPr lang="cs-CZ" sz="2000" b="1" dirty="0">
                <a:solidFill>
                  <a:schemeClr val="tx1">
                    <a:lumMod val="75000"/>
                    <a:lumOff val="25000"/>
                  </a:schemeClr>
                </a:solidFill>
                <a:cs typeface="Times New Roman" pitchFamily="18" charset="0"/>
              </a:rPr>
              <a:t>60 000 Kč </a:t>
            </a:r>
            <a:r>
              <a:rPr lang="cs-CZ" sz="2000" dirty="0">
                <a:solidFill>
                  <a:schemeClr val="tx1">
                    <a:lumMod val="75000"/>
                    <a:lumOff val="25000"/>
                  </a:schemeClr>
                </a:solidFill>
                <a:cs typeface="Times New Roman" pitchFamily="18" charset="0"/>
              </a:rPr>
              <a:t>u zaměstnance s těžším zdravotním postižením (invalidita </a:t>
            </a:r>
            <a:r>
              <a:rPr lang="cs-CZ" sz="2000" dirty="0" err="1">
                <a:solidFill>
                  <a:schemeClr val="tx1">
                    <a:lumMod val="75000"/>
                    <a:lumOff val="25000"/>
                  </a:schemeClr>
                </a:solidFill>
                <a:cs typeface="Times New Roman" pitchFamily="18" charset="0"/>
              </a:rPr>
              <a:t>III.stupně</a:t>
            </a:r>
            <a:r>
              <a:rPr lang="cs-CZ" sz="2000" dirty="0">
                <a:solidFill>
                  <a:schemeClr val="tx1">
                    <a:lumMod val="75000"/>
                    <a:lumOff val="25000"/>
                  </a:schemeClr>
                </a:solidFill>
                <a:cs typeface="Times New Roman" pitchFamily="18" charset="0"/>
              </a:rPr>
              <a:t>) za celý pracovní úvazek při celoročním fondu pracovní doby</a:t>
            </a:r>
          </a:p>
          <a:p>
            <a:pPr marL="627063" indent="-265113" algn="just">
              <a:buClr>
                <a:schemeClr val="accent1">
                  <a:lumMod val="75000"/>
                </a:schemeClr>
              </a:buClr>
              <a:defRPr/>
            </a:pPr>
            <a:r>
              <a:rPr lang="cs-CZ" sz="2000" b="1" dirty="0">
                <a:solidFill>
                  <a:schemeClr val="tx1">
                    <a:lumMod val="75000"/>
                    <a:lumOff val="25000"/>
                  </a:schemeClr>
                </a:solidFill>
                <a:cs typeface="Times New Roman" pitchFamily="18" charset="0"/>
              </a:rPr>
              <a:t>Použití</a:t>
            </a:r>
            <a:r>
              <a:rPr lang="cs-CZ" sz="2000" dirty="0">
                <a:solidFill>
                  <a:schemeClr val="tx1">
                    <a:lumMod val="75000"/>
                    <a:lumOff val="25000"/>
                  </a:schemeClr>
                </a:solidFill>
                <a:cs typeface="Times New Roman" pitchFamily="18" charset="0"/>
              </a:rPr>
              <a:t> – na rozhodnutí územního samosprávného celku, protože je příjemcem své vlastní daňové povinnosti</a:t>
            </a:r>
          </a:p>
          <a:p>
            <a:pPr marL="0" indent="0">
              <a:buClr>
                <a:schemeClr val="accent1">
                  <a:lumMod val="75000"/>
                </a:schemeClr>
              </a:buClr>
              <a:buNone/>
              <a:defRPr/>
            </a:pPr>
            <a:endParaRPr lang="cs-CZ" sz="2000" dirty="0">
              <a:solidFill>
                <a:schemeClr val="tx1">
                  <a:lumMod val="75000"/>
                  <a:lumOff val="25000"/>
                </a:schemeClr>
              </a:solidFill>
            </a:endParaRPr>
          </a:p>
        </p:txBody>
      </p:sp>
      <p:sp>
        <p:nvSpPr>
          <p:cNvPr id="28676" name="Zástupný symbol pro číslo snímku 1">
            <a:extLst>
              <a:ext uri="{FF2B5EF4-FFF2-40B4-BE49-F238E27FC236}">
                <a16:creationId xmlns:a16="http://schemas.microsoft.com/office/drawing/2014/main" id="{B16765EA-E4C1-9873-E1D0-4D7809053D41}"/>
              </a:ext>
            </a:extLst>
          </p:cNvPr>
          <p:cNvSpPr>
            <a:spLocks noGrp="1" noChangeArrowheads="1"/>
          </p:cNvSpPr>
          <p:nvPr>
            <p:ph type="sldNum" sz="quarter" idx="12"/>
          </p:nvPr>
        </p:nvSpPr>
        <p:spPr bwMode="auto"/>
        <p:txBody>
          <a:bodyPr wrap="square" numCol="1" anchorCtr="0" compatLnSpc="1">
            <a:prstTxWarp prst="textNoShape">
              <a:avLst/>
            </a:prstTxWarp>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defTabSz="457200" eaLnBrk="0" fontAlgn="base" hangingPunct="0">
              <a:spcBef>
                <a:spcPct val="0"/>
              </a:spcBef>
              <a:spcAft>
                <a:spcPct val="0"/>
              </a:spcAft>
              <a:defRPr>
                <a:solidFill>
                  <a:schemeClr val="tx1"/>
                </a:solidFill>
                <a:latin typeface="Garamond" panose="02020404030301010803" pitchFamily="18" charset="0"/>
              </a:defRPr>
            </a:lvl6pPr>
            <a:lvl7pPr marL="2971800" indent="-228600" defTabSz="457200" eaLnBrk="0" fontAlgn="base" hangingPunct="0">
              <a:spcBef>
                <a:spcPct val="0"/>
              </a:spcBef>
              <a:spcAft>
                <a:spcPct val="0"/>
              </a:spcAft>
              <a:defRPr>
                <a:solidFill>
                  <a:schemeClr val="tx1"/>
                </a:solidFill>
                <a:latin typeface="Garamond" panose="02020404030301010803" pitchFamily="18" charset="0"/>
              </a:defRPr>
            </a:lvl7pPr>
            <a:lvl8pPr marL="3429000" indent="-228600" defTabSz="457200" eaLnBrk="0" fontAlgn="base" hangingPunct="0">
              <a:spcBef>
                <a:spcPct val="0"/>
              </a:spcBef>
              <a:spcAft>
                <a:spcPct val="0"/>
              </a:spcAft>
              <a:defRPr>
                <a:solidFill>
                  <a:schemeClr val="tx1"/>
                </a:solidFill>
                <a:latin typeface="Garamond" panose="02020404030301010803" pitchFamily="18" charset="0"/>
              </a:defRPr>
            </a:lvl8pPr>
            <a:lvl9pPr marL="3886200" indent="-228600" defTabSz="457200" eaLnBrk="0" fontAlgn="base" hangingPunct="0">
              <a:spcBef>
                <a:spcPct val="0"/>
              </a:spcBef>
              <a:spcAft>
                <a:spcPct val="0"/>
              </a:spcAft>
              <a:defRPr>
                <a:solidFill>
                  <a:schemeClr val="tx1"/>
                </a:solidFill>
                <a:latin typeface="Garamond" panose="02020404030301010803" pitchFamily="18" charset="0"/>
              </a:defRPr>
            </a:lvl9pPr>
          </a:lstStyle>
          <a:p>
            <a:pPr fontAlgn="base">
              <a:spcBef>
                <a:spcPct val="0"/>
              </a:spcBef>
              <a:spcAft>
                <a:spcPct val="0"/>
              </a:spcAft>
              <a:defRPr/>
            </a:pPr>
            <a:fld id="{D7095752-EE19-440E-BE6A-60333CA633D9}" type="slidenum">
              <a:rPr lang="cs-CZ" altLang="cs-CZ" smtClean="0">
                <a:solidFill>
                  <a:srgbClr val="FEFFFF"/>
                </a:solidFill>
                <a:latin typeface="Tahoma" panose="020B0604030504040204" pitchFamily="34" charset="0"/>
              </a:rPr>
              <a:pPr fontAlgn="base">
                <a:spcBef>
                  <a:spcPct val="0"/>
                </a:spcBef>
                <a:spcAft>
                  <a:spcPct val="0"/>
                </a:spcAft>
                <a:defRPr/>
              </a:pPr>
              <a:t>12</a:t>
            </a:fld>
            <a:endParaRPr lang="cs-CZ" altLang="cs-CZ">
              <a:solidFill>
                <a:srgbClr val="FEFFFF"/>
              </a:solidFill>
              <a:latin typeface="Tahoma" panose="020B0604030504040204" pitchFamily="34" charset="0"/>
            </a:endParaRPr>
          </a:p>
        </p:txBody>
      </p:sp>
    </p:spTree>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27E674-8C76-9663-6705-47B30E713796}"/>
            </a:ext>
          </a:extLst>
        </p:cNvPr>
        <p:cNvGrpSpPr/>
        <p:nvPr/>
      </p:nvGrpSpPr>
      <p:grpSpPr>
        <a:xfrm>
          <a:off x="0" y="0"/>
          <a:ext cx="0" cy="0"/>
          <a:chOff x="0" y="0"/>
          <a:chExt cx="0" cy="0"/>
        </a:xfrm>
      </p:grpSpPr>
      <p:sp>
        <p:nvSpPr>
          <p:cNvPr id="16386" name="Rectangle 2">
            <a:extLst>
              <a:ext uri="{FF2B5EF4-FFF2-40B4-BE49-F238E27FC236}">
                <a16:creationId xmlns:a16="http://schemas.microsoft.com/office/drawing/2014/main" id="{36BD6E74-5CE3-08F7-6608-A6E18F523851}"/>
              </a:ext>
            </a:extLst>
          </p:cNvPr>
          <p:cNvSpPr>
            <a:spLocks noGrp="1" noChangeArrowheads="1"/>
          </p:cNvSpPr>
          <p:nvPr>
            <p:ph type="title"/>
          </p:nvPr>
        </p:nvSpPr>
        <p:spPr>
          <a:xfrm>
            <a:off x="2161859" y="620688"/>
            <a:ext cx="7868282" cy="1280890"/>
          </a:xfrm>
        </p:spPr>
        <p:txBody>
          <a:bodyPr>
            <a:noAutofit/>
          </a:bodyPr>
          <a:lstStyle/>
          <a:p>
            <a:pPr algn="ctr">
              <a:defRPr/>
            </a:pPr>
            <a:r>
              <a:rPr lang="cs-CZ" altLang="cs-CZ" sz="2800" dirty="0"/>
              <a:t>Dobrovolné svazky obcí</a:t>
            </a:r>
          </a:p>
        </p:txBody>
      </p:sp>
      <p:sp>
        <p:nvSpPr>
          <p:cNvPr id="8195" name="Rectangle 3">
            <a:extLst>
              <a:ext uri="{FF2B5EF4-FFF2-40B4-BE49-F238E27FC236}">
                <a16:creationId xmlns:a16="http://schemas.microsoft.com/office/drawing/2014/main" id="{EED03F4E-6B1D-C129-1B3B-63DF4480FC92}"/>
              </a:ext>
            </a:extLst>
          </p:cNvPr>
          <p:cNvSpPr>
            <a:spLocks noGrp="1" noChangeArrowheads="1"/>
          </p:cNvSpPr>
          <p:nvPr>
            <p:ph idx="1"/>
          </p:nvPr>
        </p:nvSpPr>
        <p:spPr>
          <a:xfrm>
            <a:off x="1163452" y="2132856"/>
            <a:ext cx="9685076" cy="4223494"/>
          </a:xfrm>
        </p:spPr>
        <p:txBody>
          <a:bodyPr rtlCol="0">
            <a:normAutofit/>
          </a:bodyPr>
          <a:lstStyle/>
          <a:p>
            <a:pPr marL="180975" indent="-180975" algn="just">
              <a:buClr>
                <a:schemeClr val="accent1">
                  <a:lumMod val="75000"/>
                </a:schemeClr>
              </a:buClr>
              <a:buFont typeface="Arial" panose="020B0604020202020204" pitchFamily="34" charset="0"/>
              <a:buChar char="•"/>
              <a:defRPr/>
            </a:pPr>
            <a:r>
              <a:rPr lang="cs-CZ" sz="2000" dirty="0">
                <a:solidFill>
                  <a:schemeClr val="tx1">
                    <a:lumMod val="75000"/>
                    <a:lumOff val="25000"/>
                  </a:schemeClr>
                </a:solidFill>
              </a:rPr>
              <a:t>DSO </a:t>
            </a:r>
            <a:r>
              <a:rPr lang="cs-CZ" sz="2000" b="1" dirty="0">
                <a:solidFill>
                  <a:schemeClr val="tx1">
                    <a:lumMod val="75000"/>
                    <a:lumOff val="25000"/>
                  </a:schemeClr>
                </a:solidFill>
              </a:rPr>
              <a:t>není</a:t>
            </a:r>
            <a:r>
              <a:rPr lang="cs-CZ" sz="2000" dirty="0">
                <a:solidFill>
                  <a:schemeClr val="tx1">
                    <a:lumMod val="75000"/>
                    <a:lumOff val="25000"/>
                  </a:schemeClr>
                </a:solidFill>
              </a:rPr>
              <a:t> na rozdíl od obce </a:t>
            </a:r>
            <a:r>
              <a:rPr lang="cs-CZ" sz="2000" b="1" dirty="0">
                <a:solidFill>
                  <a:schemeClr val="tx1">
                    <a:lumMod val="75000"/>
                    <a:lumOff val="25000"/>
                  </a:schemeClr>
                </a:solidFill>
              </a:rPr>
              <a:t>příjemcem</a:t>
            </a:r>
            <a:r>
              <a:rPr lang="cs-CZ" sz="2000" dirty="0">
                <a:solidFill>
                  <a:schemeClr val="tx1">
                    <a:lumMod val="75000"/>
                    <a:lumOff val="25000"/>
                  </a:schemeClr>
                </a:solidFill>
              </a:rPr>
              <a:t> své vlastní daňové povinnosti!</a:t>
            </a:r>
          </a:p>
          <a:p>
            <a:pPr marL="180975" indent="-180975" algn="just">
              <a:buClr>
                <a:schemeClr val="accent1">
                  <a:lumMod val="75000"/>
                </a:schemeClr>
              </a:buClr>
              <a:buFont typeface="Arial" panose="020B0604020202020204" pitchFamily="34" charset="0"/>
              <a:buChar char="•"/>
              <a:defRPr/>
            </a:pPr>
            <a:endParaRPr lang="cs-CZ" sz="2000" dirty="0">
              <a:solidFill>
                <a:schemeClr val="tx1">
                  <a:lumMod val="75000"/>
                  <a:lumOff val="25000"/>
                </a:schemeClr>
              </a:solidFill>
            </a:endParaRPr>
          </a:p>
          <a:p>
            <a:pPr algn="just">
              <a:buClr>
                <a:schemeClr val="accent1">
                  <a:lumMod val="75000"/>
                </a:schemeClr>
              </a:buClr>
              <a:defRPr/>
            </a:pPr>
            <a:r>
              <a:rPr lang="cs-CZ" sz="2000" dirty="0"/>
              <a:t>dle § 17a ZDP je veřejně prospěšným poplatníkem</a:t>
            </a:r>
          </a:p>
          <a:p>
            <a:pPr marL="0" indent="0" algn="just">
              <a:buClr>
                <a:schemeClr val="accent1">
                  <a:lumMod val="75000"/>
                </a:schemeClr>
              </a:buClr>
              <a:buNone/>
              <a:defRPr/>
            </a:pPr>
            <a:endParaRPr lang="cs-CZ" sz="2000" dirty="0"/>
          </a:p>
          <a:p>
            <a:pPr marL="0" indent="0" algn="just">
              <a:buClr>
                <a:schemeClr val="accent1">
                  <a:lumMod val="75000"/>
                </a:schemeClr>
              </a:buClr>
              <a:buNone/>
              <a:defRPr/>
            </a:pPr>
            <a:r>
              <a:rPr lang="cs-CZ" sz="2000" dirty="0"/>
              <a:t>Pokud vychází daňová povinnost, lze uplatnit:</a:t>
            </a:r>
          </a:p>
          <a:p>
            <a:pPr algn="just">
              <a:buClr>
                <a:schemeClr val="accent1">
                  <a:lumMod val="75000"/>
                </a:schemeClr>
              </a:buClr>
              <a:defRPr/>
            </a:pPr>
            <a:r>
              <a:rPr lang="cs-CZ" sz="2000" dirty="0"/>
              <a:t>daňové odpisy, </a:t>
            </a:r>
          </a:p>
          <a:p>
            <a:pPr algn="just">
              <a:buClr>
                <a:schemeClr val="accent1">
                  <a:lumMod val="75000"/>
                </a:schemeClr>
              </a:buClr>
              <a:defRPr/>
            </a:pPr>
            <a:r>
              <a:rPr lang="cs-CZ" sz="2000" dirty="0"/>
              <a:t>slevy na dani za zaměstnávání osob se sníženou pracovní schopností dle § 35 ZDP,</a:t>
            </a:r>
          </a:p>
          <a:p>
            <a:pPr algn="just">
              <a:buClr>
                <a:schemeClr val="accent1">
                  <a:lumMod val="75000"/>
                </a:schemeClr>
              </a:buClr>
              <a:defRPr/>
            </a:pPr>
            <a:r>
              <a:rPr lang="cs-CZ" sz="2000" dirty="0"/>
              <a:t>Odčitatelnou položku dle §20 odst. 7 ZDP (300 tis.) lze použít jen v případě, že bude ušetřená daň použita na úhradu nákladů nepodnikatelské činnosti.</a:t>
            </a:r>
          </a:p>
        </p:txBody>
      </p:sp>
      <p:sp>
        <p:nvSpPr>
          <p:cNvPr id="28676" name="Zástupný symbol pro číslo snímku 1">
            <a:extLst>
              <a:ext uri="{FF2B5EF4-FFF2-40B4-BE49-F238E27FC236}">
                <a16:creationId xmlns:a16="http://schemas.microsoft.com/office/drawing/2014/main" id="{511762BF-6333-245E-1B97-0E7CD6DD88C6}"/>
              </a:ext>
            </a:extLst>
          </p:cNvPr>
          <p:cNvSpPr>
            <a:spLocks noGrp="1" noChangeArrowheads="1"/>
          </p:cNvSpPr>
          <p:nvPr>
            <p:ph type="sldNum" sz="quarter" idx="12"/>
          </p:nvPr>
        </p:nvSpPr>
        <p:spPr bwMode="auto"/>
        <p:txBody>
          <a:bodyPr wrap="square" numCol="1" anchorCtr="0" compatLnSpc="1">
            <a:prstTxWarp prst="textNoShape">
              <a:avLst/>
            </a:prstTxWarp>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defTabSz="457200" eaLnBrk="0" fontAlgn="base" hangingPunct="0">
              <a:spcBef>
                <a:spcPct val="0"/>
              </a:spcBef>
              <a:spcAft>
                <a:spcPct val="0"/>
              </a:spcAft>
              <a:defRPr>
                <a:solidFill>
                  <a:schemeClr val="tx1"/>
                </a:solidFill>
                <a:latin typeface="Garamond" panose="02020404030301010803" pitchFamily="18" charset="0"/>
              </a:defRPr>
            </a:lvl6pPr>
            <a:lvl7pPr marL="2971800" indent="-228600" defTabSz="457200" eaLnBrk="0" fontAlgn="base" hangingPunct="0">
              <a:spcBef>
                <a:spcPct val="0"/>
              </a:spcBef>
              <a:spcAft>
                <a:spcPct val="0"/>
              </a:spcAft>
              <a:defRPr>
                <a:solidFill>
                  <a:schemeClr val="tx1"/>
                </a:solidFill>
                <a:latin typeface="Garamond" panose="02020404030301010803" pitchFamily="18" charset="0"/>
              </a:defRPr>
            </a:lvl7pPr>
            <a:lvl8pPr marL="3429000" indent="-228600" defTabSz="457200" eaLnBrk="0" fontAlgn="base" hangingPunct="0">
              <a:spcBef>
                <a:spcPct val="0"/>
              </a:spcBef>
              <a:spcAft>
                <a:spcPct val="0"/>
              </a:spcAft>
              <a:defRPr>
                <a:solidFill>
                  <a:schemeClr val="tx1"/>
                </a:solidFill>
                <a:latin typeface="Garamond" panose="02020404030301010803" pitchFamily="18" charset="0"/>
              </a:defRPr>
            </a:lvl8pPr>
            <a:lvl9pPr marL="3886200" indent="-228600" defTabSz="457200" eaLnBrk="0" fontAlgn="base" hangingPunct="0">
              <a:spcBef>
                <a:spcPct val="0"/>
              </a:spcBef>
              <a:spcAft>
                <a:spcPct val="0"/>
              </a:spcAft>
              <a:defRPr>
                <a:solidFill>
                  <a:schemeClr val="tx1"/>
                </a:solidFill>
                <a:latin typeface="Garamond" panose="02020404030301010803" pitchFamily="18" charset="0"/>
              </a:defRPr>
            </a:lvl9pPr>
          </a:lstStyle>
          <a:p>
            <a:pPr fontAlgn="base">
              <a:spcBef>
                <a:spcPct val="0"/>
              </a:spcBef>
              <a:spcAft>
                <a:spcPct val="0"/>
              </a:spcAft>
              <a:defRPr/>
            </a:pPr>
            <a:fld id="{D7095752-EE19-440E-BE6A-60333CA633D9}" type="slidenum">
              <a:rPr lang="cs-CZ" altLang="cs-CZ" smtClean="0">
                <a:solidFill>
                  <a:srgbClr val="FEFFFF"/>
                </a:solidFill>
                <a:latin typeface="Tahoma" panose="020B0604030504040204" pitchFamily="34" charset="0"/>
              </a:rPr>
              <a:pPr fontAlgn="base">
                <a:spcBef>
                  <a:spcPct val="0"/>
                </a:spcBef>
                <a:spcAft>
                  <a:spcPct val="0"/>
                </a:spcAft>
                <a:defRPr/>
              </a:pPr>
              <a:t>13</a:t>
            </a:fld>
            <a:endParaRPr lang="cs-CZ" altLang="cs-CZ">
              <a:solidFill>
                <a:srgbClr val="FEFFFF"/>
              </a:solidFill>
              <a:latin typeface="Tahoma" panose="020B0604030504040204" pitchFamily="34" charset="0"/>
            </a:endParaRPr>
          </a:p>
        </p:txBody>
      </p:sp>
    </p:spTree>
    <p:extLst>
      <p:ext uri="{BB962C8B-B14F-4D97-AF65-F5344CB8AC3E}">
        <p14:creationId xmlns:p14="http://schemas.microsoft.com/office/powerpoint/2010/main" val="2348971689"/>
      </p:ext>
    </p:extLst>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Nadpis 1">
            <a:extLst>
              <a:ext uri="{FF2B5EF4-FFF2-40B4-BE49-F238E27FC236}">
                <a16:creationId xmlns:a16="http://schemas.microsoft.com/office/drawing/2014/main" id="{287445F1-31B1-98A6-9ECB-E677EF431962}"/>
              </a:ext>
            </a:extLst>
          </p:cNvPr>
          <p:cNvSpPr>
            <a:spLocks noGrp="1" noChangeArrowheads="1"/>
          </p:cNvSpPr>
          <p:nvPr>
            <p:ph type="title"/>
          </p:nvPr>
        </p:nvSpPr>
        <p:spPr>
          <a:xfrm>
            <a:off x="2927647" y="692696"/>
            <a:ext cx="6589199" cy="788666"/>
          </a:xfrm>
        </p:spPr>
        <p:txBody>
          <a:bodyPr>
            <a:normAutofit/>
          </a:bodyPr>
          <a:lstStyle/>
          <a:p>
            <a:pPr>
              <a:defRPr/>
            </a:pPr>
            <a:r>
              <a:rPr lang="cs-CZ" altLang="cs-CZ" dirty="0"/>
              <a:t>Zaúčtování daně</a:t>
            </a:r>
          </a:p>
        </p:txBody>
      </p:sp>
      <p:sp>
        <p:nvSpPr>
          <p:cNvPr id="12291" name="Zástupný symbol pro obsah 2">
            <a:extLst>
              <a:ext uri="{FF2B5EF4-FFF2-40B4-BE49-F238E27FC236}">
                <a16:creationId xmlns:a16="http://schemas.microsoft.com/office/drawing/2014/main" id="{6AA81CA4-C083-399C-A443-CF3AB7DCE3E7}"/>
              </a:ext>
            </a:extLst>
          </p:cNvPr>
          <p:cNvSpPr>
            <a:spLocks noGrp="1"/>
          </p:cNvSpPr>
          <p:nvPr>
            <p:ph idx="1"/>
          </p:nvPr>
        </p:nvSpPr>
        <p:spPr>
          <a:xfrm>
            <a:off x="1037672" y="1988840"/>
            <a:ext cx="10369151" cy="5544616"/>
          </a:xfrm>
        </p:spPr>
        <p:txBody>
          <a:bodyPr rtlCol="0">
            <a:normAutofit/>
          </a:bodyPr>
          <a:lstStyle/>
          <a:p>
            <a:pPr marL="0" indent="0" algn="just">
              <a:buClr>
                <a:schemeClr val="accent1">
                  <a:lumMod val="75000"/>
                </a:schemeClr>
              </a:buClr>
              <a:buNone/>
              <a:defRPr/>
            </a:pPr>
            <a:r>
              <a:rPr lang="cs-CZ" sz="2000" dirty="0">
                <a:solidFill>
                  <a:schemeClr val="tx1">
                    <a:lumMod val="75000"/>
                    <a:lumOff val="25000"/>
                  </a:schemeClr>
                </a:solidFill>
              </a:rPr>
              <a:t>Vypočtený předpoklad daňové povinnosti daně z příjmů právnických osob:</a:t>
            </a:r>
          </a:p>
          <a:p>
            <a:pPr marL="91440" indent="-91440">
              <a:buClr>
                <a:schemeClr val="accent1">
                  <a:lumMod val="75000"/>
                </a:schemeClr>
              </a:buClr>
              <a:defRPr/>
            </a:pPr>
            <a:r>
              <a:rPr lang="cs-CZ" sz="2000" dirty="0">
                <a:solidFill>
                  <a:schemeClr val="tx1">
                    <a:lumMod val="75000"/>
                    <a:lumOff val="25000"/>
                  </a:schemeClr>
                </a:solidFill>
              </a:rPr>
              <a:t>MD </a:t>
            </a:r>
            <a:r>
              <a:rPr lang="cs-CZ" sz="2000" b="1" dirty="0">
                <a:solidFill>
                  <a:schemeClr val="tx1">
                    <a:lumMod val="75000"/>
                    <a:lumOff val="25000"/>
                  </a:schemeClr>
                </a:solidFill>
              </a:rPr>
              <a:t>591</a:t>
            </a:r>
            <a:r>
              <a:rPr lang="cs-CZ" sz="2000" dirty="0">
                <a:solidFill>
                  <a:schemeClr val="tx1">
                    <a:lumMod val="75000"/>
                    <a:lumOff val="25000"/>
                  </a:schemeClr>
                </a:solidFill>
              </a:rPr>
              <a:t>/D 341</a:t>
            </a:r>
          </a:p>
          <a:p>
            <a:pPr marL="91440" indent="-91440">
              <a:buClr>
                <a:schemeClr val="accent1">
                  <a:lumMod val="75000"/>
                </a:schemeClr>
              </a:buClr>
              <a:defRPr/>
            </a:pPr>
            <a:r>
              <a:rPr lang="cs-CZ" sz="2000" dirty="0">
                <a:solidFill>
                  <a:schemeClr val="tx1">
                    <a:lumMod val="75000"/>
                    <a:lumOff val="25000"/>
                  </a:schemeClr>
                </a:solidFill>
              </a:rPr>
              <a:t>MD 341/ D 682</a:t>
            </a:r>
          </a:p>
          <a:p>
            <a:pPr marL="0" indent="0" algn="just">
              <a:buClr>
                <a:schemeClr val="accent1">
                  <a:lumMod val="75000"/>
                </a:schemeClr>
              </a:buClr>
              <a:buNone/>
              <a:defRPr/>
            </a:pPr>
            <a:endParaRPr lang="cs-CZ" sz="2000" dirty="0">
              <a:solidFill>
                <a:schemeClr val="tx1">
                  <a:lumMod val="75000"/>
                  <a:lumOff val="25000"/>
                </a:schemeClr>
              </a:solidFill>
            </a:endParaRPr>
          </a:p>
          <a:p>
            <a:pPr marL="0" indent="0" algn="just">
              <a:buClr>
                <a:schemeClr val="accent1">
                  <a:lumMod val="75000"/>
                </a:schemeClr>
              </a:buClr>
              <a:buNone/>
              <a:defRPr/>
            </a:pPr>
            <a:r>
              <a:rPr lang="cs-CZ" sz="2000" dirty="0">
                <a:solidFill>
                  <a:schemeClr val="tx1">
                    <a:lumMod val="75000"/>
                    <a:lumOff val="25000"/>
                  </a:schemeClr>
                </a:solidFill>
              </a:rPr>
              <a:t>Samostatně zaúčtováno v hlavní, případně i hospodářské činnosti a to podle poměru základu daně vzniklých v jednotlivých činnostech.</a:t>
            </a:r>
          </a:p>
          <a:p>
            <a:pPr marL="0" indent="0" algn="just">
              <a:buClr>
                <a:schemeClr val="accent1">
                  <a:lumMod val="75000"/>
                </a:schemeClr>
              </a:buClr>
              <a:buNone/>
              <a:defRPr/>
            </a:pPr>
            <a:endParaRPr lang="cs-CZ" sz="2000" dirty="0">
              <a:solidFill>
                <a:schemeClr val="tx1">
                  <a:lumMod val="75000"/>
                  <a:lumOff val="25000"/>
                </a:schemeClr>
              </a:solidFill>
            </a:endParaRPr>
          </a:p>
          <a:p>
            <a:pPr marL="0" indent="0" algn="just">
              <a:buClr>
                <a:schemeClr val="accent1">
                  <a:lumMod val="75000"/>
                </a:schemeClr>
              </a:buClr>
              <a:buNone/>
              <a:defRPr/>
            </a:pPr>
            <a:r>
              <a:rPr lang="cs-CZ" sz="2000" b="1" dirty="0">
                <a:solidFill>
                  <a:schemeClr val="tx1">
                    <a:lumMod val="75000"/>
                    <a:lumOff val="25000"/>
                  </a:schemeClr>
                </a:solidFill>
              </a:rPr>
              <a:t>Rozdíl</a:t>
            </a:r>
            <a:r>
              <a:rPr lang="cs-CZ" sz="2000" dirty="0">
                <a:solidFill>
                  <a:schemeClr val="tx1">
                    <a:lumMod val="75000"/>
                    <a:lumOff val="25000"/>
                  </a:schemeClr>
                </a:solidFill>
              </a:rPr>
              <a:t> daňové povinnosti </a:t>
            </a:r>
            <a:r>
              <a:rPr lang="cs-CZ" sz="2000" b="1" dirty="0">
                <a:solidFill>
                  <a:schemeClr val="tx1">
                    <a:lumMod val="75000"/>
                    <a:lumOff val="25000"/>
                  </a:schemeClr>
                </a:solidFill>
              </a:rPr>
              <a:t>oproti předpokladu </a:t>
            </a:r>
            <a:r>
              <a:rPr lang="cs-CZ" sz="2000" dirty="0">
                <a:solidFill>
                  <a:schemeClr val="tx1">
                    <a:lumMod val="75000"/>
                    <a:lumOff val="25000"/>
                  </a:schemeClr>
                </a:solidFill>
              </a:rPr>
              <a:t>daňové povinnosti při podání daňového přiznání, účtujeme v následujícím účetním období:</a:t>
            </a:r>
          </a:p>
          <a:p>
            <a:pPr marL="91440" indent="-91440">
              <a:buClr>
                <a:schemeClr val="accent1">
                  <a:lumMod val="75000"/>
                </a:schemeClr>
              </a:buClr>
              <a:defRPr/>
            </a:pPr>
            <a:r>
              <a:rPr lang="cs-CZ" sz="2000" dirty="0">
                <a:solidFill>
                  <a:schemeClr val="tx1">
                    <a:lumMod val="75000"/>
                    <a:lumOff val="25000"/>
                  </a:schemeClr>
                </a:solidFill>
              </a:rPr>
              <a:t>MD </a:t>
            </a:r>
            <a:r>
              <a:rPr lang="cs-CZ" sz="2000" b="1" dirty="0">
                <a:solidFill>
                  <a:schemeClr val="tx1">
                    <a:lumMod val="75000"/>
                    <a:lumOff val="25000"/>
                  </a:schemeClr>
                </a:solidFill>
              </a:rPr>
              <a:t>595</a:t>
            </a:r>
            <a:r>
              <a:rPr lang="cs-CZ" sz="2000" dirty="0">
                <a:solidFill>
                  <a:schemeClr val="tx1">
                    <a:lumMod val="75000"/>
                    <a:lumOff val="25000"/>
                  </a:schemeClr>
                </a:solidFill>
              </a:rPr>
              <a:t> /D 341</a:t>
            </a:r>
          </a:p>
          <a:p>
            <a:pPr marL="91440" indent="-91440">
              <a:buClr>
                <a:schemeClr val="accent1">
                  <a:lumMod val="75000"/>
                </a:schemeClr>
              </a:buClr>
              <a:defRPr/>
            </a:pPr>
            <a:r>
              <a:rPr lang="cs-CZ" sz="2000" dirty="0">
                <a:solidFill>
                  <a:schemeClr val="tx1">
                    <a:lumMod val="75000"/>
                    <a:lumOff val="25000"/>
                  </a:schemeClr>
                </a:solidFill>
              </a:rPr>
              <a:t>MD 341/ D 682</a:t>
            </a:r>
          </a:p>
        </p:txBody>
      </p:sp>
      <p:sp>
        <p:nvSpPr>
          <p:cNvPr id="29700" name="Zástupný symbol pro číslo snímku 1">
            <a:extLst>
              <a:ext uri="{FF2B5EF4-FFF2-40B4-BE49-F238E27FC236}">
                <a16:creationId xmlns:a16="http://schemas.microsoft.com/office/drawing/2014/main" id="{BAF01CBB-03CF-85EA-C461-BF2C14C47EB5}"/>
              </a:ext>
            </a:extLst>
          </p:cNvPr>
          <p:cNvSpPr>
            <a:spLocks noGrp="1" noChangeArrowheads="1"/>
          </p:cNvSpPr>
          <p:nvPr>
            <p:ph type="sldNum" sz="quarter" idx="12"/>
          </p:nvPr>
        </p:nvSpPr>
        <p:spPr bwMode="auto"/>
        <p:txBody>
          <a:bodyPr wrap="square" numCol="1" anchorCtr="0" compatLnSpc="1">
            <a:prstTxWarp prst="textNoShape">
              <a:avLst/>
            </a:prstTxWarp>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defTabSz="457200" eaLnBrk="0" fontAlgn="base" hangingPunct="0">
              <a:spcBef>
                <a:spcPct val="0"/>
              </a:spcBef>
              <a:spcAft>
                <a:spcPct val="0"/>
              </a:spcAft>
              <a:defRPr>
                <a:solidFill>
                  <a:schemeClr val="tx1"/>
                </a:solidFill>
                <a:latin typeface="Garamond" panose="02020404030301010803" pitchFamily="18" charset="0"/>
              </a:defRPr>
            </a:lvl6pPr>
            <a:lvl7pPr marL="2971800" indent="-228600" defTabSz="457200" eaLnBrk="0" fontAlgn="base" hangingPunct="0">
              <a:spcBef>
                <a:spcPct val="0"/>
              </a:spcBef>
              <a:spcAft>
                <a:spcPct val="0"/>
              </a:spcAft>
              <a:defRPr>
                <a:solidFill>
                  <a:schemeClr val="tx1"/>
                </a:solidFill>
                <a:latin typeface="Garamond" panose="02020404030301010803" pitchFamily="18" charset="0"/>
              </a:defRPr>
            </a:lvl7pPr>
            <a:lvl8pPr marL="3429000" indent="-228600" defTabSz="457200" eaLnBrk="0" fontAlgn="base" hangingPunct="0">
              <a:spcBef>
                <a:spcPct val="0"/>
              </a:spcBef>
              <a:spcAft>
                <a:spcPct val="0"/>
              </a:spcAft>
              <a:defRPr>
                <a:solidFill>
                  <a:schemeClr val="tx1"/>
                </a:solidFill>
                <a:latin typeface="Garamond" panose="02020404030301010803" pitchFamily="18" charset="0"/>
              </a:defRPr>
            </a:lvl8pPr>
            <a:lvl9pPr marL="3886200" indent="-228600" defTabSz="457200" eaLnBrk="0" fontAlgn="base" hangingPunct="0">
              <a:spcBef>
                <a:spcPct val="0"/>
              </a:spcBef>
              <a:spcAft>
                <a:spcPct val="0"/>
              </a:spcAft>
              <a:defRPr>
                <a:solidFill>
                  <a:schemeClr val="tx1"/>
                </a:solidFill>
                <a:latin typeface="Garamond" panose="02020404030301010803" pitchFamily="18" charset="0"/>
              </a:defRPr>
            </a:lvl9pPr>
          </a:lstStyle>
          <a:p>
            <a:pPr fontAlgn="base">
              <a:spcBef>
                <a:spcPct val="0"/>
              </a:spcBef>
              <a:spcAft>
                <a:spcPct val="0"/>
              </a:spcAft>
              <a:defRPr/>
            </a:pPr>
            <a:fld id="{CAA1B9C7-D2AA-4FF3-A9F7-7425F96A64CB}" type="slidenum">
              <a:rPr lang="cs-CZ" altLang="cs-CZ" smtClean="0">
                <a:solidFill>
                  <a:srgbClr val="FEFFFF"/>
                </a:solidFill>
                <a:latin typeface="Tahoma" panose="020B0604030504040204" pitchFamily="34" charset="0"/>
              </a:rPr>
              <a:pPr fontAlgn="base">
                <a:spcBef>
                  <a:spcPct val="0"/>
                </a:spcBef>
                <a:spcAft>
                  <a:spcPct val="0"/>
                </a:spcAft>
                <a:defRPr/>
              </a:pPr>
              <a:t>14</a:t>
            </a:fld>
            <a:endParaRPr lang="cs-CZ" altLang="cs-CZ">
              <a:solidFill>
                <a:srgbClr val="FEFFFF"/>
              </a:solidFill>
              <a:latin typeface="Tahoma" panose="020B0604030504040204" pitchFamily="34" charset="0"/>
            </a:endParaRPr>
          </a:p>
        </p:txBody>
      </p:sp>
    </p:spTree>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B16C8AC3-6F58-0EB7-62EA-78F7D2FFCB78}"/>
              </a:ext>
            </a:extLst>
          </p:cNvPr>
          <p:cNvSpPr>
            <a:spLocks noGrp="1" noChangeArrowheads="1"/>
          </p:cNvSpPr>
          <p:nvPr>
            <p:ph type="title"/>
          </p:nvPr>
        </p:nvSpPr>
        <p:spPr>
          <a:xfrm>
            <a:off x="2351584" y="171895"/>
            <a:ext cx="7202760" cy="905398"/>
          </a:xfrm>
        </p:spPr>
        <p:txBody>
          <a:bodyPr>
            <a:normAutofit fontScale="90000"/>
          </a:bodyPr>
          <a:lstStyle/>
          <a:p>
            <a:pPr algn="ctr">
              <a:defRPr/>
            </a:pPr>
            <a:r>
              <a:rPr lang="cs-CZ" altLang="cs-CZ" sz="4100" dirty="0"/>
              <a:t>Vyplnění daňového přiznání</a:t>
            </a:r>
          </a:p>
        </p:txBody>
      </p:sp>
      <p:sp>
        <p:nvSpPr>
          <p:cNvPr id="14339" name="Rectangle 3">
            <a:extLst>
              <a:ext uri="{FF2B5EF4-FFF2-40B4-BE49-F238E27FC236}">
                <a16:creationId xmlns:a16="http://schemas.microsoft.com/office/drawing/2014/main" id="{BCBA41EE-B90D-EAF0-0AC2-DF429B00FAEC}"/>
              </a:ext>
            </a:extLst>
          </p:cNvPr>
          <p:cNvSpPr>
            <a:spLocks noGrp="1" noChangeArrowheads="1"/>
          </p:cNvSpPr>
          <p:nvPr>
            <p:ph idx="1"/>
          </p:nvPr>
        </p:nvSpPr>
        <p:spPr>
          <a:xfrm>
            <a:off x="1487488" y="1484784"/>
            <a:ext cx="9460500" cy="3528392"/>
          </a:xfrm>
        </p:spPr>
        <p:txBody>
          <a:bodyPr rtlCol="0">
            <a:normAutofit fontScale="92500" lnSpcReduction="20000"/>
          </a:bodyPr>
          <a:lstStyle/>
          <a:p>
            <a:pPr marL="446088" indent="-271463" algn="just">
              <a:buFont typeface="Arial"/>
              <a:buChar char="•"/>
              <a:defRPr/>
            </a:pPr>
            <a:r>
              <a:rPr lang="cs-CZ" altLang="cs-CZ" sz="2000" b="1" dirty="0">
                <a:solidFill>
                  <a:schemeClr val="tx1">
                    <a:lumMod val="85000"/>
                    <a:lumOff val="15000"/>
                  </a:schemeClr>
                </a:solidFill>
              </a:rPr>
              <a:t>Termín pro podání DAP: </a:t>
            </a:r>
            <a:r>
              <a:rPr lang="cs-CZ" altLang="cs-CZ" sz="2000" b="1" dirty="0">
                <a:solidFill>
                  <a:schemeClr val="tx1">
                    <a:lumMod val="85000"/>
                    <a:lumOff val="15000"/>
                  </a:schemeClr>
                </a:solidFill>
                <a:highlight>
                  <a:srgbClr val="FFFF00"/>
                </a:highlight>
              </a:rPr>
              <a:t>2.5.2025</a:t>
            </a:r>
            <a:r>
              <a:rPr lang="cs-CZ" altLang="cs-CZ" sz="2000" dirty="0">
                <a:solidFill>
                  <a:schemeClr val="tx1">
                    <a:lumMod val="85000"/>
                    <a:lumOff val="15000"/>
                  </a:schemeClr>
                </a:solidFill>
                <a:highlight>
                  <a:srgbClr val="FFFF00"/>
                </a:highlight>
              </a:rPr>
              <a:t> </a:t>
            </a:r>
            <a:r>
              <a:rPr lang="cs-CZ" altLang="cs-CZ" sz="2000" dirty="0">
                <a:solidFill>
                  <a:schemeClr val="tx1">
                    <a:lumMod val="85000"/>
                    <a:lumOff val="15000"/>
                  </a:schemeClr>
                </a:solidFill>
              </a:rPr>
              <a:t>/elektronicky, využití aplikace Moje daně/</a:t>
            </a:r>
          </a:p>
          <a:p>
            <a:pPr marL="174625" indent="0" algn="just">
              <a:buNone/>
              <a:defRPr/>
            </a:pPr>
            <a:endParaRPr lang="cs-CZ" altLang="cs-CZ" sz="2000" dirty="0">
              <a:solidFill>
                <a:schemeClr val="tx1">
                  <a:lumMod val="85000"/>
                  <a:lumOff val="15000"/>
                </a:schemeClr>
              </a:solidFill>
            </a:endParaRPr>
          </a:p>
          <a:p>
            <a:pPr marL="446088" indent="-271463" algn="just">
              <a:buFont typeface="Arial"/>
              <a:buChar char="•"/>
              <a:defRPr/>
            </a:pPr>
            <a:r>
              <a:rPr lang="cs-CZ" altLang="cs-CZ" sz="2000" dirty="0">
                <a:solidFill>
                  <a:schemeClr val="tx1">
                    <a:lumMod val="85000"/>
                    <a:lumOff val="15000"/>
                  </a:schemeClr>
                </a:solidFill>
              </a:rPr>
              <a:t>Ř. 04: kód rozlišení typu přiznání… 3A</a:t>
            </a:r>
          </a:p>
          <a:p>
            <a:pPr marL="174625" indent="0" algn="just">
              <a:buNone/>
              <a:defRPr/>
            </a:pPr>
            <a:r>
              <a:rPr lang="cs-CZ" altLang="cs-CZ" sz="2000" dirty="0">
                <a:solidFill>
                  <a:schemeClr val="tx1">
                    <a:lumMod val="85000"/>
                    <a:lumOff val="15000"/>
                  </a:schemeClr>
                </a:solidFill>
              </a:rPr>
              <a:t>		   zdaňovací období…. a)</a:t>
            </a:r>
          </a:p>
          <a:p>
            <a:pPr marL="174625" indent="0" algn="just">
              <a:buNone/>
              <a:defRPr/>
            </a:pPr>
            <a:endParaRPr lang="cs-CZ" altLang="cs-CZ" sz="2000" dirty="0">
              <a:solidFill>
                <a:schemeClr val="tx1">
                  <a:lumMod val="85000"/>
                  <a:lumOff val="15000"/>
                </a:schemeClr>
              </a:solidFill>
            </a:endParaRPr>
          </a:p>
          <a:p>
            <a:pPr marL="460375" indent="-285750" algn="just">
              <a:buFont typeface="Arial" panose="020B0604020202020204" pitchFamily="34" charset="0"/>
              <a:buChar char="•"/>
              <a:defRPr/>
            </a:pPr>
            <a:endParaRPr lang="cs-CZ" altLang="cs-CZ" sz="2000" dirty="0">
              <a:solidFill>
                <a:schemeClr val="tx1">
                  <a:lumMod val="85000"/>
                  <a:lumOff val="15000"/>
                </a:schemeClr>
              </a:solidFill>
            </a:endParaRPr>
          </a:p>
          <a:p>
            <a:pPr marL="460375" indent="-285750" algn="just">
              <a:buFont typeface="Arial" panose="020B0604020202020204" pitchFamily="34" charset="0"/>
              <a:buChar char="•"/>
              <a:defRPr/>
            </a:pPr>
            <a:r>
              <a:rPr lang="cs-CZ" altLang="cs-CZ" sz="2000" dirty="0">
                <a:solidFill>
                  <a:schemeClr val="tx1">
                    <a:lumMod val="85000"/>
                    <a:lumOff val="15000"/>
                  </a:schemeClr>
                </a:solidFill>
              </a:rPr>
              <a:t>Ř. 07: kategorie účetní jednotky ….. V</a:t>
            </a:r>
          </a:p>
          <a:p>
            <a:pPr marL="460375" indent="-285750" algn="just">
              <a:buFont typeface="Arial" panose="020B0604020202020204" pitchFamily="34" charset="0"/>
              <a:buChar char="•"/>
              <a:defRPr/>
            </a:pPr>
            <a:endParaRPr lang="cs-CZ" altLang="cs-CZ" sz="2000" dirty="0">
              <a:solidFill>
                <a:schemeClr val="tx1">
                  <a:lumMod val="85000"/>
                  <a:lumOff val="15000"/>
                </a:schemeClr>
              </a:solidFill>
            </a:endParaRPr>
          </a:p>
          <a:p>
            <a:pPr marL="460375" indent="-285750" algn="just">
              <a:buFont typeface="Arial" panose="020B0604020202020204" pitchFamily="34" charset="0"/>
              <a:buChar char="•"/>
              <a:defRPr/>
            </a:pPr>
            <a:endParaRPr lang="cs-CZ" altLang="cs-CZ" sz="2000" b="1" dirty="0">
              <a:solidFill>
                <a:schemeClr val="tx1">
                  <a:lumMod val="85000"/>
                  <a:lumOff val="15000"/>
                </a:schemeClr>
              </a:solidFill>
            </a:endParaRPr>
          </a:p>
          <a:p>
            <a:pPr marL="460375" indent="-285750" algn="just">
              <a:buFont typeface="Arial" panose="020B0604020202020204" pitchFamily="34" charset="0"/>
              <a:buChar char="•"/>
              <a:defRPr/>
            </a:pPr>
            <a:r>
              <a:rPr lang="cs-CZ" altLang="cs-CZ" sz="2000" dirty="0">
                <a:solidFill>
                  <a:schemeClr val="tx1">
                    <a:lumMod val="85000"/>
                    <a:lumOff val="15000"/>
                  </a:schemeClr>
                </a:solidFill>
              </a:rPr>
              <a:t>Oddíl Účetní závěrka ….. Vyhláška 410/2009 Sb.</a:t>
            </a:r>
          </a:p>
        </p:txBody>
      </p:sp>
      <p:sp>
        <p:nvSpPr>
          <p:cNvPr id="30724" name="Zástupný symbol pro číslo snímku 1">
            <a:extLst>
              <a:ext uri="{FF2B5EF4-FFF2-40B4-BE49-F238E27FC236}">
                <a16:creationId xmlns:a16="http://schemas.microsoft.com/office/drawing/2014/main" id="{677259CC-002D-B980-A91F-9B9E445955FB}"/>
              </a:ext>
            </a:extLst>
          </p:cNvPr>
          <p:cNvSpPr>
            <a:spLocks noGrp="1" noChangeArrowheads="1"/>
          </p:cNvSpPr>
          <p:nvPr>
            <p:ph type="sldNum" sz="quarter" idx="12"/>
          </p:nvPr>
        </p:nvSpPr>
        <p:spPr bwMode="auto"/>
        <p:txBody>
          <a:bodyPr wrap="square" numCol="1" anchorCtr="0" compatLnSpc="1">
            <a:prstTxWarp prst="textNoShape">
              <a:avLst/>
            </a:prstTxWarp>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defTabSz="457200" eaLnBrk="0" fontAlgn="base" hangingPunct="0">
              <a:spcBef>
                <a:spcPct val="0"/>
              </a:spcBef>
              <a:spcAft>
                <a:spcPct val="0"/>
              </a:spcAft>
              <a:defRPr>
                <a:solidFill>
                  <a:schemeClr val="tx1"/>
                </a:solidFill>
                <a:latin typeface="Garamond" panose="02020404030301010803" pitchFamily="18" charset="0"/>
              </a:defRPr>
            </a:lvl6pPr>
            <a:lvl7pPr marL="2971800" indent="-228600" defTabSz="457200" eaLnBrk="0" fontAlgn="base" hangingPunct="0">
              <a:spcBef>
                <a:spcPct val="0"/>
              </a:spcBef>
              <a:spcAft>
                <a:spcPct val="0"/>
              </a:spcAft>
              <a:defRPr>
                <a:solidFill>
                  <a:schemeClr val="tx1"/>
                </a:solidFill>
                <a:latin typeface="Garamond" panose="02020404030301010803" pitchFamily="18" charset="0"/>
              </a:defRPr>
            </a:lvl7pPr>
            <a:lvl8pPr marL="3429000" indent="-228600" defTabSz="457200" eaLnBrk="0" fontAlgn="base" hangingPunct="0">
              <a:spcBef>
                <a:spcPct val="0"/>
              </a:spcBef>
              <a:spcAft>
                <a:spcPct val="0"/>
              </a:spcAft>
              <a:defRPr>
                <a:solidFill>
                  <a:schemeClr val="tx1"/>
                </a:solidFill>
                <a:latin typeface="Garamond" panose="02020404030301010803" pitchFamily="18" charset="0"/>
              </a:defRPr>
            </a:lvl8pPr>
            <a:lvl9pPr marL="3886200" indent="-228600" defTabSz="457200" eaLnBrk="0" fontAlgn="base" hangingPunct="0">
              <a:spcBef>
                <a:spcPct val="0"/>
              </a:spcBef>
              <a:spcAft>
                <a:spcPct val="0"/>
              </a:spcAft>
              <a:defRPr>
                <a:solidFill>
                  <a:schemeClr val="tx1"/>
                </a:solidFill>
                <a:latin typeface="Garamond" panose="02020404030301010803" pitchFamily="18" charset="0"/>
              </a:defRPr>
            </a:lvl9pPr>
          </a:lstStyle>
          <a:p>
            <a:pPr fontAlgn="base">
              <a:spcBef>
                <a:spcPct val="0"/>
              </a:spcBef>
              <a:spcAft>
                <a:spcPct val="0"/>
              </a:spcAft>
              <a:defRPr/>
            </a:pPr>
            <a:fld id="{A03D4CC9-71F3-4DD1-954D-EFA59E436044}" type="slidenum">
              <a:rPr lang="cs-CZ" altLang="cs-CZ" smtClean="0">
                <a:solidFill>
                  <a:srgbClr val="FEFFFF"/>
                </a:solidFill>
                <a:latin typeface="Tahoma" panose="020B0604030504040204" pitchFamily="34" charset="0"/>
              </a:rPr>
              <a:pPr fontAlgn="base">
                <a:spcBef>
                  <a:spcPct val="0"/>
                </a:spcBef>
                <a:spcAft>
                  <a:spcPct val="0"/>
                </a:spcAft>
                <a:defRPr/>
              </a:pPr>
              <a:t>15</a:t>
            </a:fld>
            <a:endParaRPr lang="cs-CZ" altLang="cs-CZ">
              <a:solidFill>
                <a:srgbClr val="FEFFFF"/>
              </a:solidFill>
              <a:latin typeface="Tahoma" panose="020B0604030504040204" pitchFamily="34" charset="0"/>
            </a:endParaRPr>
          </a:p>
        </p:txBody>
      </p:sp>
      <p:pic>
        <p:nvPicPr>
          <p:cNvPr id="5" name="Obrázek 4">
            <a:extLst>
              <a:ext uri="{FF2B5EF4-FFF2-40B4-BE49-F238E27FC236}">
                <a16:creationId xmlns:a16="http://schemas.microsoft.com/office/drawing/2014/main" id="{290D2799-FF17-7881-837C-76C18C916B44}"/>
              </a:ext>
            </a:extLst>
          </p:cNvPr>
          <p:cNvPicPr>
            <a:picLocks noChangeAspect="1"/>
          </p:cNvPicPr>
          <p:nvPr/>
        </p:nvPicPr>
        <p:blipFill>
          <a:blip r:embed="rId2"/>
          <a:stretch>
            <a:fillRect/>
          </a:stretch>
        </p:blipFill>
        <p:spPr>
          <a:xfrm>
            <a:off x="6744072" y="2140633"/>
            <a:ext cx="4203916" cy="977950"/>
          </a:xfrm>
          <a:prstGeom prst="rect">
            <a:avLst/>
          </a:prstGeom>
        </p:spPr>
      </p:pic>
      <p:pic>
        <p:nvPicPr>
          <p:cNvPr id="7" name="Obrázek 6">
            <a:extLst>
              <a:ext uri="{FF2B5EF4-FFF2-40B4-BE49-F238E27FC236}">
                <a16:creationId xmlns:a16="http://schemas.microsoft.com/office/drawing/2014/main" id="{9DA0C27F-9167-E2D4-6F8E-57F47E5A0E74}"/>
              </a:ext>
            </a:extLst>
          </p:cNvPr>
          <p:cNvPicPr>
            <a:picLocks noChangeAspect="1"/>
          </p:cNvPicPr>
          <p:nvPr/>
        </p:nvPicPr>
        <p:blipFill>
          <a:blip r:embed="rId3"/>
          <a:stretch>
            <a:fillRect/>
          </a:stretch>
        </p:blipFill>
        <p:spPr>
          <a:xfrm>
            <a:off x="2927526" y="3967559"/>
            <a:ext cx="8020462" cy="349268"/>
          </a:xfrm>
          <a:prstGeom prst="rect">
            <a:avLst/>
          </a:prstGeom>
        </p:spPr>
      </p:pic>
      <p:pic>
        <p:nvPicPr>
          <p:cNvPr id="9" name="Obrázek 8">
            <a:extLst>
              <a:ext uri="{FF2B5EF4-FFF2-40B4-BE49-F238E27FC236}">
                <a16:creationId xmlns:a16="http://schemas.microsoft.com/office/drawing/2014/main" id="{A0D7AB43-1894-EF5A-4D2D-E51098710DB7}"/>
              </a:ext>
            </a:extLst>
          </p:cNvPr>
          <p:cNvPicPr>
            <a:picLocks noChangeAspect="1"/>
          </p:cNvPicPr>
          <p:nvPr/>
        </p:nvPicPr>
        <p:blipFill>
          <a:blip r:embed="rId4"/>
          <a:stretch>
            <a:fillRect/>
          </a:stretch>
        </p:blipFill>
        <p:spPr>
          <a:xfrm>
            <a:off x="2460572" y="5251429"/>
            <a:ext cx="8484036" cy="1454225"/>
          </a:xfrm>
          <a:prstGeom prst="rect">
            <a:avLst/>
          </a:prstGeom>
        </p:spPr>
      </p:pic>
    </p:spTree>
  </p:cSld>
  <p:clrMapOvr>
    <a:masterClrMapping/>
  </p:clrMapOvr>
  <p:transition spd="slow">
    <p:wip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B16C8AC3-6F58-0EB7-62EA-78F7D2FFCB78}"/>
              </a:ext>
            </a:extLst>
          </p:cNvPr>
          <p:cNvSpPr>
            <a:spLocks noGrp="1" noChangeArrowheads="1"/>
          </p:cNvSpPr>
          <p:nvPr>
            <p:ph type="title"/>
          </p:nvPr>
        </p:nvSpPr>
        <p:spPr>
          <a:xfrm>
            <a:off x="767408" y="764704"/>
            <a:ext cx="10297144" cy="716658"/>
          </a:xfrm>
        </p:spPr>
        <p:txBody>
          <a:bodyPr>
            <a:normAutofit fontScale="90000"/>
          </a:bodyPr>
          <a:lstStyle/>
          <a:p>
            <a:pPr algn="ctr">
              <a:defRPr/>
            </a:pPr>
            <a:r>
              <a:rPr lang="cs-CZ" altLang="cs-CZ" dirty="0"/>
              <a:t>Vyplnění řádků daňového přiznání</a:t>
            </a:r>
          </a:p>
        </p:txBody>
      </p:sp>
      <p:sp>
        <p:nvSpPr>
          <p:cNvPr id="14339" name="Rectangle 3">
            <a:extLst>
              <a:ext uri="{FF2B5EF4-FFF2-40B4-BE49-F238E27FC236}">
                <a16:creationId xmlns:a16="http://schemas.microsoft.com/office/drawing/2014/main" id="{BCBA41EE-B90D-EAF0-0AC2-DF429B00FAEC}"/>
              </a:ext>
            </a:extLst>
          </p:cNvPr>
          <p:cNvSpPr>
            <a:spLocks noGrp="1" noChangeArrowheads="1"/>
          </p:cNvSpPr>
          <p:nvPr>
            <p:ph idx="1"/>
          </p:nvPr>
        </p:nvSpPr>
        <p:spPr>
          <a:xfrm>
            <a:off x="983432" y="1988840"/>
            <a:ext cx="10081120" cy="4869160"/>
          </a:xfrm>
        </p:spPr>
        <p:txBody>
          <a:bodyPr rtlCol="0">
            <a:normAutofit/>
          </a:bodyPr>
          <a:lstStyle/>
          <a:p>
            <a:pPr marL="446088" indent="-271463" algn="just">
              <a:buFont typeface="Arial"/>
              <a:buChar char="•"/>
              <a:defRPr/>
            </a:pPr>
            <a:r>
              <a:rPr lang="cs-CZ" altLang="cs-CZ" sz="2000" b="1" dirty="0">
                <a:solidFill>
                  <a:schemeClr val="tx1">
                    <a:lumMod val="75000"/>
                    <a:lumOff val="25000"/>
                  </a:schemeClr>
                </a:solidFill>
              </a:rPr>
              <a:t>Ř.10 </a:t>
            </a:r>
            <a:r>
              <a:rPr lang="cs-CZ" altLang="cs-CZ" sz="2000" dirty="0">
                <a:solidFill>
                  <a:schemeClr val="tx1">
                    <a:lumMod val="75000"/>
                    <a:lumOff val="25000"/>
                  </a:schemeClr>
                </a:solidFill>
              </a:rPr>
              <a:t>– celkový výsledek hospodaření před zdaněním z výkazu zisku a ztrát (součet z hlavní i hospodářské činnosti)</a:t>
            </a:r>
          </a:p>
          <a:p>
            <a:pPr marL="446088" indent="-271463" algn="just">
              <a:buFont typeface="Arial"/>
              <a:buChar char="•"/>
              <a:defRPr/>
            </a:pPr>
            <a:endParaRPr lang="cs-CZ" altLang="cs-CZ" sz="2000" dirty="0">
              <a:solidFill>
                <a:schemeClr val="tx1">
                  <a:lumMod val="75000"/>
                  <a:lumOff val="25000"/>
                </a:schemeClr>
              </a:solidFill>
            </a:endParaRPr>
          </a:p>
          <a:p>
            <a:pPr marL="446088" indent="-271463" algn="just">
              <a:buFont typeface="Arial"/>
              <a:buChar char="•"/>
              <a:defRPr/>
            </a:pPr>
            <a:r>
              <a:rPr lang="cs-CZ" altLang="cs-CZ" sz="2000" b="1" dirty="0">
                <a:solidFill>
                  <a:schemeClr val="tx1">
                    <a:lumMod val="75000"/>
                    <a:lumOff val="25000"/>
                  </a:schemeClr>
                </a:solidFill>
              </a:rPr>
              <a:t>Ř.20 </a:t>
            </a:r>
            <a:r>
              <a:rPr lang="cs-CZ" altLang="cs-CZ" sz="2000" dirty="0">
                <a:solidFill>
                  <a:schemeClr val="tx1">
                    <a:lumMod val="75000"/>
                    <a:lumOff val="25000"/>
                  </a:schemeClr>
                </a:solidFill>
              </a:rPr>
              <a:t>– nepeněžní příjem z titulu prodeje majetku příspěvkovou organizací, </a:t>
            </a:r>
          </a:p>
          <a:p>
            <a:pPr marL="446088" indent="-271463" algn="just">
              <a:buNone/>
              <a:tabLst>
                <a:tab pos="989013" algn="l"/>
              </a:tabLst>
              <a:defRPr/>
            </a:pPr>
            <a:r>
              <a:rPr lang="cs-CZ" altLang="cs-CZ" sz="2000" dirty="0">
                <a:solidFill>
                  <a:schemeClr val="tx1">
                    <a:lumMod val="75000"/>
                    <a:lumOff val="25000"/>
                  </a:schemeClr>
                </a:solidFill>
              </a:rPr>
              <a:t>		 – nepeněžní příjem ve výši rozdílu mezi nájemným sjednaným v částce nižší než je nájemné v místě a čase obvyklé, případně prodej dlouhodobého majetku za cenu nižší než obvyklou, není-li rozdíl uspokojivě (rozhodnutím orgánu veřejné moci) doložen</a:t>
            </a:r>
          </a:p>
          <a:p>
            <a:pPr marL="114300" indent="0" algn="just">
              <a:buNone/>
              <a:defRPr/>
            </a:pPr>
            <a:endParaRPr lang="cs-CZ" sz="2000" dirty="0">
              <a:solidFill>
                <a:schemeClr val="tx1">
                  <a:lumMod val="75000"/>
                  <a:lumOff val="25000"/>
                </a:schemeClr>
              </a:solidFill>
            </a:endParaRPr>
          </a:p>
          <a:p>
            <a:pPr marL="457200" algn="just">
              <a:buFont typeface="Arial" panose="020B0604020202020204" pitchFamily="34" charset="0"/>
              <a:buChar char="•"/>
              <a:defRPr/>
            </a:pPr>
            <a:r>
              <a:rPr lang="cs-CZ" sz="2000" b="1" dirty="0">
                <a:solidFill>
                  <a:schemeClr val="tx1">
                    <a:lumMod val="75000"/>
                    <a:lumOff val="25000"/>
                  </a:schemeClr>
                </a:solidFill>
              </a:rPr>
              <a:t>Ř.40 </a:t>
            </a:r>
            <a:r>
              <a:rPr lang="cs-CZ" sz="2000" dirty="0">
                <a:solidFill>
                  <a:schemeClr val="tx1">
                    <a:lumMod val="75000"/>
                    <a:lumOff val="25000"/>
                  </a:schemeClr>
                </a:solidFill>
              </a:rPr>
              <a:t>– nedaňové náklady z hospodářské činnosti (např. výdaje na reprezentaci, pokuty a penále správce daně, zdravotní pojišťovny, OSSZ, manka a škody přesahující náhrady aj.)</a:t>
            </a:r>
            <a:endParaRPr lang="cs-CZ" altLang="cs-CZ" sz="2000" dirty="0">
              <a:solidFill>
                <a:schemeClr val="tx1">
                  <a:lumMod val="85000"/>
                  <a:lumOff val="15000"/>
                </a:schemeClr>
              </a:solidFill>
            </a:endParaRPr>
          </a:p>
        </p:txBody>
      </p:sp>
      <p:sp>
        <p:nvSpPr>
          <p:cNvPr id="30724" name="Zástupný symbol pro číslo snímku 1">
            <a:extLst>
              <a:ext uri="{FF2B5EF4-FFF2-40B4-BE49-F238E27FC236}">
                <a16:creationId xmlns:a16="http://schemas.microsoft.com/office/drawing/2014/main" id="{677259CC-002D-B980-A91F-9B9E445955FB}"/>
              </a:ext>
            </a:extLst>
          </p:cNvPr>
          <p:cNvSpPr>
            <a:spLocks noGrp="1" noChangeArrowheads="1"/>
          </p:cNvSpPr>
          <p:nvPr>
            <p:ph type="sldNum" sz="quarter" idx="12"/>
          </p:nvPr>
        </p:nvSpPr>
        <p:spPr bwMode="auto"/>
        <p:txBody>
          <a:bodyPr wrap="square" numCol="1" anchorCtr="0" compatLnSpc="1">
            <a:prstTxWarp prst="textNoShape">
              <a:avLst/>
            </a:prstTxWarp>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defTabSz="457200" eaLnBrk="0" fontAlgn="base" hangingPunct="0">
              <a:spcBef>
                <a:spcPct val="0"/>
              </a:spcBef>
              <a:spcAft>
                <a:spcPct val="0"/>
              </a:spcAft>
              <a:defRPr>
                <a:solidFill>
                  <a:schemeClr val="tx1"/>
                </a:solidFill>
                <a:latin typeface="Garamond" panose="02020404030301010803" pitchFamily="18" charset="0"/>
              </a:defRPr>
            </a:lvl6pPr>
            <a:lvl7pPr marL="2971800" indent="-228600" defTabSz="457200" eaLnBrk="0" fontAlgn="base" hangingPunct="0">
              <a:spcBef>
                <a:spcPct val="0"/>
              </a:spcBef>
              <a:spcAft>
                <a:spcPct val="0"/>
              </a:spcAft>
              <a:defRPr>
                <a:solidFill>
                  <a:schemeClr val="tx1"/>
                </a:solidFill>
                <a:latin typeface="Garamond" panose="02020404030301010803" pitchFamily="18" charset="0"/>
              </a:defRPr>
            </a:lvl7pPr>
            <a:lvl8pPr marL="3429000" indent="-228600" defTabSz="457200" eaLnBrk="0" fontAlgn="base" hangingPunct="0">
              <a:spcBef>
                <a:spcPct val="0"/>
              </a:spcBef>
              <a:spcAft>
                <a:spcPct val="0"/>
              </a:spcAft>
              <a:defRPr>
                <a:solidFill>
                  <a:schemeClr val="tx1"/>
                </a:solidFill>
                <a:latin typeface="Garamond" panose="02020404030301010803" pitchFamily="18" charset="0"/>
              </a:defRPr>
            </a:lvl8pPr>
            <a:lvl9pPr marL="3886200" indent="-228600" defTabSz="457200" eaLnBrk="0" fontAlgn="base" hangingPunct="0">
              <a:spcBef>
                <a:spcPct val="0"/>
              </a:spcBef>
              <a:spcAft>
                <a:spcPct val="0"/>
              </a:spcAft>
              <a:defRPr>
                <a:solidFill>
                  <a:schemeClr val="tx1"/>
                </a:solidFill>
                <a:latin typeface="Garamond" panose="02020404030301010803" pitchFamily="18" charset="0"/>
              </a:defRPr>
            </a:lvl9pPr>
          </a:lstStyle>
          <a:p>
            <a:pPr fontAlgn="base">
              <a:spcBef>
                <a:spcPct val="0"/>
              </a:spcBef>
              <a:spcAft>
                <a:spcPct val="0"/>
              </a:spcAft>
              <a:defRPr/>
            </a:pPr>
            <a:fld id="{A03D4CC9-71F3-4DD1-954D-EFA59E436044}" type="slidenum">
              <a:rPr lang="cs-CZ" altLang="cs-CZ" smtClean="0">
                <a:solidFill>
                  <a:srgbClr val="FEFFFF"/>
                </a:solidFill>
                <a:latin typeface="Tahoma" panose="020B0604030504040204" pitchFamily="34" charset="0"/>
              </a:rPr>
              <a:pPr fontAlgn="base">
                <a:spcBef>
                  <a:spcPct val="0"/>
                </a:spcBef>
                <a:spcAft>
                  <a:spcPct val="0"/>
                </a:spcAft>
                <a:defRPr/>
              </a:pPr>
              <a:t>16</a:t>
            </a:fld>
            <a:endParaRPr lang="cs-CZ" altLang="cs-CZ">
              <a:solidFill>
                <a:srgbClr val="FEFFFF"/>
              </a:solidFill>
              <a:latin typeface="Tahoma" panose="020B0604030504040204" pitchFamily="34" charset="0"/>
            </a:endParaRPr>
          </a:p>
        </p:txBody>
      </p:sp>
    </p:spTree>
    <p:extLst>
      <p:ext uri="{BB962C8B-B14F-4D97-AF65-F5344CB8AC3E}">
        <p14:creationId xmlns:p14="http://schemas.microsoft.com/office/powerpoint/2010/main" val="2613757072"/>
      </p:ext>
    </p:extLst>
  </p:cSld>
  <p:clrMapOvr>
    <a:masterClrMapping/>
  </p:clrMapOvr>
  <p:transition spd="slow">
    <p:wip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adpis 1">
            <a:extLst>
              <a:ext uri="{FF2B5EF4-FFF2-40B4-BE49-F238E27FC236}">
                <a16:creationId xmlns:a16="http://schemas.microsoft.com/office/drawing/2014/main" id="{CE7A97C2-6D4D-EEEB-1BFF-28BA0CD7921C}"/>
              </a:ext>
            </a:extLst>
          </p:cNvPr>
          <p:cNvSpPr>
            <a:spLocks noGrp="1" noChangeArrowheads="1"/>
          </p:cNvSpPr>
          <p:nvPr>
            <p:ph type="title"/>
          </p:nvPr>
        </p:nvSpPr>
        <p:spPr>
          <a:xfrm>
            <a:off x="1055440" y="1052736"/>
            <a:ext cx="9937104" cy="1036276"/>
          </a:xfrm>
        </p:spPr>
        <p:txBody>
          <a:bodyPr>
            <a:normAutofit fontScale="90000"/>
          </a:bodyPr>
          <a:lstStyle/>
          <a:p>
            <a:pPr algn="ctr">
              <a:defRPr/>
            </a:pPr>
            <a:r>
              <a:rPr lang="cs-CZ" altLang="cs-CZ" dirty="0"/>
              <a:t>Vyplnění řádků daňového přiznání</a:t>
            </a:r>
          </a:p>
        </p:txBody>
      </p:sp>
      <p:sp>
        <p:nvSpPr>
          <p:cNvPr id="3" name="Zástupný symbol pro obsah 2">
            <a:extLst>
              <a:ext uri="{FF2B5EF4-FFF2-40B4-BE49-F238E27FC236}">
                <a16:creationId xmlns:a16="http://schemas.microsoft.com/office/drawing/2014/main" id="{1161EC98-9906-DDC2-34D2-1FA1F174BFBB}"/>
              </a:ext>
            </a:extLst>
          </p:cNvPr>
          <p:cNvSpPr>
            <a:spLocks noGrp="1"/>
          </p:cNvSpPr>
          <p:nvPr>
            <p:ph idx="1"/>
          </p:nvPr>
        </p:nvSpPr>
        <p:spPr>
          <a:xfrm>
            <a:off x="877888" y="2276872"/>
            <a:ext cx="10704512" cy="5400600"/>
          </a:xfrm>
        </p:spPr>
        <p:txBody>
          <a:bodyPr rtlCol="0">
            <a:normAutofit/>
          </a:bodyPr>
          <a:lstStyle/>
          <a:p>
            <a:pPr marL="0" indent="0">
              <a:buClr>
                <a:schemeClr val="accent1">
                  <a:lumMod val="75000"/>
                </a:schemeClr>
              </a:buClr>
              <a:buNone/>
              <a:defRPr/>
            </a:pPr>
            <a:r>
              <a:rPr lang="cs-CZ" sz="2000" dirty="0">
                <a:solidFill>
                  <a:schemeClr val="tx1">
                    <a:lumMod val="75000"/>
                    <a:lumOff val="25000"/>
                  </a:schemeClr>
                </a:solidFill>
              </a:rPr>
              <a:t> </a:t>
            </a:r>
          </a:p>
          <a:p>
            <a:pPr marL="361950" indent="-361950" algn="just">
              <a:buClr>
                <a:schemeClr val="accent1">
                  <a:lumMod val="75000"/>
                </a:schemeClr>
              </a:buClr>
              <a:buFont typeface="Arial" panose="020B0604020202020204" pitchFamily="34" charset="0"/>
              <a:buChar char="•"/>
              <a:defRPr/>
            </a:pPr>
            <a:r>
              <a:rPr lang="cs-CZ" sz="2000" dirty="0">
                <a:solidFill>
                  <a:schemeClr val="tx1">
                    <a:lumMod val="75000"/>
                    <a:lumOff val="25000"/>
                  </a:schemeClr>
                </a:solidFill>
              </a:rPr>
              <a:t> </a:t>
            </a:r>
            <a:r>
              <a:rPr lang="cs-CZ" sz="2000" b="1" dirty="0">
                <a:solidFill>
                  <a:schemeClr val="tx1">
                    <a:lumMod val="75000"/>
                    <a:lumOff val="25000"/>
                  </a:schemeClr>
                </a:solidFill>
              </a:rPr>
              <a:t>Ř.50 </a:t>
            </a:r>
            <a:r>
              <a:rPr lang="cs-CZ" sz="2000" dirty="0">
                <a:solidFill>
                  <a:schemeClr val="tx1">
                    <a:lumMod val="75000"/>
                    <a:lumOff val="25000"/>
                  </a:schemeClr>
                </a:solidFill>
              </a:rPr>
              <a:t>– účetní odpisy účtované v hlavní i hospodářské činnosti (účet 551 dle výkazu zisku a ztrát)</a:t>
            </a:r>
          </a:p>
          <a:p>
            <a:pPr marL="361950" indent="-361950" algn="just">
              <a:buClr>
                <a:schemeClr val="accent1">
                  <a:lumMod val="75000"/>
                </a:schemeClr>
              </a:buClr>
              <a:buFont typeface="Arial" panose="020B0604020202020204" pitchFamily="34" charset="0"/>
              <a:buChar char="•"/>
              <a:defRPr/>
            </a:pPr>
            <a:endParaRPr lang="cs-CZ" sz="2000" dirty="0">
              <a:solidFill>
                <a:schemeClr val="tx1">
                  <a:lumMod val="75000"/>
                  <a:lumOff val="25000"/>
                </a:schemeClr>
              </a:solidFill>
            </a:endParaRPr>
          </a:p>
          <a:p>
            <a:pPr marL="361950" indent="-361950" algn="just">
              <a:buClr>
                <a:schemeClr val="accent1">
                  <a:lumMod val="75000"/>
                </a:schemeClr>
              </a:buClr>
              <a:buFont typeface="Arial" panose="020B0604020202020204" pitchFamily="34" charset="0"/>
              <a:buChar char="•"/>
              <a:defRPr/>
            </a:pPr>
            <a:r>
              <a:rPr lang="cs-CZ" sz="2000" b="1" dirty="0">
                <a:solidFill>
                  <a:schemeClr val="tx1">
                    <a:lumMod val="75000"/>
                    <a:lumOff val="25000"/>
                  </a:schemeClr>
                </a:solidFill>
              </a:rPr>
              <a:t> Ř.62 </a:t>
            </a:r>
            <a:r>
              <a:rPr lang="cs-CZ" sz="2000" dirty="0">
                <a:solidFill>
                  <a:schemeClr val="tx1">
                    <a:lumMod val="75000"/>
                    <a:lumOff val="25000"/>
                  </a:schemeClr>
                </a:solidFill>
              </a:rPr>
              <a:t>– nedaňové náklady hlavní činnosti (tj. ty, které nemůžeme uplatnit proti příjmům, které jsou předmětem daně z příjmů) s výjimkou účetních odpisů</a:t>
            </a:r>
          </a:p>
          <a:p>
            <a:pPr marL="361950" indent="-361950" algn="just">
              <a:buClr>
                <a:schemeClr val="accent1">
                  <a:lumMod val="75000"/>
                </a:schemeClr>
              </a:buClr>
              <a:buFont typeface="Arial" panose="020B0604020202020204" pitchFamily="34" charset="0"/>
              <a:buChar char="•"/>
              <a:defRPr/>
            </a:pPr>
            <a:endParaRPr lang="cs-CZ" sz="2000" dirty="0">
              <a:solidFill>
                <a:schemeClr val="tx1">
                  <a:lumMod val="75000"/>
                  <a:lumOff val="25000"/>
                </a:schemeClr>
              </a:solidFill>
            </a:endParaRPr>
          </a:p>
          <a:p>
            <a:pPr marL="361950" indent="-361950" algn="just">
              <a:buClr>
                <a:schemeClr val="accent1">
                  <a:lumMod val="75000"/>
                </a:schemeClr>
              </a:buClr>
              <a:buFont typeface="Arial" panose="020B0604020202020204" pitchFamily="34" charset="0"/>
              <a:buChar char="•"/>
              <a:defRPr/>
            </a:pPr>
            <a:r>
              <a:rPr lang="cs-CZ" sz="2000" dirty="0">
                <a:solidFill>
                  <a:schemeClr val="tx1">
                    <a:lumMod val="75000"/>
                    <a:lumOff val="25000"/>
                  </a:schemeClr>
                </a:solidFill>
              </a:rPr>
              <a:t> </a:t>
            </a:r>
            <a:r>
              <a:rPr lang="cs-CZ" sz="2000" b="1" dirty="0">
                <a:solidFill>
                  <a:schemeClr val="tx1">
                    <a:lumMod val="75000"/>
                    <a:lumOff val="25000"/>
                  </a:schemeClr>
                </a:solidFill>
              </a:rPr>
              <a:t>Ř.101 </a:t>
            </a:r>
            <a:r>
              <a:rPr lang="cs-CZ" sz="2000" dirty="0">
                <a:solidFill>
                  <a:schemeClr val="tx1">
                    <a:lumMod val="75000"/>
                    <a:lumOff val="25000"/>
                  </a:schemeClr>
                </a:solidFill>
              </a:rPr>
              <a:t>- dotace a příspěvky nebo jiné podpora z veřejných rozpočtů,   výnosy daní, poplatků ( tj. rozdíl celkových příjmů a příjmů, které jsou předmětem daně z příjmů) </a:t>
            </a:r>
          </a:p>
        </p:txBody>
      </p:sp>
      <p:sp>
        <p:nvSpPr>
          <p:cNvPr id="31748" name="Zástupný symbol pro číslo snímku 3">
            <a:extLst>
              <a:ext uri="{FF2B5EF4-FFF2-40B4-BE49-F238E27FC236}">
                <a16:creationId xmlns:a16="http://schemas.microsoft.com/office/drawing/2014/main" id="{E4104643-7A3A-51BC-98D6-C699F0BF3F45}"/>
              </a:ext>
            </a:extLst>
          </p:cNvPr>
          <p:cNvSpPr>
            <a:spLocks noGrp="1" noChangeArrowheads="1"/>
          </p:cNvSpPr>
          <p:nvPr>
            <p:ph type="sldNum" sz="quarter" idx="12"/>
          </p:nvPr>
        </p:nvSpPr>
        <p:spPr bwMode="auto"/>
        <p:txBody>
          <a:bodyPr wrap="square" numCol="1" anchorCtr="0" compatLnSpc="1">
            <a:prstTxWarp prst="textNoShape">
              <a:avLst/>
            </a:prstTxWarp>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defTabSz="457200" eaLnBrk="0" fontAlgn="base" hangingPunct="0">
              <a:spcBef>
                <a:spcPct val="0"/>
              </a:spcBef>
              <a:spcAft>
                <a:spcPct val="0"/>
              </a:spcAft>
              <a:defRPr>
                <a:solidFill>
                  <a:schemeClr val="tx1"/>
                </a:solidFill>
                <a:latin typeface="Garamond" panose="02020404030301010803" pitchFamily="18" charset="0"/>
              </a:defRPr>
            </a:lvl6pPr>
            <a:lvl7pPr marL="2971800" indent="-228600" defTabSz="457200" eaLnBrk="0" fontAlgn="base" hangingPunct="0">
              <a:spcBef>
                <a:spcPct val="0"/>
              </a:spcBef>
              <a:spcAft>
                <a:spcPct val="0"/>
              </a:spcAft>
              <a:defRPr>
                <a:solidFill>
                  <a:schemeClr val="tx1"/>
                </a:solidFill>
                <a:latin typeface="Garamond" panose="02020404030301010803" pitchFamily="18" charset="0"/>
              </a:defRPr>
            </a:lvl7pPr>
            <a:lvl8pPr marL="3429000" indent="-228600" defTabSz="457200" eaLnBrk="0" fontAlgn="base" hangingPunct="0">
              <a:spcBef>
                <a:spcPct val="0"/>
              </a:spcBef>
              <a:spcAft>
                <a:spcPct val="0"/>
              </a:spcAft>
              <a:defRPr>
                <a:solidFill>
                  <a:schemeClr val="tx1"/>
                </a:solidFill>
                <a:latin typeface="Garamond" panose="02020404030301010803" pitchFamily="18" charset="0"/>
              </a:defRPr>
            </a:lvl8pPr>
            <a:lvl9pPr marL="3886200" indent="-228600" defTabSz="457200" eaLnBrk="0" fontAlgn="base" hangingPunct="0">
              <a:spcBef>
                <a:spcPct val="0"/>
              </a:spcBef>
              <a:spcAft>
                <a:spcPct val="0"/>
              </a:spcAft>
              <a:defRPr>
                <a:solidFill>
                  <a:schemeClr val="tx1"/>
                </a:solidFill>
                <a:latin typeface="Garamond" panose="02020404030301010803" pitchFamily="18" charset="0"/>
              </a:defRPr>
            </a:lvl9pPr>
          </a:lstStyle>
          <a:p>
            <a:pPr fontAlgn="base">
              <a:spcBef>
                <a:spcPct val="0"/>
              </a:spcBef>
              <a:spcAft>
                <a:spcPct val="0"/>
              </a:spcAft>
              <a:defRPr/>
            </a:pPr>
            <a:fld id="{37E79DCC-E270-41AD-AAAF-BFE46068AE33}" type="slidenum">
              <a:rPr lang="cs-CZ" altLang="cs-CZ" smtClean="0">
                <a:solidFill>
                  <a:srgbClr val="FEFFFF"/>
                </a:solidFill>
                <a:latin typeface="Tahoma" panose="020B0604030504040204" pitchFamily="34" charset="0"/>
              </a:rPr>
              <a:pPr fontAlgn="base">
                <a:spcBef>
                  <a:spcPct val="0"/>
                </a:spcBef>
                <a:spcAft>
                  <a:spcPct val="0"/>
                </a:spcAft>
                <a:defRPr/>
              </a:pPr>
              <a:t>17</a:t>
            </a:fld>
            <a:endParaRPr lang="cs-CZ" altLang="cs-CZ">
              <a:solidFill>
                <a:srgbClr val="FEFFFF"/>
              </a:solidFill>
              <a:latin typeface="Tahoma" panose="020B0604030504040204" pitchFamily="34" charset="0"/>
            </a:endParaRPr>
          </a:p>
        </p:txBody>
      </p:sp>
    </p:spTree>
  </p:cSld>
  <p:clrMapOvr>
    <a:masterClrMapping/>
  </p:clrMapOvr>
  <p:transition spd="slow">
    <p:wip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2CE0E552-767D-D2FE-59FC-1F11FC7FF046}"/>
              </a:ext>
            </a:extLst>
          </p:cNvPr>
          <p:cNvSpPr>
            <a:spLocks noGrp="1" noChangeArrowheads="1"/>
          </p:cNvSpPr>
          <p:nvPr>
            <p:ph type="title"/>
          </p:nvPr>
        </p:nvSpPr>
        <p:spPr>
          <a:xfrm>
            <a:off x="1271464" y="692696"/>
            <a:ext cx="10225136" cy="1337446"/>
          </a:xfrm>
        </p:spPr>
        <p:txBody>
          <a:bodyPr>
            <a:normAutofit/>
          </a:bodyPr>
          <a:lstStyle/>
          <a:p>
            <a:pPr algn="ctr">
              <a:defRPr/>
            </a:pPr>
            <a:r>
              <a:rPr lang="cs-CZ" altLang="cs-CZ" sz="4000" dirty="0"/>
              <a:t>Vyplnění řádků daňového přiznání</a:t>
            </a:r>
          </a:p>
        </p:txBody>
      </p:sp>
      <p:sp>
        <p:nvSpPr>
          <p:cNvPr id="20483" name="Rectangle 3">
            <a:extLst>
              <a:ext uri="{FF2B5EF4-FFF2-40B4-BE49-F238E27FC236}">
                <a16:creationId xmlns:a16="http://schemas.microsoft.com/office/drawing/2014/main" id="{A6FC1D59-9F39-80D2-66C2-B38C139ACDB6}"/>
              </a:ext>
            </a:extLst>
          </p:cNvPr>
          <p:cNvSpPr>
            <a:spLocks noGrp="1" noChangeArrowheads="1"/>
          </p:cNvSpPr>
          <p:nvPr>
            <p:ph idx="1"/>
          </p:nvPr>
        </p:nvSpPr>
        <p:spPr>
          <a:xfrm>
            <a:off x="1055440" y="2276872"/>
            <a:ext cx="10225136" cy="5009854"/>
          </a:xfrm>
        </p:spPr>
        <p:txBody>
          <a:bodyPr rtlCol="0">
            <a:normAutofit/>
          </a:bodyPr>
          <a:lstStyle/>
          <a:p>
            <a:pPr marL="265113" indent="-265113" algn="just">
              <a:buFont typeface="Arial"/>
              <a:buChar char="•"/>
              <a:defRPr/>
            </a:pPr>
            <a:r>
              <a:rPr lang="cs-CZ" altLang="cs-CZ" sz="2000" b="1" dirty="0">
                <a:solidFill>
                  <a:schemeClr val="tx1">
                    <a:lumMod val="85000"/>
                    <a:lumOff val="15000"/>
                  </a:schemeClr>
                </a:solidFill>
              </a:rPr>
              <a:t>Ř.200 </a:t>
            </a:r>
            <a:r>
              <a:rPr lang="cs-CZ" altLang="cs-CZ" sz="2000" dirty="0">
                <a:solidFill>
                  <a:schemeClr val="tx1">
                    <a:lumMod val="85000"/>
                    <a:lumOff val="15000"/>
                  </a:schemeClr>
                </a:solidFill>
              </a:rPr>
              <a:t>– základ daně („ziskové“ činnosti hlavní činnosti, nájemné, příjmy z reklam, úroky, zisk hospodářské činnosti) </a:t>
            </a:r>
          </a:p>
          <a:p>
            <a:pPr marL="265113" indent="-265113" algn="just">
              <a:buFont typeface="Arial"/>
              <a:buChar char="•"/>
              <a:defRPr/>
            </a:pPr>
            <a:endParaRPr lang="cs-CZ" altLang="cs-CZ" sz="2000" dirty="0">
              <a:solidFill>
                <a:schemeClr val="tx1">
                  <a:lumMod val="85000"/>
                  <a:lumOff val="15000"/>
                </a:schemeClr>
              </a:solidFill>
            </a:endParaRPr>
          </a:p>
          <a:p>
            <a:pPr marL="265113" indent="-265113" algn="just">
              <a:buFont typeface="Arial"/>
              <a:buChar char="•"/>
              <a:defRPr/>
            </a:pPr>
            <a:r>
              <a:rPr lang="cs-CZ" altLang="cs-CZ" sz="2000" b="1" dirty="0">
                <a:solidFill>
                  <a:schemeClr val="tx1">
                    <a:lumMod val="85000"/>
                    <a:lumOff val="15000"/>
                  </a:schemeClr>
                </a:solidFill>
              </a:rPr>
              <a:t>Ř.280 </a:t>
            </a:r>
            <a:r>
              <a:rPr lang="cs-CZ" altLang="cs-CZ" sz="2000" dirty="0">
                <a:solidFill>
                  <a:schemeClr val="tx1">
                    <a:lumMod val="85000"/>
                    <a:lumOff val="15000"/>
                  </a:schemeClr>
                </a:solidFill>
              </a:rPr>
              <a:t>– sazba daně z příjmů právnických osob - pro DPPO za rok 2024 </a:t>
            </a:r>
            <a:r>
              <a:rPr lang="cs-CZ" altLang="cs-CZ" sz="2000" b="1" dirty="0">
                <a:solidFill>
                  <a:schemeClr val="tx1">
                    <a:lumMod val="85000"/>
                    <a:lumOff val="15000"/>
                  </a:schemeClr>
                </a:solidFill>
                <a:highlight>
                  <a:srgbClr val="FFFF00"/>
                </a:highlight>
              </a:rPr>
              <a:t>nově 21%</a:t>
            </a:r>
          </a:p>
          <a:p>
            <a:pPr marL="265113" indent="-265113" algn="just">
              <a:buFont typeface="Arial"/>
              <a:buChar char="•"/>
              <a:defRPr/>
            </a:pPr>
            <a:endParaRPr lang="cs-CZ" altLang="cs-CZ" sz="2000" dirty="0">
              <a:solidFill>
                <a:schemeClr val="tx1">
                  <a:lumMod val="85000"/>
                  <a:lumOff val="15000"/>
                </a:schemeClr>
              </a:solidFill>
            </a:endParaRPr>
          </a:p>
          <a:p>
            <a:pPr marL="265113" indent="-265113" algn="just">
              <a:buFont typeface="Arial"/>
              <a:buChar char="•"/>
              <a:defRPr/>
            </a:pPr>
            <a:r>
              <a:rPr lang="cs-CZ" altLang="cs-CZ" sz="2000" b="1" dirty="0">
                <a:solidFill>
                  <a:schemeClr val="tx1">
                    <a:lumMod val="85000"/>
                    <a:lumOff val="15000"/>
                  </a:schemeClr>
                </a:solidFill>
              </a:rPr>
              <a:t>Ř.290 </a:t>
            </a:r>
            <a:r>
              <a:rPr lang="cs-CZ" altLang="cs-CZ" sz="2000" dirty="0">
                <a:solidFill>
                  <a:schemeClr val="tx1">
                    <a:lumMod val="85000"/>
                    <a:lumOff val="15000"/>
                  </a:schemeClr>
                </a:solidFill>
              </a:rPr>
              <a:t>– daňová povinnost daně z příjmů právnických osob</a:t>
            </a:r>
          </a:p>
          <a:p>
            <a:pPr marL="265113" indent="-265113" algn="just">
              <a:buFont typeface="Arial"/>
              <a:buChar char="•"/>
              <a:defRPr/>
            </a:pPr>
            <a:endParaRPr lang="cs-CZ" altLang="cs-CZ" sz="2000" dirty="0">
              <a:solidFill>
                <a:schemeClr val="tx1">
                  <a:lumMod val="85000"/>
                  <a:lumOff val="15000"/>
                </a:schemeClr>
              </a:solidFill>
            </a:endParaRPr>
          </a:p>
          <a:p>
            <a:pPr marL="265113" indent="-265113" algn="just">
              <a:buFont typeface="Arial"/>
              <a:buChar char="•"/>
              <a:defRPr/>
            </a:pPr>
            <a:r>
              <a:rPr lang="cs-CZ" altLang="cs-CZ" sz="2000" b="1" dirty="0">
                <a:solidFill>
                  <a:schemeClr val="tx1">
                    <a:lumMod val="85000"/>
                    <a:lumOff val="15000"/>
                  </a:schemeClr>
                </a:solidFill>
              </a:rPr>
              <a:t>Ř.300 </a:t>
            </a:r>
            <a:r>
              <a:rPr lang="cs-CZ" altLang="cs-CZ" sz="2000" dirty="0">
                <a:solidFill>
                  <a:schemeClr val="tx1">
                    <a:lumMod val="85000"/>
                    <a:lumOff val="15000"/>
                  </a:schemeClr>
                </a:solidFill>
              </a:rPr>
              <a:t>– sleva na dani §35 z titulu zaměstnávání osob se sníženou pracovní schopností, jen do výše daně, nutno uvést na navazující tabulku H. daňového přiznání, ř. 1 tabulky H – zaměstnanci se slevou 18 000 Kč, ř. 2 tabulky H – zaměstnanci se slevou 60 000 Kč</a:t>
            </a:r>
          </a:p>
        </p:txBody>
      </p:sp>
      <p:sp>
        <p:nvSpPr>
          <p:cNvPr id="32772" name="Zástupný symbol pro číslo snímku 1">
            <a:extLst>
              <a:ext uri="{FF2B5EF4-FFF2-40B4-BE49-F238E27FC236}">
                <a16:creationId xmlns:a16="http://schemas.microsoft.com/office/drawing/2014/main" id="{2E11C772-DD29-CF63-0CFF-E7FF969481F9}"/>
              </a:ext>
            </a:extLst>
          </p:cNvPr>
          <p:cNvSpPr>
            <a:spLocks noGrp="1" noChangeArrowheads="1"/>
          </p:cNvSpPr>
          <p:nvPr>
            <p:ph type="sldNum" sz="quarter" idx="12"/>
          </p:nvPr>
        </p:nvSpPr>
        <p:spPr bwMode="auto"/>
        <p:txBody>
          <a:bodyPr wrap="square" numCol="1" anchorCtr="0" compatLnSpc="1">
            <a:prstTxWarp prst="textNoShape">
              <a:avLst/>
            </a:prstTxWarp>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defTabSz="457200" eaLnBrk="0" fontAlgn="base" hangingPunct="0">
              <a:spcBef>
                <a:spcPct val="0"/>
              </a:spcBef>
              <a:spcAft>
                <a:spcPct val="0"/>
              </a:spcAft>
              <a:defRPr>
                <a:solidFill>
                  <a:schemeClr val="tx1"/>
                </a:solidFill>
                <a:latin typeface="Garamond" panose="02020404030301010803" pitchFamily="18" charset="0"/>
              </a:defRPr>
            </a:lvl6pPr>
            <a:lvl7pPr marL="2971800" indent="-228600" defTabSz="457200" eaLnBrk="0" fontAlgn="base" hangingPunct="0">
              <a:spcBef>
                <a:spcPct val="0"/>
              </a:spcBef>
              <a:spcAft>
                <a:spcPct val="0"/>
              </a:spcAft>
              <a:defRPr>
                <a:solidFill>
                  <a:schemeClr val="tx1"/>
                </a:solidFill>
                <a:latin typeface="Garamond" panose="02020404030301010803" pitchFamily="18" charset="0"/>
              </a:defRPr>
            </a:lvl7pPr>
            <a:lvl8pPr marL="3429000" indent="-228600" defTabSz="457200" eaLnBrk="0" fontAlgn="base" hangingPunct="0">
              <a:spcBef>
                <a:spcPct val="0"/>
              </a:spcBef>
              <a:spcAft>
                <a:spcPct val="0"/>
              </a:spcAft>
              <a:defRPr>
                <a:solidFill>
                  <a:schemeClr val="tx1"/>
                </a:solidFill>
                <a:latin typeface="Garamond" panose="02020404030301010803" pitchFamily="18" charset="0"/>
              </a:defRPr>
            </a:lvl8pPr>
            <a:lvl9pPr marL="3886200" indent="-228600" defTabSz="457200" eaLnBrk="0" fontAlgn="base" hangingPunct="0">
              <a:spcBef>
                <a:spcPct val="0"/>
              </a:spcBef>
              <a:spcAft>
                <a:spcPct val="0"/>
              </a:spcAft>
              <a:defRPr>
                <a:solidFill>
                  <a:schemeClr val="tx1"/>
                </a:solidFill>
                <a:latin typeface="Garamond" panose="02020404030301010803" pitchFamily="18" charset="0"/>
              </a:defRPr>
            </a:lvl9pPr>
          </a:lstStyle>
          <a:p>
            <a:pPr fontAlgn="base">
              <a:spcBef>
                <a:spcPct val="0"/>
              </a:spcBef>
              <a:spcAft>
                <a:spcPct val="0"/>
              </a:spcAft>
              <a:defRPr/>
            </a:pPr>
            <a:fld id="{239A91B0-7D11-480C-8662-EA3BCD3E84D2}" type="slidenum">
              <a:rPr lang="cs-CZ" altLang="cs-CZ" smtClean="0">
                <a:solidFill>
                  <a:srgbClr val="FEFFFF"/>
                </a:solidFill>
                <a:latin typeface="Tahoma" panose="020B0604030504040204" pitchFamily="34" charset="0"/>
              </a:rPr>
              <a:pPr fontAlgn="base">
                <a:spcBef>
                  <a:spcPct val="0"/>
                </a:spcBef>
                <a:spcAft>
                  <a:spcPct val="0"/>
                </a:spcAft>
                <a:defRPr/>
              </a:pPr>
              <a:t>18</a:t>
            </a:fld>
            <a:endParaRPr lang="cs-CZ" altLang="cs-CZ">
              <a:solidFill>
                <a:srgbClr val="FEFFFF"/>
              </a:solidFill>
              <a:latin typeface="Tahoma" panose="020B0604030504040204" pitchFamily="34" charset="0"/>
            </a:endParaRPr>
          </a:p>
        </p:txBody>
      </p:sp>
    </p:spTree>
    <p:extLst>
      <p:ext uri="{BB962C8B-B14F-4D97-AF65-F5344CB8AC3E}">
        <p14:creationId xmlns:p14="http://schemas.microsoft.com/office/powerpoint/2010/main" val="133398080"/>
      </p:ext>
    </p:extLst>
  </p:cSld>
  <p:clrMapOvr>
    <a:masterClrMapping/>
  </p:clrMapOvr>
  <p:transition spd="slow">
    <p:wip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C7D0EE-A435-7475-4210-8E1AD211E716}"/>
            </a:ext>
          </a:extLst>
        </p:cNvPr>
        <p:cNvGrpSpPr/>
        <p:nvPr/>
      </p:nvGrpSpPr>
      <p:grpSpPr>
        <a:xfrm>
          <a:off x="0" y="0"/>
          <a:ext cx="0" cy="0"/>
          <a:chOff x="0" y="0"/>
          <a:chExt cx="0" cy="0"/>
        </a:xfrm>
      </p:grpSpPr>
      <p:sp>
        <p:nvSpPr>
          <p:cNvPr id="20482" name="Rectangle 2">
            <a:extLst>
              <a:ext uri="{FF2B5EF4-FFF2-40B4-BE49-F238E27FC236}">
                <a16:creationId xmlns:a16="http://schemas.microsoft.com/office/drawing/2014/main" id="{47F05019-B810-251E-F77E-E2BA624F935C}"/>
              </a:ext>
            </a:extLst>
          </p:cNvPr>
          <p:cNvSpPr>
            <a:spLocks noGrp="1" noChangeArrowheads="1"/>
          </p:cNvSpPr>
          <p:nvPr>
            <p:ph type="title"/>
          </p:nvPr>
        </p:nvSpPr>
        <p:spPr>
          <a:xfrm>
            <a:off x="1271464" y="692696"/>
            <a:ext cx="10225136" cy="1337446"/>
          </a:xfrm>
        </p:spPr>
        <p:txBody>
          <a:bodyPr>
            <a:normAutofit/>
          </a:bodyPr>
          <a:lstStyle/>
          <a:p>
            <a:pPr algn="ctr">
              <a:defRPr/>
            </a:pPr>
            <a:r>
              <a:rPr lang="cs-CZ" altLang="cs-CZ" sz="4000" dirty="0"/>
              <a:t>Změna sazby DPPO </a:t>
            </a:r>
          </a:p>
        </p:txBody>
      </p:sp>
      <p:sp>
        <p:nvSpPr>
          <p:cNvPr id="20483" name="Rectangle 3">
            <a:extLst>
              <a:ext uri="{FF2B5EF4-FFF2-40B4-BE49-F238E27FC236}">
                <a16:creationId xmlns:a16="http://schemas.microsoft.com/office/drawing/2014/main" id="{3D0CCA08-5E29-42EC-617C-8F0C4FDBE3A3}"/>
              </a:ext>
            </a:extLst>
          </p:cNvPr>
          <p:cNvSpPr>
            <a:spLocks noGrp="1" noChangeArrowheads="1"/>
          </p:cNvSpPr>
          <p:nvPr>
            <p:ph idx="1"/>
          </p:nvPr>
        </p:nvSpPr>
        <p:spPr>
          <a:xfrm>
            <a:off x="1055440" y="2276872"/>
            <a:ext cx="10225136" cy="4176464"/>
          </a:xfrm>
        </p:spPr>
        <p:txBody>
          <a:bodyPr rtlCol="0">
            <a:normAutofit/>
          </a:bodyPr>
          <a:lstStyle/>
          <a:p>
            <a:pPr marL="265113" indent="-265113" algn="just">
              <a:buFont typeface="Arial"/>
              <a:buChar char="•"/>
              <a:defRPr/>
            </a:pPr>
            <a:r>
              <a:rPr lang="cs-CZ" altLang="cs-CZ" sz="2000" b="1" dirty="0">
                <a:solidFill>
                  <a:schemeClr val="tx1">
                    <a:lumMod val="85000"/>
                    <a:lumOff val="15000"/>
                  </a:schemeClr>
                </a:solidFill>
              </a:rPr>
              <a:t>Od 1.1.2024 je sazba daně z příjmů právnických osob ve výši 21%</a:t>
            </a:r>
          </a:p>
          <a:p>
            <a:pPr marL="265113" indent="-265113" algn="just">
              <a:buFont typeface="Arial"/>
              <a:buChar char="•"/>
              <a:defRPr/>
            </a:pPr>
            <a:endParaRPr lang="cs-CZ" altLang="cs-CZ" sz="2000" b="1" dirty="0">
              <a:solidFill>
                <a:schemeClr val="tx1">
                  <a:lumMod val="85000"/>
                  <a:lumOff val="15000"/>
                </a:schemeClr>
              </a:solidFill>
            </a:endParaRPr>
          </a:p>
          <a:p>
            <a:pPr marL="265113" indent="-265113" algn="just">
              <a:buFont typeface="Arial"/>
              <a:buChar char="•"/>
              <a:defRPr/>
            </a:pPr>
            <a:r>
              <a:rPr lang="cs-CZ" altLang="cs-CZ" sz="2000" b="1" dirty="0">
                <a:solidFill>
                  <a:schemeClr val="tx1">
                    <a:lumMod val="85000"/>
                    <a:lumOff val="15000"/>
                  </a:schemeClr>
                </a:solidFill>
              </a:rPr>
              <a:t>Sazba se uvádí na Ř.280 </a:t>
            </a:r>
            <a:r>
              <a:rPr lang="cs-CZ" altLang="cs-CZ" sz="2000" dirty="0">
                <a:solidFill>
                  <a:schemeClr val="tx1">
                    <a:lumMod val="85000"/>
                    <a:lumOff val="15000"/>
                  </a:schemeClr>
                </a:solidFill>
              </a:rPr>
              <a:t>daňového přiznání</a:t>
            </a:r>
          </a:p>
          <a:p>
            <a:pPr marL="0" indent="0" algn="just">
              <a:buNone/>
              <a:defRPr/>
            </a:pPr>
            <a:endParaRPr lang="cs-CZ" altLang="cs-CZ" sz="2000" dirty="0">
              <a:solidFill>
                <a:schemeClr val="tx1">
                  <a:lumMod val="85000"/>
                  <a:lumOff val="15000"/>
                </a:schemeClr>
              </a:solidFill>
            </a:endParaRPr>
          </a:p>
          <a:p>
            <a:pPr marL="265113" indent="-265113" algn="just">
              <a:buFont typeface="Arial"/>
              <a:buChar char="•"/>
              <a:defRPr/>
            </a:pPr>
            <a:r>
              <a:rPr lang="cs-CZ" altLang="cs-CZ" sz="2000" dirty="0">
                <a:solidFill>
                  <a:schemeClr val="tx1">
                    <a:lumMod val="85000"/>
                    <a:lumOff val="15000"/>
                  </a:schemeClr>
                </a:solidFill>
              </a:rPr>
              <a:t>Nová sazba se použije se poprvé v přiznání za rok 2024</a:t>
            </a:r>
          </a:p>
          <a:p>
            <a:pPr marL="0" indent="0" algn="just">
              <a:buNone/>
              <a:defRPr/>
            </a:pPr>
            <a:endParaRPr lang="cs-CZ" altLang="cs-CZ" sz="2000" dirty="0">
              <a:solidFill>
                <a:schemeClr val="tx1">
                  <a:lumMod val="85000"/>
                  <a:lumOff val="15000"/>
                </a:schemeClr>
              </a:solidFill>
            </a:endParaRPr>
          </a:p>
          <a:p>
            <a:pPr marL="265113" indent="-265113" algn="just">
              <a:buFont typeface="Arial"/>
              <a:buChar char="•"/>
              <a:defRPr/>
            </a:pPr>
            <a:r>
              <a:rPr lang="cs-CZ" altLang="cs-CZ" sz="2000" dirty="0">
                <a:solidFill>
                  <a:schemeClr val="tx1">
                    <a:lumMod val="85000"/>
                    <a:lumOff val="15000"/>
                  </a:schemeClr>
                </a:solidFill>
              </a:rPr>
              <a:t>§21 ZDP:</a:t>
            </a:r>
          </a:p>
          <a:p>
            <a:pPr marL="0" indent="0" algn="just">
              <a:buNone/>
              <a:defRPr/>
            </a:pPr>
            <a:r>
              <a:rPr lang="cs-CZ" sz="2000" i="1" dirty="0"/>
              <a:t>(1) Sazba daně činí 21 %, pokud v </a:t>
            </a:r>
            <a:r>
              <a:rPr lang="cs-CZ" sz="2000" i="1" dirty="0">
                <a:hlinkClick r:id="rId2">
                  <a:extLst>
                    <a:ext uri="{A12FA001-AC4F-418D-AE19-62706E023703}">
                      <ahyp:hlinkClr xmlns:ahyp="http://schemas.microsoft.com/office/drawing/2018/hyperlinkcolor" val="tx"/>
                    </a:ext>
                  </a:extLst>
                </a:hlinkClick>
              </a:rPr>
              <a:t>odstavcích 2</a:t>
            </a:r>
            <a:r>
              <a:rPr lang="cs-CZ" sz="2000" i="1" dirty="0"/>
              <a:t> a </a:t>
            </a:r>
            <a:r>
              <a:rPr lang="cs-CZ" sz="2000" i="1" dirty="0">
                <a:hlinkClick r:id="rId3">
                  <a:extLst>
                    <a:ext uri="{A12FA001-AC4F-418D-AE19-62706E023703}">
                      <ahyp:hlinkClr xmlns:ahyp="http://schemas.microsoft.com/office/drawing/2018/hyperlinkcolor" val="tx"/>
                    </a:ext>
                  </a:extLst>
                </a:hlinkClick>
              </a:rPr>
              <a:t>3</a:t>
            </a:r>
            <a:r>
              <a:rPr lang="cs-CZ" sz="2000" i="1" dirty="0"/>
              <a:t> není stanoveno jinak. Daň se vypočte jako součin základu daně sníženého o položky snižující základ daně a o odčitatelné položky od základu daně zaokrouhleného na celé tisíce Kč dolů a sazby daně.</a:t>
            </a:r>
          </a:p>
          <a:p>
            <a:pPr marL="265113" indent="-265113" algn="just">
              <a:buFont typeface="Arial"/>
              <a:buChar char="•"/>
              <a:defRPr/>
            </a:pPr>
            <a:endParaRPr lang="cs-CZ" altLang="cs-CZ" sz="2000" b="1" dirty="0">
              <a:solidFill>
                <a:schemeClr val="tx1">
                  <a:lumMod val="85000"/>
                  <a:lumOff val="15000"/>
                </a:schemeClr>
              </a:solidFill>
              <a:highlight>
                <a:srgbClr val="FFFF00"/>
              </a:highlight>
            </a:endParaRPr>
          </a:p>
          <a:p>
            <a:pPr marL="265113" indent="-265113" algn="just">
              <a:buFont typeface="Arial"/>
              <a:buChar char="•"/>
              <a:defRPr/>
            </a:pPr>
            <a:endParaRPr lang="cs-CZ" altLang="cs-CZ" sz="2000" dirty="0">
              <a:solidFill>
                <a:schemeClr val="tx1">
                  <a:lumMod val="85000"/>
                  <a:lumOff val="15000"/>
                </a:schemeClr>
              </a:solidFill>
            </a:endParaRPr>
          </a:p>
        </p:txBody>
      </p:sp>
      <p:sp>
        <p:nvSpPr>
          <p:cNvPr id="32772" name="Zástupný symbol pro číslo snímku 1">
            <a:extLst>
              <a:ext uri="{FF2B5EF4-FFF2-40B4-BE49-F238E27FC236}">
                <a16:creationId xmlns:a16="http://schemas.microsoft.com/office/drawing/2014/main" id="{236A3B29-B852-632B-2691-573B4B717E96}"/>
              </a:ext>
            </a:extLst>
          </p:cNvPr>
          <p:cNvSpPr>
            <a:spLocks noGrp="1" noChangeArrowheads="1"/>
          </p:cNvSpPr>
          <p:nvPr>
            <p:ph type="sldNum" sz="quarter" idx="12"/>
          </p:nvPr>
        </p:nvSpPr>
        <p:spPr bwMode="auto"/>
        <p:txBody>
          <a:bodyPr wrap="square" numCol="1" anchorCtr="0" compatLnSpc="1">
            <a:prstTxWarp prst="textNoShape">
              <a:avLst/>
            </a:prstTxWarp>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defTabSz="457200" eaLnBrk="0" fontAlgn="base" hangingPunct="0">
              <a:spcBef>
                <a:spcPct val="0"/>
              </a:spcBef>
              <a:spcAft>
                <a:spcPct val="0"/>
              </a:spcAft>
              <a:defRPr>
                <a:solidFill>
                  <a:schemeClr val="tx1"/>
                </a:solidFill>
                <a:latin typeface="Garamond" panose="02020404030301010803" pitchFamily="18" charset="0"/>
              </a:defRPr>
            </a:lvl6pPr>
            <a:lvl7pPr marL="2971800" indent="-228600" defTabSz="457200" eaLnBrk="0" fontAlgn="base" hangingPunct="0">
              <a:spcBef>
                <a:spcPct val="0"/>
              </a:spcBef>
              <a:spcAft>
                <a:spcPct val="0"/>
              </a:spcAft>
              <a:defRPr>
                <a:solidFill>
                  <a:schemeClr val="tx1"/>
                </a:solidFill>
                <a:latin typeface="Garamond" panose="02020404030301010803" pitchFamily="18" charset="0"/>
              </a:defRPr>
            </a:lvl7pPr>
            <a:lvl8pPr marL="3429000" indent="-228600" defTabSz="457200" eaLnBrk="0" fontAlgn="base" hangingPunct="0">
              <a:spcBef>
                <a:spcPct val="0"/>
              </a:spcBef>
              <a:spcAft>
                <a:spcPct val="0"/>
              </a:spcAft>
              <a:defRPr>
                <a:solidFill>
                  <a:schemeClr val="tx1"/>
                </a:solidFill>
                <a:latin typeface="Garamond" panose="02020404030301010803" pitchFamily="18" charset="0"/>
              </a:defRPr>
            </a:lvl8pPr>
            <a:lvl9pPr marL="3886200" indent="-228600" defTabSz="457200" eaLnBrk="0" fontAlgn="base" hangingPunct="0">
              <a:spcBef>
                <a:spcPct val="0"/>
              </a:spcBef>
              <a:spcAft>
                <a:spcPct val="0"/>
              </a:spcAft>
              <a:defRPr>
                <a:solidFill>
                  <a:schemeClr val="tx1"/>
                </a:solidFill>
                <a:latin typeface="Garamond" panose="02020404030301010803" pitchFamily="18" charset="0"/>
              </a:defRPr>
            </a:lvl9pPr>
          </a:lstStyle>
          <a:p>
            <a:pPr fontAlgn="base">
              <a:spcBef>
                <a:spcPct val="0"/>
              </a:spcBef>
              <a:spcAft>
                <a:spcPct val="0"/>
              </a:spcAft>
              <a:defRPr/>
            </a:pPr>
            <a:fld id="{239A91B0-7D11-480C-8662-EA3BCD3E84D2}" type="slidenum">
              <a:rPr lang="cs-CZ" altLang="cs-CZ" smtClean="0">
                <a:solidFill>
                  <a:srgbClr val="FEFFFF"/>
                </a:solidFill>
                <a:latin typeface="Tahoma" panose="020B0604030504040204" pitchFamily="34" charset="0"/>
              </a:rPr>
              <a:pPr fontAlgn="base">
                <a:spcBef>
                  <a:spcPct val="0"/>
                </a:spcBef>
                <a:spcAft>
                  <a:spcPct val="0"/>
                </a:spcAft>
                <a:defRPr/>
              </a:pPr>
              <a:t>19</a:t>
            </a:fld>
            <a:endParaRPr lang="cs-CZ" altLang="cs-CZ">
              <a:solidFill>
                <a:srgbClr val="FEFFFF"/>
              </a:solidFill>
              <a:latin typeface="Tahoma" panose="020B0604030504040204" pitchFamily="34" charset="0"/>
            </a:endParaRPr>
          </a:p>
        </p:txBody>
      </p:sp>
    </p:spTree>
    <p:extLst>
      <p:ext uri="{BB962C8B-B14F-4D97-AF65-F5344CB8AC3E}">
        <p14:creationId xmlns:p14="http://schemas.microsoft.com/office/powerpoint/2010/main" val="3363826832"/>
      </p:ext>
    </p:extLst>
  </p:cSld>
  <p:clrMapOvr>
    <a:masterClrMapping/>
  </p:clrMapOvr>
  <p:transition spd="slow">
    <p:wip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Nadpis 1">
            <a:extLst>
              <a:ext uri="{FF2B5EF4-FFF2-40B4-BE49-F238E27FC236}">
                <a16:creationId xmlns:a16="http://schemas.microsoft.com/office/drawing/2014/main" id="{206D0356-0D55-055B-55AD-0966FF858243}"/>
              </a:ext>
            </a:extLst>
          </p:cNvPr>
          <p:cNvSpPr>
            <a:spLocks noGrp="1" noChangeArrowheads="1"/>
          </p:cNvSpPr>
          <p:nvPr>
            <p:ph type="title"/>
          </p:nvPr>
        </p:nvSpPr>
        <p:spPr>
          <a:xfrm>
            <a:off x="2135560" y="548680"/>
            <a:ext cx="8172399" cy="1036276"/>
          </a:xfrm>
        </p:spPr>
        <p:txBody>
          <a:bodyPr>
            <a:normAutofit/>
          </a:bodyPr>
          <a:lstStyle/>
          <a:p>
            <a:pPr>
              <a:defRPr/>
            </a:pPr>
            <a:r>
              <a:rPr lang="cs-CZ" altLang="cs-CZ" dirty="0"/>
              <a:t>Elektronické podání DAP</a:t>
            </a:r>
          </a:p>
        </p:txBody>
      </p:sp>
      <p:sp>
        <p:nvSpPr>
          <p:cNvPr id="3" name="Zástupný symbol pro obsah 2">
            <a:extLst>
              <a:ext uri="{FF2B5EF4-FFF2-40B4-BE49-F238E27FC236}">
                <a16:creationId xmlns:a16="http://schemas.microsoft.com/office/drawing/2014/main" id="{BD9F45BA-8D99-6E56-E826-1B77A7E0DE51}"/>
              </a:ext>
            </a:extLst>
          </p:cNvPr>
          <p:cNvSpPr>
            <a:spLocks noGrp="1"/>
          </p:cNvSpPr>
          <p:nvPr>
            <p:ph idx="1"/>
          </p:nvPr>
        </p:nvSpPr>
        <p:spPr>
          <a:xfrm>
            <a:off x="911424" y="1844824"/>
            <a:ext cx="10225136" cy="4824536"/>
          </a:xfrm>
        </p:spPr>
        <p:txBody>
          <a:bodyPr rtlCol="0">
            <a:normAutofit fontScale="92500" lnSpcReduction="10000"/>
          </a:bodyPr>
          <a:lstStyle/>
          <a:p>
            <a:pPr marL="0" indent="0">
              <a:buNone/>
              <a:defRPr/>
            </a:pPr>
            <a:r>
              <a:rPr lang="cs-CZ" sz="2000" dirty="0">
                <a:solidFill>
                  <a:schemeClr val="tx1">
                    <a:lumMod val="75000"/>
                    <a:lumOff val="25000"/>
                  </a:schemeClr>
                </a:solidFill>
              </a:rPr>
              <a:t>POZOR – povinnost podat elektronicky dle § 72 odst. 4 daňového řádu:</a:t>
            </a:r>
          </a:p>
          <a:p>
            <a:pPr marL="180975" indent="-180975" algn="just">
              <a:buFont typeface="Arial"/>
              <a:buChar char="•"/>
              <a:defRPr/>
            </a:pPr>
            <a:r>
              <a:rPr lang="cs-CZ" sz="2000" dirty="0"/>
              <a:t>Daňové přiznání lze vyplnit a odeslat přes portál </a:t>
            </a:r>
            <a:r>
              <a:rPr lang="cs-CZ" sz="2000" dirty="0">
                <a:hlinkClick r:id="rId2">
                  <a:extLst>
                    <a:ext uri="{A12FA001-AC4F-418D-AE19-62706E023703}">
                      <ahyp:hlinkClr xmlns:ahyp="http://schemas.microsoft.com/office/drawing/2018/hyperlinkcolor" val="tx"/>
                    </a:ext>
                  </a:extLst>
                </a:hlinkClick>
              </a:rPr>
              <a:t>www.mojedane.cz</a:t>
            </a:r>
            <a:r>
              <a:rPr lang="cs-CZ" sz="2000" dirty="0"/>
              <a:t> </a:t>
            </a:r>
          </a:p>
          <a:p>
            <a:pPr marL="180975" indent="-180975" algn="just">
              <a:buFont typeface="Arial"/>
              <a:buChar char="•"/>
              <a:defRPr/>
            </a:pPr>
            <a:endParaRPr lang="cs-CZ" sz="2000" dirty="0"/>
          </a:p>
          <a:p>
            <a:pPr marL="180975" indent="-180975" algn="just">
              <a:buFont typeface="Arial"/>
              <a:buChar char="•"/>
              <a:defRPr/>
            </a:pPr>
            <a:r>
              <a:rPr lang="cs-CZ" sz="2000" b="1" dirty="0"/>
              <a:t>Přímo na portálu lze přiložit výkazy ve formátu .</a:t>
            </a:r>
            <a:r>
              <a:rPr lang="cs-CZ" sz="2000" b="1" dirty="0" err="1"/>
              <a:t>pdf</a:t>
            </a:r>
            <a:endParaRPr lang="cs-CZ" sz="2000" b="1" dirty="0"/>
          </a:p>
          <a:p>
            <a:pPr marL="180975" indent="-180975" algn="just">
              <a:buFont typeface="Arial"/>
              <a:buChar char="•"/>
              <a:defRPr/>
            </a:pPr>
            <a:endParaRPr lang="cs-CZ" sz="2000" dirty="0"/>
          </a:p>
          <a:p>
            <a:pPr marL="180975" indent="-180975" algn="just">
              <a:buFont typeface="Arial"/>
              <a:buChar char="•"/>
              <a:defRPr/>
            </a:pPr>
            <a:r>
              <a:rPr lang="cs-CZ" sz="2000" dirty="0"/>
              <a:t>Daňové přiznání lze také odeslat elektronicky prostřednictvím datové schránky ve tvaru </a:t>
            </a:r>
            <a:r>
              <a:rPr lang="cs-CZ" sz="2000" b="1" dirty="0"/>
              <a:t>XML</a:t>
            </a:r>
            <a:r>
              <a:rPr lang="cs-CZ" sz="2000" dirty="0"/>
              <a:t> s přiloženými výkazy (ve formátu .</a:t>
            </a:r>
            <a:r>
              <a:rPr lang="cs-CZ" sz="2000" dirty="0" err="1"/>
              <a:t>pdf</a:t>
            </a:r>
            <a:r>
              <a:rPr lang="cs-CZ" sz="2000" dirty="0"/>
              <a:t>)</a:t>
            </a:r>
          </a:p>
          <a:p>
            <a:pPr marL="180975" indent="-180975" algn="just">
              <a:buFont typeface="Arial"/>
              <a:buChar char="•"/>
              <a:defRPr/>
            </a:pPr>
            <a:endParaRPr lang="cs-CZ" sz="2000" dirty="0">
              <a:solidFill>
                <a:schemeClr val="tx1">
                  <a:lumMod val="75000"/>
                  <a:lumOff val="25000"/>
                </a:schemeClr>
              </a:solidFill>
            </a:endParaRPr>
          </a:p>
          <a:p>
            <a:pPr marL="180975" indent="-180975" algn="just">
              <a:buFont typeface="Arial"/>
              <a:buChar char="•"/>
              <a:defRPr/>
            </a:pPr>
            <a:r>
              <a:rPr lang="cs-CZ" sz="2000" dirty="0"/>
              <a:t>Pokud je .</a:t>
            </a:r>
            <a:r>
              <a:rPr lang="cs-CZ" sz="2000" dirty="0" err="1"/>
              <a:t>xml</a:t>
            </a:r>
            <a:r>
              <a:rPr lang="cs-CZ" sz="2000" dirty="0"/>
              <a:t> soubor generován ze softwaru, doporučujeme kontrolu v aplikaci </a:t>
            </a:r>
            <a:r>
              <a:rPr lang="cs-CZ" sz="2000" dirty="0">
                <a:hlinkClick r:id="rId2">
                  <a:extLst>
                    <a:ext uri="{A12FA001-AC4F-418D-AE19-62706E023703}">
                      <ahyp:hlinkClr xmlns:ahyp="http://schemas.microsoft.com/office/drawing/2018/hyperlinkcolor" val="tx"/>
                    </a:ext>
                  </a:extLst>
                </a:hlinkClick>
              </a:rPr>
              <a:t>www.mojedane.cz</a:t>
            </a:r>
            <a:r>
              <a:rPr lang="cs-CZ" sz="2000" dirty="0"/>
              <a:t> – zjištění propustnosti a nepropustnosti chyb</a:t>
            </a:r>
          </a:p>
          <a:p>
            <a:pPr marL="180975" indent="-180975" algn="just">
              <a:buFont typeface="Arial"/>
              <a:buChar char="•"/>
              <a:defRPr/>
            </a:pPr>
            <a:endParaRPr lang="cs-CZ" sz="2000" dirty="0"/>
          </a:p>
          <a:p>
            <a:pPr marL="180975" indent="-180975" algn="just">
              <a:buFont typeface="Arial"/>
              <a:buChar char="•"/>
              <a:defRPr/>
            </a:pPr>
            <a:r>
              <a:rPr lang="cs-CZ" sz="2000" dirty="0"/>
              <a:t>Maximální velikost zprávy je omezena na </a:t>
            </a:r>
            <a:r>
              <a:rPr lang="cs-CZ" sz="2000" b="1" dirty="0"/>
              <a:t>10 MB </a:t>
            </a:r>
            <a:r>
              <a:rPr lang="cs-CZ" sz="2000" dirty="0"/>
              <a:t>– pozor na velikost příloh!!!</a:t>
            </a:r>
          </a:p>
          <a:p>
            <a:pPr marL="180975" indent="-180975" algn="just">
              <a:buFont typeface="Arial"/>
              <a:buChar char="•"/>
              <a:defRPr/>
            </a:pPr>
            <a:endParaRPr lang="cs-CZ" sz="2000" dirty="0"/>
          </a:p>
          <a:p>
            <a:pPr marL="180975" indent="-180975" algn="just">
              <a:buFont typeface="Arial"/>
              <a:buChar char="•"/>
              <a:defRPr/>
            </a:pPr>
            <a:r>
              <a:rPr lang="cs-CZ" sz="2000" dirty="0"/>
              <a:t>Doporučujeme uložit potvrzení o podání</a:t>
            </a:r>
          </a:p>
          <a:p>
            <a:pPr marL="180975" indent="-180975" algn="just">
              <a:buFont typeface="Arial"/>
              <a:buChar char="•"/>
              <a:defRPr/>
            </a:pPr>
            <a:endParaRPr lang="cs-CZ" sz="2000" b="1" dirty="0">
              <a:solidFill>
                <a:schemeClr val="tx1">
                  <a:lumMod val="75000"/>
                  <a:lumOff val="25000"/>
                </a:schemeClr>
              </a:solidFill>
            </a:endParaRPr>
          </a:p>
        </p:txBody>
      </p:sp>
      <p:sp>
        <p:nvSpPr>
          <p:cNvPr id="33796" name="Zástupný symbol pro číslo snímku 3">
            <a:extLst>
              <a:ext uri="{FF2B5EF4-FFF2-40B4-BE49-F238E27FC236}">
                <a16:creationId xmlns:a16="http://schemas.microsoft.com/office/drawing/2014/main" id="{D0D437B6-0873-9E65-992E-49563C193B38}"/>
              </a:ext>
            </a:extLst>
          </p:cNvPr>
          <p:cNvSpPr>
            <a:spLocks noGrp="1" noChangeArrowheads="1"/>
          </p:cNvSpPr>
          <p:nvPr>
            <p:ph type="sldNum" sz="quarter" idx="12"/>
          </p:nvPr>
        </p:nvSpPr>
        <p:spPr bwMode="auto"/>
        <p:txBody>
          <a:bodyPr wrap="square" numCol="1" anchorCtr="0" compatLnSpc="1">
            <a:prstTxWarp prst="textNoShape">
              <a:avLst/>
            </a:prstTxWarp>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defTabSz="457200" eaLnBrk="0" fontAlgn="base" hangingPunct="0">
              <a:spcBef>
                <a:spcPct val="0"/>
              </a:spcBef>
              <a:spcAft>
                <a:spcPct val="0"/>
              </a:spcAft>
              <a:defRPr>
                <a:solidFill>
                  <a:schemeClr val="tx1"/>
                </a:solidFill>
                <a:latin typeface="Garamond" panose="02020404030301010803" pitchFamily="18" charset="0"/>
              </a:defRPr>
            </a:lvl6pPr>
            <a:lvl7pPr marL="2971800" indent="-228600" defTabSz="457200" eaLnBrk="0" fontAlgn="base" hangingPunct="0">
              <a:spcBef>
                <a:spcPct val="0"/>
              </a:spcBef>
              <a:spcAft>
                <a:spcPct val="0"/>
              </a:spcAft>
              <a:defRPr>
                <a:solidFill>
                  <a:schemeClr val="tx1"/>
                </a:solidFill>
                <a:latin typeface="Garamond" panose="02020404030301010803" pitchFamily="18" charset="0"/>
              </a:defRPr>
            </a:lvl7pPr>
            <a:lvl8pPr marL="3429000" indent="-228600" defTabSz="457200" eaLnBrk="0" fontAlgn="base" hangingPunct="0">
              <a:spcBef>
                <a:spcPct val="0"/>
              </a:spcBef>
              <a:spcAft>
                <a:spcPct val="0"/>
              </a:spcAft>
              <a:defRPr>
                <a:solidFill>
                  <a:schemeClr val="tx1"/>
                </a:solidFill>
                <a:latin typeface="Garamond" panose="02020404030301010803" pitchFamily="18" charset="0"/>
              </a:defRPr>
            </a:lvl8pPr>
            <a:lvl9pPr marL="3886200" indent="-228600" defTabSz="457200" eaLnBrk="0" fontAlgn="base" hangingPunct="0">
              <a:spcBef>
                <a:spcPct val="0"/>
              </a:spcBef>
              <a:spcAft>
                <a:spcPct val="0"/>
              </a:spcAft>
              <a:defRPr>
                <a:solidFill>
                  <a:schemeClr val="tx1"/>
                </a:solidFill>
                <a:latin typeface="Garamond" panose="02020404030301010803" pitchFamily="18" charset="0"/>
              </a:defRPr>
            </a:lvl9pPr>
          </a:lstStyle>
          <a:p>
            <a:pPr fontAlgn="base">
              <a:spcBef>
                <a:spcPct val="0"/>
              </a:spcBef>
              <a:spcAft>
                <a:spcPct val="0"/>
              </a:spcAft>
              <a:defRPr/>
            </a:pPr>
            <a:fld id="{75D97A8C-75D0-49C9-BFF5-980F48655D27}" type="slidenum">
              <a:rPr lang="cs-CZ" altLang="cs-CZ" smtClean="0">
                <a:solidFill>
                  <a:srgbClr val="FEFFFF"/>
                </a:solidFill>
                <a:latin typeface="Tahoma" panose="020B0604030504040204" pitchFamily="34" charset="0"/>
              </a:rPr>
              <a:pPr fontAlgn="base">
                <a:spcBef>
                  <a:spcPct val="0"/>
                </a:spcBef>
                <a:spcAft>
                  <a:spcPct val="0"/>
                </a:spcAft>
                <a:defRPr/>
              </a:pPr>
              <a:t>20</a:t>
            </a:fld>
            <a:endParaRPr lang="cs-CZ" altLang="cs-CZ">
              <a:solidFill>
                <a:srgbClr val="FEFFFF"/>
              </a:solidFill>
              <a:latin typeface="Tahoma" panose="020B0604030504040204" pitchFamily="34" charset="0"/>
            </a:endParaRPr>
          </a:p>
        </p:txBody>
      </p:sp>
    </p:spTree>
  </p:cSld>
  <p:clrMapOvr>
    <a:masterClrMapping/>
  </p:clrMapOvr>
  <p:transition spd="slow">
    <p:wip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160B4D7-255D-4FE7-92CF-E4A70F0B70BC}"/>
              </a:ext>
            </a:extLst>
          </p:cNvPr>
          <p:cNvSpPr>
            <a:spLocks noGrp="1"/>
          </p:cNvSpPr>
          <p:nvPr>
            <p:ph type="title"/>
          </p:nvPr>
        </p:nvSpPr>
        <p:spPr>
          <a:xfrm>
            <a:off x="1451578" y="365125"/>
            <a:ext cx="10130821" cy="1325563"/>
          </a:xfrm>
        </p:spPr>
        <p:txBody>
          <a:bodyPr/>
          <a:lstStyle/>
          <a:p>
            <a:r>
              <a:rPr lang="cs-CZ" dirty="0"/>
              <a:t>Zveřejnění účetní závěrky ve sbírce listin</a:t>
            </a:r>
          </a:p>
        </p:txBody>
      </p:sp>
      <p:sp>
        <p:nvSpPr>
          <p:cNvPr id="3" name="Zástupný symbol pro obsah 2">
            <a:extLst>
              <a:ext uri="{FF2B5EF4-FFF2-40B4-BE49-F238E27FC236}">
                <a16:creationId xmlns:a16="http://schemas.microsoft.com/office/drawing/2014/main" id="{960EAD49-5BA4-4A2B-B9B8-A9E0D010C08E}"/>
              </a:ext>
            </a:extLst>
          </p:cNvPr>
          <p:cNvSpPr>
            <a:spLocks noGrp="1"/>
          </p:cNvSpPr>
          <p:nvPr>
            <p:ph idx="1"/>
          </p:nvPr>
        </p:nvSpPr>
        <p:spPr>
          <a:xfrm>
            <a:off x="924035" y="2015732"/>
            <a:ext cx="10130820" cy="4127893"/>
          </a:xfrm>
        </p:spPr>
        <p:txBody>
          <a:bodyPr>
            <a:normAutofit/>
          </a:bodyPr>
          <a:lstStyle/>
          <a:p>
            <a:r>
              <a:rPr lang="cs-CZ" sz="2200" dirty="0"/>
              <a:t>ÚSC nejsou zapsány v Obchodním rejstříku, proto účetní závěrku v OR nezveřejňují, jsou však povinny svou účetní závěrku zveřejňovat přes CSÚIS</a:t>
            </a:r>
          </a:p>
          <a:p>
            <a:r>
              <a:rPr lang="cs-CZ" sz="2200" dirty="0"/>
              <a:t>Pouze příspěvkové organizace zapsané ve veřejném rejstříku, povinnost zveřejnit nejpozději do 12-ti měsíců ode dne, kdy byla účetní závěrka sestavena (účetní závěrka k 31.12.2024 zveřejnit nejpozději do 31.12.2025) a to Rozvahu, VZZ a Přílohu. </a:t>
            </a:r>
          </a:p>
          <a:p>
            <a:r>
              <a:rPr lang="cs-CZ" sz="2200" dirty="0"/>
              <a:t>Zaslání účetní závěrky krajskému soudu nejčastěji datovou schránkou, pak nemusí být výkazy ani podepsány statutárním zástupcem, další možností je zaslání e-mailem na podatelnu krajského soudu, přílohy ve formátu </a:t>
            </a:r>
            <a:r>
              <a:rPr lang="cs-CZ" sz="2200" dirty="0" err="1"/>
              <a:t>pdf</a:t>
            </a:r>
            <a:endParaRPr lang="cs-CZ" sz="2200" dirty="0"/>
          </a:p>
        </p:txBody>
      </p:sp>
    </p:spTree>
    <p:extLst>
      <p:ext uri="{BB962C8B-B14F-4D97-AF65-F5344CB8AC3E}">
        <p14:creationId xmlns:p14="http://schemas.microsoft.com/office/powerpoint/2010/main" val="5454319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CC39A8-C698-3E3F-39BD-87B29A323120}"/>
            </a:ext>
          </a:extLst>
        </p:cNvPr>
        <p:cNvGrpSpPr/>
        <p:nvPr/>
      </p:nvGrpSpPr>
      <p:grpSpPr>
        <a:xfrm>
          <a:off x="0" y="0"/>
          <a:ext cx="0" cy="0"/>
          <a:chOff x="0" y="0"/>
          <a:chExt cx="0" cy="0"/>
        </a:xfrm>
      </p:grpSpPr>
      <p:sp>
        <p:nvSpPr>
          <p:cNvPr id="33794" name="Nadpis 1">
            <a:extLst>
              <a:ext uri="{FF2B5EF4-FFF2-40B4-BE49-F238E27FC236}">
                <a16:creationId xmlns:a16="http://schemas.microsoft.com/office/drawing/2014/main" id="{761AEC1A-1ADE-D927-F860-72F4EC9DB383}"/>
              </a:ext>
            </a:extLst>
          </p:cNvPr>
          <p:cNvSpPr>
            <a:spLocks noGrp="1" noChangeArrowheads="1"/>
          </p:cNvSpPr>
          <p:nvPr>
            <p:ph type="title"/>
          </p:nvPr>
        </p:nvSpPr>
        <p:spPr>
          <a:xfrm>
            <a:off x="2135560" y="548680"/>
            <a:ext cx="8172399" cy="1036276"/>
          </a:xfrm>
        </p:spPr>
        <p:txBody>
          <a:bodyPr>
            <a:normAutofit/>
          </a:bodyPr>
          <a:lstStyle/>
          <a:p>
            <a:pPr>
              <a:defRPr/>
            </a:pPr>
            <a:r>
              <a:rPr lang="cs-CZ" altLang="cs-CZ" dirty="0"/>
              <a:t>Benefity od 1.1.2024</a:t>
            </a:r>
          </a:p>
        </p:txBody>
      </p:sp>
      <p:sp>
        <p:nvSpPr>
          <p:cNvPr id="3" name="Zástupný symbol pro obsah 2">
            <a:extLst>
              <a:ext uri="{FF2B5EF4-FFF2-40B4-BE49-F238E27FC236}">
                <a16:creationId xmlns:a16="http://schemas.microsoft.com/office/drawing/2014/main" id="{F064B619-B420-03C8-2D50-E41E9BD9E071}"/>
              </a:ext>
            </a:extLst>
          </p:cNvPr>
          <p:cNvSpPr>
            <a:spLocks noGrp="1"/>
          </p:cNvSpPr>
          <p:nvPr>
            <p:ph idx="1"/>
          </p:nvPr>
        </p:nvSpPr>
        <p:spPr>
          <a:xfrm>
            <a:off x="911424" y="1584956"/>
            <a:ext cx="10225136" cy="5084404"/>
          </a:xfrm>
        </p:spPr>
        <p:txBody>
          <a:bodyPr rtlCol="0">
            <a:normAutofit/>
          </a:bodyPr>
          <a:lstStyle/>
          <a:p>
            <a:pPr marL="0" lvl="0" indent="0">
              <a:buNone/>
            </a:pPr>
            <a:r>
              <a:rPr lang="cs-CZ" sz="2000" dirty="0">
                <a:ea typeface="Times New Roman" panose="02020603050405020304" pitchFamily="18" charset="0"/>
              </a:rPr>
              <a:t>Zákon č. 349/2023 Sb., novelizace zákona č. 586/1992 Sb., o daních z příjmů</a:t>
            </a:r>
            <a:endParaRPr lang="cs-CZ" sz="2000" dirty="0">
              <a:effectLst/>
              <a:ea typeface="Times New Roman" panose="02020603050405020304" pitchFamily="18" charset="0"/>
            </a:endParaRPr>
          </a:p>
          <a:p>
            <a:pPr marL="0" indent="0">
              <a:buNone/>
            </a:pPr>
            <a:r>
              <a:rPr lang="cs-CZ" sz="2000" b="1" u="sng" dirty="0">
                <a:effectLst/>
                <a:ea typeface="Times New Roman" panose="02020603050405020304" pitchFamily="18" charset="0"/>
              </a:rPr>
              <a:t>Osvobození s limitem:</a:t>
            </a:r>
          </a:p>
          <a:p>
            <a:pPr marL="342900" lvl="0" indent="-342900">
              <a:buFont typeface="Symbol" panose="05050102010706020507" pitchFamily="18" charset="2"/>
              <a:buChar char=""/>
            </a:pPr>
            <a:r>
              <a:rPr lang="cs-CZ" sz="2000" dirty="0">
                <a:effectLst/>
                <a:ea typeface="Times New Roman" panose="02020603050405020304" pitchFamily="18" charset="0"/>
              </a:rPr>
              <a:t>Do limitu poloviny průměrné mzdy (pro rok 2024 limit </a:t>
            </a:r>
            <a:r>
              <a:rPr lang="cs-CZ" sz="2000" b="1" dirty="0">
                <a:effectLst/>
                <a:ea typeface="Times New Roman" panose="02020603050405020304" pitchFamily="18" charset="0"/>
              </a:rPr>
              <a:t>21 983 Kč</a:t>
            </a:r>
            <a:r>
              <a:rPr lang="cs-CZ" sz="2000" dirty="0">
                <a:effectLst/>
                <a:ea typeface="Times New Roman" panose="02020603050405020304" pitchFamily="18" charset="0"/>
              </a:rPr>
              <a:t>)  jsou osvobozeny </a:t>
            </a:r>
            <a:r>
              <a:rPr lang="cs-CZ" sz="2000" b="1" dirty="0">
                <a:effectLst/>
                <a:ea typeface="Times New Roman" panose="02020603050405020304" pitchFamily="18" charset="0"/>
              </a:rPr>
              <a:t>nepeněžní</a:t>
            </a:r>
            <a:r>
              <a:rPr lang="cs-CZ" sz="2000" dirty="0">
                <a:effectLst/>
                <a:ea typeface="Times New Roman" panose="02020603050405020304" pitchFamily="18" charset="0"/>
              </a:rPr>
              <a:t> příjmy dle §</a:t>
            </a:r>
            <a:r>
              <a:rPr lang="cs-CZ" sz="2000" dirty="0">
                <a:ea typeface="Times New Roman" panose="02020603050405020304" pitchFamily="18" charset="0"/>
              </a:rPr>
              <a:t>6</a:t>
            </a:r>
            <a:r>
              <a:rPr lang="cs-CZ" sz="2000" dirty="0">
                <a:effectLst/>
                <a:ea typeface="Times New Roman" panose="02020603050405020304" pitchFamily="18" charset="0"/>
              </a:rPr>
              <a:t> ods</a:t>
            </a:r>
            <a:r>
              <a:rPr lang="cs-CZ" sz="2000" dirty="0">
                <a:ea typeface="Times New Roman" panose="02020603050405020304" pitchFamily="18" charset="0"/>
              </a:rPr>
              <a:t>t. 9 písm. d) ZDP v součtu za níže uvedené:</a:t>
            </a:r>
          </a:p>
          <a:p>
            <a:pPr marL="0" lvl="0" indent="0">
              <a:buNone/>
            </a:pPr>
            <a:r>
              <a:rPr lang="cs-CZ" sz="2000" dirty="0">
                <a:ea typeface="Times New Roman" panose="02020603050405020304" pitchFamily="18" charset="0"/>
              </a:rPr>
              <a:t>	(</a:t>
            </a:r>
            <a:r>
              <a:rPr lang="cs-CZ" sz="2000" dirty="0">
                <a:effectLst/>
                <a:ea typeface="Times New Roman" panose="02020603050405020304" pitchFamily="18" charset="0"/>
              </a:rPr>
              <a:t>sport, kultura, rekreace, zdravotnické potřeby, knihy, školka)</a:t>
            </a:r>
          </a:p>
          <a:p>
            <a:pPr marL="0" lvl="0" indent="0">
              <a:buNone/>
            </a:pPr>
            <a:endParaRPr lang="cs-CZ" sz="2000" dirty="0">
              <a:effectLst/>
              <a:ea typeface="Times New Roman" panose="02020603050405020304" pitchFamily="18" charset="0"/>
            </a:endParaRPr>
          </a:p>
          <a:p>
            <a:pPr marL="342900" lvl="0" indent="-342900">
              <a:buFont typeface="Symbol" panose="05050102010706020507" pitchFamily="18" charset="2"/>
              <a:buChar char=""/>
            </a:pPr>
            <a:r>
              <a:rPr lang="cs-CZ" sz="2000" dirty="0">
                <a:effectLst/>
                <a:ea typeface="Times New Roman" panose="02020603050405020304" pitchFamily="18" charset="0"/>
              </a:rPr>
              <a:t>Do limitu </a:t>
            </a:r>
            <a:r>
              <a:rPr lang="cs-CZ" sz="2000" b="1" dirty="0">
                <a:effectLst/>
                <a:ea typeface="Times New Roman" panose="02020603050405020304" pitchFamily="18" charset="0"/>
              </a:rPr>
              <a:t>50.000 </a:t>
            </a:r>
            <a:r>
              <a:rPr lang="cs-CZ" sz="2000" b="1" dirty="0"/>
              <a:t>Kč </a:t>
            </a:r>
            <a:r>
              <a:rPr lang="cs-CZ" sz="2000" dirty="0"/>
              <a:t>příspěvky na daňově podporované produkty </a:t>
            </a:r>
            <a:r>
              <a:rPr lang="cs-CZ" sz="2000" b="1" dirty="0"/>
              <a:t>spoření na stáří </a:t>
            </a:r>
            <a:r>
              <a:rPr lang="cs-CZ" sz="2000" dirty="0"/>
              <a:t>zaměstnance nebo na daňově podporované pojištění dlouhodobé péče (§6 odst. 9 písm. m) ZDP)</a:t>
            </a:r>
          </a:p>
          <a:p>
            <a:pPr marL="342900" lvl="0" indent="-342900">
              <a:buFont typeface="Symbol" panose="05050102010706020507" pitchFamily="18" charset="2"/>
              <a:buChar char=""/>
            </a:pPr>
            <a:endParaRPr lang="cs-CZ" sz="2000" dirty="0"/>
          </a:p>
          <a:p>
            <a:pPr marL="342900" indent="-342900">
              <a:buFont typeface="Symbol" panose="05050102010706020507" pitchFamily="18" charset="2"/>
              <a:buChar char=""/>
            </a:pPr>
            <a:r>
              <a:rPr lang="cs-CZ" sz="2000" dirty="0"/>
              <a:t>Stravné do výše 70 % horní hranice stravného, které lze poskytnout zaměstnancům odměňovaným platem při pracovní cestě trvající 5 až 12 hodin (pro rok 2024 limit </a:t>
            </a:r>
            <a:r>
              <a:rPr lang="cs-CZ" sz="2000" b="1" dirty="0"/>
              <a:t>116,20 Kč</a:t>
            </a:r>
            <a:r>
              <a:rPr lang="cs-CZ" sz="2000" dirty="0"/>
              <a:t>), pokud jsou odpracovány alespoň 3 hodiny (</a:t>
            </a:r>
            <a:r>
              <a:rPr lang="cs-CZ" sz="2000" dirty="0">
                <a:effectLst/>
                <a:ea typeface="Times New Roman" panose="02020603050405020304" pitchFamily="18" charset="0"/>
              </a:rPr>
              <a:t>§</a:t>
            </a:r>
            <a:r>
              <a:rPr lang="cs-CZ" sz="2000" dirty="0">
                <a:ea typeface="Times New Roman" panose="02020603050405020304" pitchFamily="18" charset="0"/>
              </a:rPr>
              <a:t>6</a:t>
            </a:r>
            <a:r>
              <a:rPr lang="cs-CZ" sz="2000" dirty="0">
                <a:effectLst/>
                <a:ea typeface="Times New Roman" panose="02020603050405020304" pitchFamily="18" charset="0"/>
              </a:rPr>
              <a:t> ods</a:t>
            </a:r>
            <a:r>
              <a:rPr lang="cs-CZ" sz="2000" dirty="0">
                <a:ea typeface="Times New Roman" panose="02020603050405020304" pitchFamily="18" charset="0"/>
              </a:rPr>
              <a:t>t. 9 písm. b) ZDP ) v rámci kalendářního dne</a:t>
            </a:r>
          </a:p>
          <a:p>
            <a:pPr marL="342900" lvl="0" indent="-342900">
              <a:buFont typeface="Symbol" panose="05050102010706020507" pitchFamily="18" charset="2"/>
              <a:buChar char=""/>
            </a:pPr>
            <a:endParaRPr lang="cs-CZ" sz="2400" dirty="0"/>
          </a:p>
          <a:p>
            <a:pPr marL="342900" lvl="0" indent="-342900">
              <a:buFont typeface="Symbol" panose="05050102010706020507" pitchFamily="18" charset="2"/>
              <a:buChar char=""/>
            </a:pPr>
            <a:endParaRPr lang="cs-CZ" sz="1800" dirty="0">
              <a:ea typeface="Times New Roman" panose="02020603050405020304" pitchFamily="18" charset="0"/>
            </a:endParaRPr>
          </a:p>
          <a:p>
            <a:pPr marL="180975" indent="-180975" algn="just">
              <a:buFont typeface="Arial"/>
              <a:buChar char="•"/>
              <a:defRPr/>
            </a:pPr>
            <a:endParaRPr lang="cs-CZ" sz="2000" dirty="0">
              <a:solidFill>
                <a:schemeClr val="tx1">
                  <a:lumMod val="75000"/>
                  <a:lumOff val="25000"/>
                </a:schemeClr>
              </a:solidFill>
            </a:endParaRPr>
          </a:p>
        </p:txBody>
      </p:sp>
      <p:sp>
        <p:nvSpPr>
          <p:cNvPr id="33796" name="Zástupný symbol pro číslo snímku 3">
            <a:extLst>
              <a:ext uri="{FF2B5EF4-FFF2-40B4-BE49-F238E27FC236}">
                <a16:creationId xmlns:a16="http://schemas.microsoft.com/office/drawing/2014/main" id="{13AF0702-EB35-2186-9F63-CD8ED919E4EB}"/>
              </a:ext>
            </a:extLst>
          </p:cNvPr>
          <p:cNvSpPr>
            <a:spLocks noGrp="1" noChangeArrowheads="1"/>
          </p:cNvSpPr>
          <p:nvPr>
            <p:ph type="sldNum" sz="quarter" idx="12"/>
          </p:nvPr>
        </p:nvSpPr>
        <p:spPr bwMode="auto"/>
        <p:txBody>
          <a:bodyPr wrap="square" numCol="1" anchorCtr="0" compatLnSpc="1">
            <a:prstTxWarp prst="textNoShape">
              <a:avLst/>
            </a:prstTxWarp>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defTabSz="457200" eaLnBrk="0" fontAlgn="base" hangingPunct="0">
              <a:spcBef>
                <a:spcPct val="0"/>
              </a:spcBef>
              <a:spcAft>
                <a:spcPct val="0"/>
              </a:spcAft>
              <a:defRPr>
                <a:solidFill>
                  <a:schemeClr val="tx1"/>
                </a:solidFill>
                <a:latin typeface="Garamond" panose="02020404030301010803" pitchFamily="18" charset="0"/>
              </a:defRPr>
            </a:lvl6pPr>
            <a:lvl7pPr marL="2971800" indent="-228600" defTabSz="457200" eaLnBrk="0" fontAlgn="base" hangingPunct="0">
              <a:spcBef>
                <a:spcPct val="0"/>
              </a:spcBef>
              <a:spcAft>
                <a:spcPct val="0"/>
              </a:spcAft>
              <a:defRPr>
                <a:solidFill>
                  <a:schemeClr val="tx1"/>
                </a:solidFill>
                <a:latin typeface="Garamond" panose="02020404030301010803" pitchFamily="18" charset="0"/>
              </a:defRPr>
            </a:lvl7pPr>
            <a:lvl8pPr marL="3429000" indent="-228600" defTabSz="457200" eaLnBrk="0" fontAlgn="base" hangingPunct="0">
              <a:spcBef>
                <a:spcPct val="0"/>
              </a:spcBef>
              <a:spcAft>
                <a:spcPct val="0"/>
              </a:spcAft>
              <a:defRPr>
                <a:solidFill>
                  <a:schemeClr val="tx1"/>
                </a:solidFill>
                <a:latin typeface="Garamond" panose="02020404030301010803" pitchFamily="18" charset="0"/>
              </a:defRPr>
            </a:lvl8pPr>
            <a:lvl9pPr marL="3886200" indent="-228600" defTabSz="457200" eaLnBrk="0" fontAlgn="base" hangingPunct="0">
              <a:spcBef>
                <a:spcPct val="0"/>
              </a:spcBef>
              <a:spcAft>
                <a:spcPct val="0"/>
              </a:spcAft>
              <a:defRPr>
                <a:solidFill>
                  <a:schemeClr val="tx1"/>
                </a:solidFill>
                <a:latin typeface="Garamond" panose="02020404030301010803" pitchFamily="18" charset="0"/>
              </a:defRPr>
            </a:lvl9pPr>
          </a:lstStyle>
          <a:p>
            <a:pPr fontAlgn="base">
              <a:spcBef>
                <a:spcPct val="0"/>
              </a:spcBef>
              <a:spcAft>
                <a:spcPct val="0"/>
              </a:spcAft>
              <a:defRPr/>
            </a:pPr>
            <a:fld id="{75D97A8C-75D0-49C9-BFF5-980F48655D27}" type="slidenum">
              <a:rPr lang="cs-CZ" altLang="cs-CZ" smtClean="0">
                <a:solidFill>
                  <a:srgbClr val="FEFFFF"/>
                </a:solidFill>
                <a:latin typeface="Tahoma" panose="020B0604030504040204" pitchFamily="34" charset="0"/>
              </a:rPr>
              <a:pPr fontAlgn="base">
                <a:spcBef>
                  <a:spcPct val="0"/>
                </a:spcBef>
                <a:spcAft>
                  <a:spcPct val="0"/>
                </a:spcAft>
                <a:defRPr/>
              </a:pPr>
              <a:t>22</a:t>
            </a:fld>
            <a:endParaRPr lang="cs-CZ" altLang="cs-CZ">
              <a:solidFill>
                <a:srgbClr val="FEFFFF"/>
              </a:solidFill>
              <a:latin typeface="Tahoma" panose="020B0604030504040204" pitchFamily="34" charset="0"/>
            </a:endParaRPr>
          </a:p>
        </p:txBody>
      </p:sp>
    </p:spTree>
    <p:extLst>
      <p:ext uri="{BB962C8B-B14F-4D97-AF65-F5344CB8AC3E}">
        <p14:creationId xmlns:p14="http://schemas.microsoft.com/office/powerpoint/2010/main" val="3667910563"/>
      </p:ext>
    </p:extLst>
  </p:cSld>
  <p:clrMapOvr>
    <a:masterClrMapping/>
  </p:clrMapOvr>
  <p:transition spd="slow">
    <p:wip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CC39A8-C698-3E3F-39BD-87B29A323120}"/>
            </a:ext>
          </a:extLst>
        </p:cNvPr>
        <p:cNvGrpSpPr/>
        <p:nvPr/>
      </p:nvGrpSpPr>
      <p:grpSpPr>
        <a:xfrm>
          <a:off x="0" y="0"/>
          <a:ext cx="0" cy="0"/>
          <a:chOff x="0" y="0"/>
          <a:chExt cx="0" cy="0"/>
        </a:xfrm>
      </p:grpSpPr>
      <p:sp>
        <p:nvSpPr>
          <p:cNvPr id="33794" name="Nadpis 1">
            <a:extLst>
              <a:ext uri="{FF2B5EF4-FFF2-40B4-BE49-F238E27FC236}">
                <a16:creationId xmlns:a16="http://schemas.microsoft.com/office/drawing/2014/main" id="{761AEC1A-1ADE-D927-F860-72F4EC9DB383}"/>
              </a:ext>
            </a:extLst>
          </p:cNvPr>
          <p:cNvSpPr>
            <a:spLocks noGrp="1" noChangeArrowheads="1"/>
          </p:cNvSpPr>
          <p:nvPr>
            <p:ph type="title"/>
          </p:nvPr>
        </p:nvSpPr>
        <p:spPr>
          <a:xfrm>
            <a:off x="2135560" y="548680"/>
            <a:ext cx="8172399" cy="1036276"/>
          </a:xfrm>
        </p:spPr>
        <p:txBody>
          <a:bodyPr>
            <a:normAutofit/>
          </a:bodyPr>
          <a:lstStyle/>
          <a:p>
            <a:pPr>
              <a:defRPr/>
            </a:pPr>
            <a:r>
              <a:rPr lang="cs-CZ" altLang="cs-CZ" dirty="0"/>
              <a:t>Benefity od 1.1.2024</a:t>
            </a:r>
          </a:p>
        </p:txBody>
      </p:sp>
      <p:sp>
        <p:nvSpPr>
          <p:cNvPr id="3" name="Zástupný symbol pro obsah 2">
            <a:extLst>
              <a:ext uri="{FF2B5EF4-FFF2-40B4-BE49-F238E27FC236}">
                <a16:creationId xmlns:a16="http://schemas.microsoft.com/office/drawing/2014/main" id="{F064B619-B420-03C8-2D50-E41E9BD9E071}"/>
              </a:ext>
            </a:extLst>
          </p:cNvPr>
          <p:cNvSpPr>
            <a:spLocks noGrp="1"/>
          </p:cNvSpPr>
          <p:nvPr>
            <p:ph idx="1"/>
          </p:nvPr>
        </p:nvSpPr>
        <p:spPr>
          <a:xfrm>
            <a:off x="983432" y="1584956"/>
            <a:ext cx="10225136" cy="5084404"/>
          </a:xfrm>
        </p:spPr>
        <p:txBody>
          <a:bodyPr rtlCol="0">
            <a:normAutofit/>
          </a:bodyPr>
          <a:lstStyle/>
          <a:p>
            <a:pPr marL="0" indent="0">
              <a:buNone/>
            </a:pPr>
            <a:r>
              <a:rPr lang="cs-CZ" sz="2000" b="1" u="sng" dirty="0">
                <a:effectLst/>
                <a:ea typeface="Times New Roman" panose="02020603050405020304" pitchFamily="18" charset="0"/>
              </a:rPr>
              <a:t>Osvobození bez limitu:</a:t>
            </a:r>
          </a:p>
          <a:p>
            <a:pPr marL="180975" indent="-180975" algn="just">
              <a:buFont typeface="Arial"/>
              <a:buChar char="•"/>
              <a:defRPr/>
            </a:pPr>
            <a:r>
              <a:rPr lang="cs-CZ" sz="2000" dirty="0"/>
              <a:t>příjmy plynoucí z účastni zaměstnance nebo jeho rodinného příslušníka na sportovní nebo kulturní akci pořádané zaměstnavatelem pro omezený okruh účastníků, pokud je vzhledem k její povaze pořádání takové akce zaměstnavateli obvyklé a její forma a rozsah jsou přiměřené – nezapočítávají se do limitu (</a:t>
            </a:r>
            <a:r>
              <a:rPr lang="cs-CZ" sz="2000" dirty="0">
                <a:effectLst/>
                <a:ea typeface="Times New Roman" panose="02020603050405020304" pitchFamily="18" charset="0"/>
              </a:rPr>
              <a:t>§</a:t>
            </a:r>
            <a:r>
              <a:rPr lang="cs-CZ" sz="2000" dirty="0">
                <a:ea typeface="Times New Roman" panose="02020603050405020304" pitchFamily="18" charset="0"/>
              </a:rPr>
              <a:t>6</a:t>
            </a:r>
            <a:r>
              <a:rPr lang="cs-CZ" sz="2000" dirty="0">
                <a:effectLst/>
                <a:ea typeface="Times New Roman" panose="02020603050405020304" pitchFamily="18" charset="0"/>
              </a:rPr>
              <a:t> ods</a:t>
            </a:r>
            <a:r>
              <a:rPr lang="cs-CZ" sz="2000" dirty="0">
                <a:ea typeface="Times New Roman" panose="02020603050405020304" pitchFamily="18" charset="0"/>
              </a:rPr>
              <a:t>t. 9 písm. g) ZDP)</a:t>
            </a:r>
          </a:p>
          <a:p>
            <a:pPr marL="180975" indent="-180975" algn="just">
              <a:buFont typeface="Arial"/>
              <a:buChar char="•"/>
              <a:defRPr/>
            </a:pPr>
            <a:r>
              <a:rPr lang="cs-CZ" sz="2000" dirty="0"/>
              <a:t>hodnota nealkoholických nápojů poskytovaných jako nepeněžní plnění ze sociálního fondu, ze zisku (příjmu) po jeho zdanění anebo na vrub výdajů (nákladů), které nejsou výdaji (náklady) na dosažení, zajištění a udržení příjmů zaměstnavatelem zaměstnancům ke spotřebě na pracovišti (</a:t>
            </a:r>
            <a:r>
              <a:rPr lang="cs-CZ" sz="2000" dirty="0">
                <a:effectLst/>
                <a:ea typeface="Times New Roman" panose="02020603050405020304" pitchFamily="18" charset="0"/>
              </a:rPr>
              <a:t>§</a:t>
            </a:r>
            <a:r>
              <a:rPr lang="cs-CZ" sz="2000" dirty="0">
                <a:ea typeface="Times New Roman" panose="02020603050405020304" pitchFamily="18" charset="0"/>
              </a:rPr>
              <a:t>6</a:t>
            </a:r>
            <a:r>
              <a:rPr lang="cs-CZ" sz="2000" dirty="0">
                <a:effectLst/>
                <a:ea typeface="Times New Roman" panose="02020603050405020304" pitchFamily="18" charset="0"/>
              </a:rPr>
              <a:t> ods</a:t>
            </a:r>
            <a:r>
              <a:rPr lang="cs-CZ" sz="2000" dirty="0">
                <a:ea typeface="Times New Roman" panose="02020603050405020304" pitchFamily="18" charset="0"/>
              </a:rPr>
              <a:t>t. 9 písm. c) ZDP)</a:t>
            </a:r>
          </a:p>
          <a:p>
            <a:pPr marL="0" indent="0">
              <a:buNone/>
            </a:pPr>
            <a:r>
              <a:rPr lang="cs-CZ" sz="2000" b="1" u="sng" dirty="0">
                <a:effectLst/>
                <a:ea typeface="Times New Roman" panose="02020603050405020304" pitchFamily="18" charset="0"/>
              </a:rPr>
              <a:t>Není předmětem daně</a:t>
            </a:r>
          </a:p>
          <a:p>
            <a:pPr marL="180975" indent="-180975" algn="just">
              <a:buFont typeface="Arial"/>
              <a:buChar char="•"/>
              <a:defRPr/>
            </a:pPr>
            <a:r>
              <a:rPr lang="cs-CZ" sz="2000" b="1" dirty="0"/>
              <a:t>plnění zaměstnavatele na vytváření a dodržování pracovních podmínek pro výkon práce</a:t>
            </a:r>
            <a:r>
              <a:rPr lang="cs-CZ" sz="2000" dirty="0"/>
              <a:t>; je-li plnění poskytováno v podobě paušální částky na náhradu nákladů spojených s výkonem práce z jiného místa dohodnutého se zaměstnavatelem, než je pracoviště zaměstnavatele, nepovažuje se za příjem a není předmětem daně do výše paušální částky, kterou lze poskytnout zaměstnancům odměňovaným platem. (</a:t>
            </a:r>
            <a:r>
              <a:rPr lang="cs-CZ" sz="2000" dirty="0">
                <a:effectLst/>
                <a:ea typeface="Times New Roman" panose="02020603050405020304" pitchFamily="18" charset="0"/>
              </a:rPr>
              <a:t>§</a:t>
            </a:r>
            <a:r>
              <a:rPr lang="cs-CZ" sz="2000" dirty="0">
                <a:ea typeface="Times New Roman" panose="02020603050405020304" pitchFamily="18" charset="0"/>
              </a:rPr>
              <a:t>6</a:t>
            </a:r>
            <a:r>
              <a:rPr lang="cs-CZ" sz="2000" dirty="0">
                <a:effectLst/>
                <a:ea typeface="Times New Roman" panose="02020603050405020304" pitchFamily="18" charset="0"/>
              </a:rPr>
              <a:t> ods</a:t>
            </a:r>
            <a:r>
              <a:rPr lang="cs-CZ" sz="2000" dirty="0">
                <a:ea typeface="Times New Roman" panose="02020603050405020304" pitchFamily="18" charset="0"/>
              </a:rPr>
              <a:t>t. 7 písm. e) ZDP )</a:t>
            </a:r>
          </a:p>
          <a:p>
            <a:pPr marL="180975" indent="-180975" algn="just">
              <a:buFont typeface="Arial"/>
              <a:buChar char="•"/>
              <a:defRPr/>
            </a:pPr>
            <a:endParaRPr lang="cs-CZ" sz="2000" dirty="0">
              <a:solidFill>
                <a:schemeClr val="tx1">
                  <a:lumMod val="75000"/>
                  <a:lumOff val="25000"/>
                </a:schemeClr>
              </a:solidFill>
            </a:endParaRPr>
          </a:p>
          <a:p>
            <a:pPr marL="180975" indent="-180975" algn="just">
              <a:buFont typeface="Arial"/>
              <a:buChar char="•"/>
              <a:defRPr/>
            </a:pPr>
            <a:endParaRPr lang="cs-CZ" sz="2000" dirty="0">
              <a:solidFill>
                <a:schemeClr val="tx1">
                  <a:lumMod val="75000"/>
                  <a:lumOff val="25000"/>
                </a:schemeClr>
              </a:solidFill>
            </a:endParaRPr>
          </a:p>
          <a:p>
            <a:pPr marL="180975" indent="-180975" algn="just">
              <a:buFont typeface="Arial"/>
              <a:buChar char="•"/>
              <a:defRPr/>
            </a:pPr>
            <a:endParaRPr lang="cs-CZ" sz="2000" dirty="0">
              <a:solidFill>
                <a:schemeClr val="tx1">
                  <a:lumMod val="75000"/>
                  <a:lumOff val="25000"/>
                </a:schemeClr>
              </a:solidFill>
            </a:endParaRPr>
          </a:p>
        </p:txBody>
      </p:sp>
      <p:sp>
        <p:nvSpPr>
          <p:cNvPr id="33796" name="Zástupný symbol pro číslo snímku 3">
            <a:extLst>
              <a:ext uri="{FF2B5EF4-FFF2-40B4-BE49-F238E27FC236}">
                <a16:creationId xmlns:a16="http://schemas.microsoft.com/office/drawing/2014/main" id="{13AF0702-EB35-2186-9F63-CD8ED919E4EB}"/>
              </a:ext>
            </a:extLst>
          </p:cNvPr>
          <p:cNvSpPr>
            <a:spLocks noGrp="1" noChangeArrowheads="1"/>
          </p:cNvSpPr>
          <p:nvPr>
            <p:ph type="sldNum" sz="quarter" idx="12"/>
          </p:nvPr>
        </p:nvSpPr>
        <p:spPr bwMode="auto"/>
        <p:txBody>
          <a:bodyPr wrap="square" numCol="1" anchorCtr="0" compatLnSpc="1">
            <a:prstTxWarp prst="textNoShape">
              <a:avLst/>
            </a:prstTxWarp>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defTabSz="457200" eaLnBrk="0" fontAlgn="base" hangingPunct="0">
              <a:spcBef>
                <a:spcPct val="0"/>
              </a:spcBef>
              <a:spcAft>
                <a:spcPct val="0"/>
              </a:spcAft>
              <a:defRPr>
                <a:solidFill>
                  <a:schemeClr val="tx1"/>
                </a:solidFill>
                <a:latin typeface="Garamond" panose="02020404030301010803" pitchFamily="18" charset="0"/>
              </a:defRPr>
            </a:lvl6pPr>
            <a:lvl7pPr marL="2971800" indent="-228600" defTabSz="457200" eaLnBrk="0" fontAlgn="base" hangingPunct="0">
              <a:spcBef>
                <a:spcPct val="0"/>
              </a:spcBef>
              <a:spcAft>
                <a:spcPct val="0"/>
              </a:spcAft>
              <a:defRPr>
                <a:solidFill>
                  <a:schemeClr val="tx1"/>
                </a:solidFill>
                <a:latin typeface="Garamond" panose="02020404030301010803" pitchFamily="18" charset="0"/>
              </a:defRPr>
            </a:lvl7pPr>
            <a:lvl8pPr marL="3429000" indent="-228600" defTabSz="457200" eaLnBrk="0" fontAlgn="base" hangingPunct="0">
              <a:spcBef>
                <a:spcPct val="0"/>
              </a:spcBef>
              <a:spcAft>
                <a:spcPct val="0"/>
              </a:spcAft>
              <a:defRPr>
                <a:solidFill>
                  <a:schemeClr val="tx1"/>
                </a:solidFill>
                <a:latin typeface="Garamond" panose="02020404030301010803" pitchFamily="18" charset="0"/>
              </a:defRPr>
            </a:lvl8pPr>
            <a:lvl9pPr marL="3886200" indent="-228600" defTabSz="457200" eaLnBrk="0" fontAlgn="base" hangingPunct="0">
              <a:spcBef>
                <a:spcPct val="0"/>
              </a:spcBef>
              <a:spcAft>
                <a:spcPct val="0"/>
              </a:spcAft>
              <a:defRPr>
                <a:solidFill>
                  <a:schemeClr val="tx1"/>
                </a:solidFill>
                <a:latin typeface="Garamond" panose="02020404030301010803" pitchFamily="18" charset="0"/>
              </a:defRPr>
            </a:lvl9pPr>
          </a:lstStyle>
          <a:p>
            <a:pPr fontAlgn="base">
              <a:spcBef>
                <a:spcPct val="0"/>
              </a:spcBef>
              <a:spcAft>
                <a:spcPct val="0"/>
              </a:spcAft>
              <a:defRPr/>
            </a:pPr>
            <a:fld id="{75D97A8C-75D0-49C9-BFF5-980F48655D27}" type="slidenum">
              <a:rPr lang="cs-CZ" altLang="cs-CZ" smtClean="0">
                <a:solidFill>
                  <a:srgbClr val="FEFFFF"/>
                </a:solidFill>
                <a:latin typeface="Tahoma" panose="020B0604030504040204" pitchFamily="34" charset="0"/>
              </a:rPr>
              <a:pPr fontAlgn="base">
                <a:spcBef>
                  <a:spcPct val="0"/>
                </a:spcBef>
                <a:spcAft>
                  <a:spcPct val="0"/>
                </a:spcAft>
                <a:defRPr/>
              </a:pPr>
              <a:t>23</a:t>
            </a:fld>
            <a:endParaRPr lang="cs-CZ" altLang="cs-CZ">
              <a:solidFill>
                <a:srgbClr val="FEFFFF"/>
              </a:solidFill>
              <a:latin typeface="Tahoma" panose="020B0604030504040204" pitchFamily="34" charset="0"/>
            </a:endParaRPr>
          </a:p>
        </p:txBody>
      </p:sp>
    </p:spTree>
    <p:extLst>
      <p:ext uri="{BB962C8B-B14F-4D97-AF65-F5344CB8AC3E}">
        <p14:creationId xmlns:p14="http://schemas.microsoft.com/office/powerpoint/2010/main" val="3658885152"/>
      </p:ext>
    </p:extLst>
  </p:cSld>
  <p:clrMapOvr>
    <a:masterClrMapping/>
  </p:clrMapOvr>
  <p:transition spd="slow">
    <p:wip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CC39A8-C698-3E3F-39BD-87B29A323120}"/>
            </a:ext>
          </a:extLst>
        </p:cNvPr>
        <p:cNvGrpSpPr/>
        <p:nvPr/>
      </p:nvGrpSpPr>
      <p:grpSpPr>
        <a:xfrm>
          <a:off x="0" y="0"/>
          <a:ext cx="0" cy="0"/>
          <a:chOff x="0" y="0"/>
          <a:chExt cx="0" cy="0"/>
        </a:xfrm>
      </p:grpSpPr>
      <p:sp>
        <p:nvSpPr>
          <p:cNvPr id="33794" name="Nadpis 1">
            <a:extLst>
              <a:ext uri="{FF2B5EF4-FFF2-40B4-BE49-F238E27FC236}">
                <a16:creationId xmlns:a16="http://schemas.microsoft.com/office/drawing/2014/main" id="{761AEC1A-1ADE-D927-F860-72F4EC9DB383}"/>
              </a:ext>
            </a:extLst>
          </p:cNvPr>
          <p:cNvSpPr>
            <a:spLocks noGrp="1" noChangeArrowheads="1"/>
          </p:cNvSpPr>
          <p:nvPr>
            <p:ph type="title"/>
          </p:nvPr>
        </p:nvSpPr>
        <p:spPr>
          <a:xfrm>
            <a:off x="2135560" y="548680"/>
            <a:ext cx="8172399" cy="1036276"/>
          </a:xfrm>
        </p:spPr>
        <p:txBody>
          <a:bodyPr>
            <a:normAutofit/>
          </a:bodyPr>
          <a:lstStyle/>
          <a:p>
            <a:pPr>
              <a:defRPr/>
            </a:pPr>
            <a:r>
              <a:rPr lang="cs-CZ" altLang="cs-CZ" dirty="0"/>
              <a:t>Benefity od 1.1.2024</a:t>
            </a:r>
          </a:p>
        </p:txBody>
      </p:sp>
      <p:sp>
        <p:nvSpPr>
          <p:cNvPr id="3" name="Zástupný symbol pro obsah 2">
            <a:extLst>
              <a:ext uri="{FF2B5EF4-FFF2-40B4-BE49-F238E27FC236}">
                <a16:creationId xmlns:a16="http://schemas.microsoft.com/office/drawing/2014/main" id="{F064B619-B420-03C8-2D50-E41E9BD9E071}"/>
              </a:ext>
            </a:extLst>
          </p:cNvPr>
          <p:cNvSpPr>
            <a:spLocks noGrp="1"/>
          </p:cNvSpPr>
          <p:nvPr>
            <p:ph idx="1"/>
          </p:nvPr>
        </p:nvSpPr>
        <p:spPr>
          <a:xfrm>
            <a:off x="911424" y="1584956"/>
            <a:ext cx="11089232" cy="5084404"/>
          </a:xfrm>
        </p:spPr>
        <p:txBody>
          <a:bodyPr rtlCol="0">
            <a:normAutofit lnSpcReduction="10000"/>
          </a:bodyPr>
          <a:lstStyle/>
          <a:p>
            <a:pPr marL="0" lvl="0" indent="0">
              <a:buNone/>
            </a:pPr>
            <a:endParaRPr lang="cs-CZ" sz="2400" b="1" u="sng" dirty="0">
              <a:effectLst/>
              <a:ea typeface="Times New Roman" panose="02020603050405020304" pitchFamily="18" charset="0"/>
            </a:endParaRPr>
          </a:p>
          <a:p>
            <a:pPr marL="0" indent="0">
              <a:buNone/>
            </a:pPr>
            <a:r>
              <a:rPr lang="cs-CZ" sz="2000" b="1" u="sng" dirty="0">
                <a:effectLst/>
                <a:ea typeface="Times New Roman" panose="02020603050405020304" pitchFamily="18" charset="0"/>
              </a:rPr>
              <a:t>Zdaňováno:</a:t>
            </a:r>
          </a:p>
          <a:p>
            <a:pPr marL="342900" lvl="0" indent="-342900">
              <a:buFont typeface="Symbol" panose="05050102010706020507" pitchFamily="18" charset="2"/>
              <a:buChar char=""/>
            </a:pPr>
            <a:r>
              <a:rPr lang="cs-CZ" sz="2000" dirty="0">
                <a:effectLst/>
                <a:ea typeface="Times New Roman" panose="02020603050405020304" pitchFamily="18" charset="0"/>
              </a:rPr>
              <a:t>Dárkové poukázky do obchodu</a:t>
            </a:r>
          </a:p>
          <a:p>
            <a:pPr marL="342900" lvl="0" indent="-342900">
              <a:buFont typeface="Symbol" panose="05050102010706020507" pitchFamily="18" charset="2"/>
              <a:buChar char=""/>
            </a:pPr>
            <a:r>
              <a:rPr lang="cs-CZ" sz="2000" dirty="0">
                <a:effectLst/>
                <a:ea typeface="Times New Roman" panose="02020603050405020304" pitchFamily="18" charset="0"/>
              </a:rPr>
              <a:t>Jakékoliv proplácení vstupného na kul</a:t>
            </a:r>
            <a:r>
              <a:rPr lang="cs-CZ" sz="2000" dirty="0">
                <a:ea typeface="Times New Roman" panose="02020603050405020304" pitchFamily="18" charset="0"/>
              </a:rPr>
              <a:t>turu nebo sport</a:t>
            </a:r>
            <a:endParaRPr lang="cs-CZ" sz="2000" dirty="0">
              <a:effectLst/>
              <a:ea typeface="Times New Roman" panose="02020603050405020304" pitchFamily="18" charset="0"/>
            </a:endParaRPr>
          </a:p>
          <a:p>
            <a:pPr marL="342900" indent="-342900">
              <a:buFont typeface="Symbol" panose="05050102010706020507" pitchFamily="18" charset="2"/>
              <a:buChar char=""/>
            </a:pPr>
            <a:r>
              <a:rPr lang="cs-CZ" sz="2000" dirty="0" err="1">
                <a:effectLst/>
                <a:ea typeface="Times New Roman" panose="02020603050405020304" pitchFamily="18" charset="0"/>
              </a:rPr>
              <a:t>Ošatné</a:t>
            </a:r>
            <a:r>
              <a:rPr lang="cs-CZ" sz="2000" dirty="0">
                <a:effectLst/>
                <a:ea typeface="Times New Roman" panose="02020603050405020304" pitchFamily="18" charset="0"/>
              </a:rPr>
              <a:t> /peněžní příspěvek/</a:t>
            </a:r>
          </a:p>
          <a:p>
            <a:pPr marL="342900" indent="-342900">
              <a:buFont typeface="Symbol" panose="05050102010706020507" pitchFamily="18" charset="2"/>
              <a:buChar char=""/>
            </a:pPr>
            <a:r>
              <a:rPr lang="cs-CZ" sz="2000" dirty="0">
                <a:solidFill>
                  <a:schemeClr val="tx1">
                    <a:lumMod val="75000"/>
                    <a:lumOff val="25000"/>
                  </a:schemeClr>
                </a:solidFill>
              </a:rPr>
              <a:t>Peněžní dary</a:t>
            </a:r>
            <a:endParaRPr lang="cs-CZ" sz="2000" dirty="0">
              <a:effectLst/>
              <a:ea typeface="Times New Roman" panose="02020603050405020304" pitchFamily="18" charset="0"/>
            </a:endParaRPr>
          </a:p>
          <a:p>
            <a:pPr marL="342900" indent="-342900">
              <a:buFont typeface="Symbol" panose="05050102010706020507" pitchFamily="18" charset="2"/>
              <a:buChar char=""/>
            </a:pPr>
            <a:r>
              <a:rPr lang="cs-CZ" sz="2000" dirty="0">
                <a:solidFill>
                  <a:schemeClr val="tx1">
                    <a:lumMod val="75000"/>
                    <a:lumOff val="25000"/>
                  </a:schemeClr>
                </a:solidFill>
              </a:rPr>
              <a:t>Dary při odchodu do důchodu nebo životních jubileí (Zrušeno osvobození pro nepeněžité dary do 2.000 Kč)</a:t>
            </a:r>
          </a:p>
          <a:p>
            <a:pPr marL="342900" indent="-342900">
              <a:buFont typeface="Symbol" panose="05050102010706020507" pitchFamily="18" charset="2"/>
              <a:buChar char=""/>
            </a:pPr>
            <a:r>
              <a:rPr lang="cs-CZ" sz="2000" dirty="0">
                <a:solidFill>
                  <a:schemeClr val="tx1">
                    <a:lumMod val="75000"/>
                    <a:lumOff val="25000"/>
                  </a:schemeClr>
                </a:solidFill>
              </a:rPr>
              <a:t>Stravování důchodců</a:t>
            </a:r>
          </a:p>
          <a:p>
            <a:pPr marL="342900" indent="-342900">
              <a:buFont typeface="Symbol" panose="05050102010706020507" pitchFamily="18" charset="2"/>
              <a:buChar char=""/>
            </a:pPr>
            <a:endParaRPr lang="cs-CZ" sz="2000" dirty="0">
              <a:solidFill>
                <a:schemeClr val="tx1">
                  <a:lumMod val="75000"/>
                  <a:lumOff val="25000"/>
                </a:schemeClr>
              </a:solidFill>
            </a:endParaRPr>
          </a:p>
          <a:p>
            <a:pPr marL="0" indent="0" algn="ctr">
              <a:buNone/>
            </a:pPr>
            <a:r>
              <a:rPr lang="cs-CZ" sz="2000" b="1" dirty="0">
                <a:solidFill>
                  <a:schemeClr val="tx1">
                    <a:lumMod val="75000"/>
                    <a:lumOff val="25000"/>
                  </a:schemeClr>
                </a:solidFill>
              </a:rPr>
              <a:t>Metodická informace ke zdaňování benefitů a jiných plnění poskytovaných zaměstnavateli zaměstnancům od 1. ledna 2024</a:t>
            </a:r>
          </a:p>
          <a:p>
            <a:pPr marL="0" indent="0" algn="ctr">
              <a:buNone/>
            </a:pPr>
            <a:r>
              <a:rPr lang="cs-CZ" sz="2000" dirty="0">
                <a:solidFill>
                  <a:schemeClr val="tx1">
                    <a:lumMod val="75000"/>
                    <a:lumOff val="25000"/>
                  </a:schemeClr>
                </a:solidFill>
              </a:rPr>
              <a:t>(</a:t>
            </a:r>
            <a:r>
              <a:rPr lang="cs-CZ" sz="2000" dirty="0">
                <a:hlinkClick r:id="rId2">
                  <a:extLst>
                    <a:ext uri="{A12FA001-AC4F-418D-AE19-62706E023703}">
                      <ahyp:hlinkClr xmlns:ahyp="http://schemas.microsoft.com/office/drawing/2018/hyperlinkcolor" val="tx"/>
                    </a:ext>
                  </a:extLst>
                </a:hlinkClick>
              </a:rPr>
              <a:t>https://www.financnisprava.cz/</a:t>
            </a:r>
            <a:r>
              <a:rPr lang="cs-CZ" sz="2000" dirty="0" err="1">
                <a:hlinkClick r:id="rId2">
                  <a:extLst>
                    <a:ext uri="{A12FA001-AC4F-418D-AE19-62706E023703}">
                      <ahyp:hlinkClr xmlns:ahyp="http://schemas.microsoft.com/office/drawing/2018/hyperlinkcolor" val="tx"/>
                    </a:ext>
                  </a:extLst>
                </a:hlinkClick>
              </a:rPr>
              <a:t>assets</a:t>
            </a:r>
            <a:r>
              <a:rPr lang="cs-CZ" sz="2000" dirty="0">
                <a:hlinkClick r:id="rId2">
                  <a:extLst>
                    <a:ext uri="{A12FA001-AC4F-418D-AE19-62706E023703}">
                      <ahyp:hlinkClr xmlns:ahyp="http://schemas.microsoft.com/office/drawing/2018/hyperlinkcolor" val="tx"/>
                    </a:ext>
                  </a:extLst>
                </a:hlinkClick>
              </a:rPr>
              <a:t>/cs/</a:t>
            </a:r>
            <a:r>
              <a:rPr lang="cs-CZ" sz="2000" dirty="0" err="1">
                <a:hlinkClick r:id="rId2">
                  <a:extLst>
                    <a:ext uri="{A12FA001-AC4F-418D-AE19-62706E023703}">
                      <ahyp:hlinkClr xmlns:ahyp="http://schemas.microsoft.com/office/drawing/2018/hyperlinkcolor" val="tx"/>
                    </a:ext>
                  </a:extLst>
                </a:hlinkClick>
              </a:rPr>
              <a:t>prilohy</a:t>
            </a:r>
            <a:r>
              <a:rPr lang="cs-CZ" sz="2000" dirty="0">
                <a:hlinkClick r:id="rId2">
                  <a:extLst>
                    <a:ext uri="{A12FA001-AC4F-418D-AE19-62706E023703}">
                      <ahyp:hlinkClr xmlns:ahyp="http://schemas.microsoft.com/office/drawing/2018/hyperlinkcolor" val="tx"/>
                    </a:ext>
                  </a:extLst>
                </a:hlinkClick>
              </a:rPr>
              <a:t>/f-novinky/Metodicka-informace-k-zamestnaneckym-benefitum-od-1-ledna-20.pdf</a:t>
            </a:r>
            <a:r>
              <a:rPr lang="cs-CZ" sz="2000" dirty="0">
                <a:solidFill>
                  <a:schemeClr val="tx1">
                    <a:lumMod val="75000"/>
                    <a:lumOff val="25000"/>
                  </a:schemeClr>
                </a:solidFill>
              </a:rPr>
              <a:t>)</a:t>
            </a:r>
          </a:p>
        </p:txBody>
      </p:sp>
      <p:sp>
        <p:nvSpPr>
          <p:cNvPr id="33796" name="Zástupný symbol pro číslo snímku 3">
            <a:extLst>
              <a:ext uri="{FF2B5EF4-FFF2-40B4-BE49-F238E27FC236}">
                <a16:creationId xmlns:a16="http://schemas.microsoft.com/office/drawing/2014/main" id="{13AF0702-EB35-2186-9F63-CD8ED919E4EB}"/>
              </a:ext>
            </a:extLst>
          </p:cNvPr>
          <p:cNvSpPr>
            <a:spLocks noGrp="1" noChangeArrowheads="1"/>
          </p:cNvSpPr>
          <p:nvPr>
            <p:ph type="sldNum" sz="quarter" idx="12"/>
          </p:nvPr>
        </p:nvSpPr>
        <p:spPr bwMode="auto"/>
        <p:txBody>
          <a:bodyPr wrap="square" numCol="1" anchorCtr="0" compatLnSpc="1">
            <a:prstTxWarp prst="textNoShape">
              <a:avLst/>
            </a:prstTxWarp>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defTabSz="457200" eaLnBrk="0" fontAlgn="base" hangingPunct="0">
              <a:spcBef>
                <a:spcPct val="0"/>
              </a:spcBef>
              <a:spcAft>
                <a:spcPct val="0"/>
              </a:spcAft>
              <a:defRPr>
                <a:solidFill>
                  <a:schemeClr val="tx1"/>
                </a:solidFill>
                <a:latin typeface="Garamond" panose="02020404030301010803" pitchFamily="18" charset="0"/>
              </a:defRPr>
            </a:lvl6pPr>
            <a:lvl7pPr marL="2971800" indent="-228600" defTabSz="457200" eaLnBrk="0" fontAlgn="base" hangingPunct="0">
              <a:spcBef>
                <a:spcPct val="0"/>
              </a:spcBef>
              <a:spcAft>
                <a:spcPct val="0"/>
              </a:spcAft>
              <a:defRPr>
                <a:solidFill>
                  <a:schemeClr val="tx1"/>
                </a:solidFill>
                <a:latin typeface="Garamond" panose="02020404030301010803" pitchFamily="18" charset="0"/>
              </a:defRPr>
            </a:lvl7pPr>
            <a:lvl8pPr marL="3429000" indent="-228600" defTabSz="457200" eaLnBrk="0" fontAlgn="base" hangingPunct="0">
              <a:spcBef>
                <a:spcPct val="0"/>
              </a:spcBef>
              <a:spcAft>
                <a:spcPct val="0"/>
              </a:spcAft>
              <a:defRPr>
                <a:solidFill>
                  <a:schemeClr val="tx1"/>
                </a:solidFill>
                <a:latin typeface="Garamond" panose="02020404030301010803" pitchFamily="18" charset="0"/>
              </a:defRPr>
            </a:lvl8pPr>
            <a:lvl9pPr marL="3886200" indent="-228600" defTabSz="457200" eaLnBrk="0" fontAlgn="base" hangingPunct="0">
              <a:spcBef>
                <a:spcPct val="0"/>
              </a:spcBef>
              <a:spcAft>
                <a:spcPct val="0"/>
              </a:spcAft>
              <a:defRPr>
                <a:solidFill>
                  <a:schemeClr val="tx1"/>
                </a:solidFill>
                <a:latin typeface="Garamond" panose="02020404030301010803" pitchFamily="18" charset="0"/>
              </a:defRPr>
            </a:lvl9pPr>
          </a:lstStyle>
          <a:p>
            <a:pPr fontAlgn="base">
              <a:spcBef>
                <a:spcPct val="0"/>
              </a:spcBef>
              <a:spcAft>
                <a:spcPct val="0"/>
              </a:spcAft>
              <a:defRPr/>
            </a:pPr>
            <a:fld id="{75D97A8C-75D0-49C9-BFF5-980F48655D27}" type="slidenum">
              <a:rPr lang="cs-CZ" altLang="cs-CZ" smtClean="0">
                <a:solidFill>
                  <a:srgbClr val="FEFFFF"/>
                </a:solidFill>
                <a:latin typeface="Tahoma" panose="020B0604030504040204" pitchFamily="34" charset="0"/>
              </a:rPr>
              <a:pPr fontAlgn="base">
                <a:spcBef>
                  <a:spcPct val="0"/>
                </a:spcBef>
                <a:spcAft>
                  <a:spcPct val="0"/>
                </a:spcAft>
                <a:defRPr/>
              </a:pPr>
              <a:t>24</a:t>
            </a:fld>
            <a:endParaRPr lang="cs-CZ" altLang="cs-CZ">
              <a:solidFill>
                <a:srgbClr val="FEFFFF"/>
              </a:solidFill>
              <a:latin typeface="Tahoma" panose="020B0604030504040204" pitchFamily="34" charset="0"/>
            </a:endParaRPr>
          </a:p>
        </p:txBody>
      </p:sp>
    </p:spTree>
    <p:extLst>
      <p:ext uri="{BB962C8B-B14F-4D97-AF65-F5344CB8AC3E}">
        <p14:creationId xmlns:p14="http://schemas.microsoft.com/office/powerpoint/2010/main" val="3404303949"/>
      </p:ext>
    </p:extLst>
  </p:cSld>
  <p:clrMapOvr>
    <a:masterClrMapping/>
  </p:clrMapOvr>
  <p:transition spd="slow">
    <p:wip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6ADE928-A7A0-C3BC-CCD5-6E90238C0B6E}"/>
              </a:ext>
            </a:extLst>
          </p:cNvPr>
          <p:cNvSpPr>
            <a:spLocks noGrp="1"/>
          </p:cNvSpPr>
          <p:nvPr>
            <p:ph type="title"/>
          </p:nvPr>
        </p:nvSpPr>
        <p:spPr/>
        <p:txBody>
          <a:bodyPr/>
          <a:lstStyle/>
          <a:p>
            <a:pPr algn="ctr"/>
            <a:r>
              <a:rPr lang="cs-CZ" altLang="cs-CZ" dirty="0"/>
              <a:t>Stravné od 1.1.2024</a:t>
            </a:r>
            <a:endParaRPr lang="cs-CZ" dirty="0"/>
          </a:p>
        </p:txBody>
      </p:sp>
      <p:sp>
        <p:nvSpPr>
          <p:cNvPr id="3" name="Zástupný obsah 2">
            <a:extLst>
              <a:ext uri="{FF2B5EF4-FFF2-40B4-BE49-F238E27FC236}">
                <a16:creationId xmlns:a16="http://schemas.microsoft.com/office/drawing/2014/main" id="{31BF1ACA-EBC5-87CC-35D7-F9D22BDFCE1B}"/>
              </a:ext>
            </a:extLst>
          </p:cNvPr>
          <p:cNvSpPr>
            <a:spLocks noGrp="1"/>
          </p:cNvSpPr>
          <p:nvPr>
            <p:ph idx="1"/>
          </p:nvPr>
        </p:nvSpPr>
        <p:spPr>
          <a:xfrm>
            <a:off x="673100" y="1556792"/>
            <a:ext cx="10909300" cy="4642396"/>
          </a:xfrm>
        </p:spPr>
        <p:txBody>
          <a:bodyPr>
            <a:normAutofit fontScale="85000" lnSpcReduction="20000"/>
          </a:bodyPr>
          <a:lstStyle/>
          <a:p>
            <a:pPr marL="0" lvl="0" indent="0">
              <a:buNone/>
            </a:pPr>
            <a:r>
              <a:rPr lang="cs-CZ" sz="2400" dirty="0">
                <a:ea typeface="Times New Roman" panose="02020603050405020304" pitchFamily="18" charset="0"/>
              </a:rPr>
              <a:t>Komu může být poskytnuto stravování, aniž by došlo ke zdanění:</a:t>
            </a:r>
          </a:p>
          <a:p>
            <a:pPr marL="342900" lvl="0" indent="-342900">
              <a:buFont typeface="Symbol" panose="05050102010706020507" pitchFamily="18" charset="2"/>
              <a:buChar char=""/>
            </a:pPr>
            <a:r>
              <a:rPr lang="cs-CZ" sz="2400" dirty="0">
                <a:ea typeface="Times New Roman" panose="02020603050405020304" pitchFamily="18" charset="0"/>
              </a:rPr>
              <a:t>Pracovníkům v pracovním poměru</a:t>
            </a:r>
          </a:p>
          <a:p>
            <a:pPr marL="342900" lvl="0" indent="-342900">
              <a:buFont typeface="Symbol" panose="05050102010706020507" pitchFamily="18" charset="2"/>
              <a:buChar char=""/>
            </a:pPr>
            <a:r>
              <a:rPr lang="cs-CZ" sz="2400" dirty="0" err="1">
                <a:effectLst/>
                <a:ea typeface="Times New Roman" panose="02020603050405020304" pitchFamily="18" charset="0"/>
              </a:rPr>
              <a:t>Dohodářům</a:t>
            </a:r>
            <a:r>
              <a:rPr lang="cs-CZ" sz="2400" dirty="0">
                <a:effectLst/>
                <a:ea typeface="Times New Roman" panose="02020603050405020304" pitchFamily="18" charset="0"/>
              </a:rPr>
              <a:t> (DPP, DPČ)</a:t>
            </a:r>
          </a:p>
          <a:p>
            <a:pPr marL="342900" lvl="0" indent="-342900">
              <a:buFont typeface="Symbol" panose="05050102010706020507" pitchFamily="18" charset="2"/>
              <a:buChar char=""/>
            </a:pPr>
            <a:r>
              <a:rPr lang="cs-CZ" sz="2400" dirty="0">
                <a:ea typeface="Times New Roman" panose="02020603050405020304" pitchFamily="18" charset="0"/>
              </a:rPr>
              <a:t>Uvolněným zastupitelům</a:t>
            </a:r>
          </a:p>
          <a:p>
            <a:pPr marL="0" lvl="0" indent="0">
              <a:buNone/>
            </a:pPr>
            <a:endParaRPr lang="cs-CZ" sz="2400" dirty="0">
              <a:effectLst/>
              <a:ea typeface="Times New Roman" panose="02020603050405020304" pitchFamily="18" charset="0"/>
            </a:endParaRPr>
          </a:p>
          <a:p>
            <a:pPr marL="0" lvl="0" indent="0">
              <a:buNone/>
            </a:pPr>
            <a:r>
              <a:rPr lang="cs-CZ" sz="2400" u="sng" dirty="0">
                <a:effectLst/>
                <a:ea typeface="Times New Roman" panose="02020603050405020304" pitchFamily="18" charset="0"/>
              </a:rPr>
              <a:t>Za podmínky, že:</a:t>
            </a:r>
          </a:p>
          <a:p>
            <a:pPr marL="180975" lvl="0" indent="-180975">
              <a:buNone/>
            </a:pPr>
            <a:r>
              <a:rPr lang="cs-CZ" sz="2400" dirty="0">
                <a:effectLst/>
                <a:ea typeface="Times New Roman" panose="02020603050405020304" pitchFamily="18" charset="0"/>
              </a:rPr>
              <a:t>- dotyčný odpracoval </a:t>
            </a:r>
            <a:r>
              <a:rPr lang="cs-CZ" sz="2400" b="1" dirty="0">
                <a:effectLst/>
                <a:ea typeface="Times New Roman" panose="02020603050405020304" pitchFamily="18" charset="0"/>
              </a:rPr>
              <a:t>min. 3 hodiny </a:t>
            </a:r>
            <a:r>
              <a:rPr lang="cs-CZ" sz="2400" dirty="0">
                <a:effectLst/>
                <a:ea typeface="Times New Roman" panose="02020603050405020304" pitchFamily="18" charset="0"/>
              </a:rPr>
              <a:t>v rámci směny či kalendářního dne, pokud nemá směny a zároveň </a:t>
            </a:r>
          </a:p>
          <a:p>
            <a:pPr marL="0" lvl="0" indent="0">
              <a:buNone/>
            </a:pPr>
            <a:r>
              <a:rPr lang="cs-CZ" sz="2400" dirty="0">
                <a:effectLst/>
                <a:ea typeface="Times New Roman" panose="02020603050405020304" pitchFamily="18" charset="0"/>
              </a:rPr>
              <a:t>- mu </a:t>
            </a:r>
            <a:r>
              <a:rPr lang="cs-CZ" sz="2400" b="1" dirty="0">
                <a:effectLst/>
                <a:ea typeface="Times New Roman" panose="02020603050405020304" pitchFamily="18" charset="0"/>
              </a:rPr>
              <a:t>nevznikl nárok na stravné </a:t>
            </a:r>
            <a:r>
              <a:rPr lang="cs-CZ" sz="2400" dirty="0">
                <a:effectLst/>
                <a:ea typeface="Times New Roman" panose="02020603050405020304" pitchFamily="18" charset="0"/>
              </a:rPr>
              <a:t>v rámci služební cesty trvající déle než 5 hodin </a:t>
            </a:r>
          </a:p>
          <a:p>
            <a:pPr marL="0" lvl="0" indent="0">
              <a:buNone/>
            </a:pPr>
            <a:endParaRPr lang="cs-CZ" sz="2400" dirty="0">
              <a:effectLst/>
              <a:ea typeface="Times New Roman" panose="02020603050405020304" pitchFamily="18" charset="0"/>
            </a:endParaRPr>
          </a:p>
          <a:p>
            <a:pPr marL="0" indent="0">
              <a:buNone/>
            </a:pPr>
            <a:r>
              <a:rPr lang="cs-CZ" sz="2400" dirty="0"/>
              <a:t>Poznámky:</a:t>
            </a:r>
          </a:p>
          <a:p>
            <a:r>
              <a:rPr lang="cs-CZ" sz="1900" dirty="0"/>
              <a:t>Poskytuje-li zaměstnavatel stravné nad limit 116,20 Kč, ke zdanění půjde rozdíl přesahující 116,20 Kč.</a:t>
            </a:r>
            <a:endParaRPr lang="cs-CZ" sz="1900" dirty="0">
              <a:effectLst/>
              <a:ea typeface="Times New Roman" panose="02020603050405020304" pitchFamily="18" charset="0"/>
            </a:endParaRPr>
          </a:p>
          <a:p>
            <a:pPr lvl="0"/>
            <a:r>
              <a:rPr lang="cs-CZ" sz="1900" dirty="0">
                <a:effectLst/>
                <a:ea typeface="Times New Roman" panose="02020603050405020304" pitchFamily="18" charset="0"/>
              </a:rPr>
              <a:t>3 hodiny mohou být odpracovány na </a:t>
            </a:r>
            <a:r>
              <a:rPr lang="cs-CZ" sz="1900" dirty="0" err="1">
                <a:effectLst/>
                <a:ea typeface="Times New Roman" panose="02020603050405020304" pitchFamily="18" charset="0"/>
              </a:rPr>
              <a:t>home</a:t>
            </a:r>
            <a:r>
              <a:rPr lang="cs-CZ" sz="1900" dirty="0">
                <a:effectLst/>
                <a:ea typeface="Times New Roman" panose="02020603050405020304" pitchFamily="18" charset="0"/>
              </a:rPr>
              <a:t> office</a:t>
            </a:r>
            <a:endParaRPr lang="cs-CZ" sz="1900" dirty="0">
              <a:ea typeface="Times New Roman" panose="02020603050405020304" pitchFamily="18" charset="0"/>
            </a:endParaRPr>
          </a:p>
          <a:p>
            <a:pPr lvl="0"/>
            <a:r>
              <a:rPr lang="cs-CZ" sz="1900" dirty="0">
                <a:effectLst/>
                <a:ea typeface="Times New Roman" panose="02020603050405020304" pitchFamily="18" charset="0"/>
              </a:rPr>
              <a:t>Nezáleží na tom, zda si uplatní nárok za stravné ze služební cesty, ale že mu vznikl nárok</a:t>
            </a:r>
          </a:p>
          <a:p>
            <a:pPr marL="0" indent="0">
              <a:buNone/>
            </a:pPr>
            <a:endParaRPr lang="cs-CZ" sz="2400" dirty="0"/>
          </a:p>
        </p:txBody>
      </p:sp>
      <p:sp>
        <p:nvSpPr>
          <p:cNvPr id="4" name="Zástupný symbol pro číslo snímku 3">
            <a:extLst>
              <a:ext uri="{FF2B5EF4-FFF2-40B4-BE49-F238E27FC236}">
                <a16:creationId xmlns:a16="http://schemas.microsoft.com/office/drawing/2014/main" id="{2E52AF39-A654-29BB-A1EB-548BF2C0EC23}"/>
              </a:ext>
            </a:extLst>
          </p:cNvPr>
          <p:cNvSpPr>
            <a:spLocks noGrp="1"/>
          </p:cNvSpPr>
          <p:nvPr>
            <p:ph type="sldNum" sz="quarter" idx="12"/>
          </p:nvPr>
        </p:nvSpPr>
        <p:spPr/>
        <p:txBody>
          <a:bodyPr/>
          <a:lstStyle/>
          <a:p>
            <a:pPr>
              <a:defRPr/>
            </a:pPr>
            <a:fld id="{CF7514F0-EDD8-47DD-BB0F-49C727DB197D}" type="slidenum">
              <a:rPr lang="cs-CZ" altLang="cs-CZ" smtClean="0"/>
              <a:pPr>
                <a:defRPr/>
              </a:pPr>
              <a:t>25</a:t>
            </a:fld>
            <a:endParaRPr lang="cs-CZ" altLang="cs-CZ"/>
          </a:p>
        </p:txBody>
      </p:sp>
    </p:spTree>
    <p:extLst>
      <p:ext uri="{BB962C8B-B14F-4D97-AF65-F5344CB8AC3E}">
        <p14:creationId xmlns:p14="http://schemas.microsoft.com/office/powerpoint/2010/main" val="14280121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BA2365-10A3-B069-E4B7-3C3F775A2A39}"/>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D243E0C7-1052-1C26-E18F-13C3DCA78D92}"/>
              </a:ext>
            </a:extLst>
          </p:cNvPr>
          <p:cNvSpPr>
            <a:spLocks noGrp="1"/>
          </p:cNvSpPr>
          <p:nvPr>
            <p:ph type="title"/>
          </p:nvPr>
        </p:nvSpPr>
        <p:spPr/>
        <p:txBody>
          <a:bodyPr/>
          <a:lstStyle/>
          <a:p>
            <a:pPr algn="ctr"/>
            <a:r>
              <a:rPr lang="cs-CZ" altLang="cs-CZ" dirty="0"/>
              <a:t>Sport, kultura, rekreace</a:t>
            </a:r>
            <a:endParaRPr lang="cs-CZ" dirty="0"/>
          </a:p>
        </p:txBody>
      </p:sp>
      <p:sp>
        <p:nvSpPr>
          <p:cNvPr id="3" name="Zástupný obsah 2">
            <a:extLst>
              <a:ext uri="{FF2B5EF4-FFF2-40B4-BE49-F238E27FC236}">
                <a16:creationId xmlns:a16="http://schemas.microsoft.com/office/drawing/2014/main" id="{A4243E70-5AA1-B17E-BD6E-4DC8F9B7C519}"/>
              </a:ext>
            </a:extLst>
          </p:cNvPr>
          <p:cNvSpPr>
            <a:spLocks noGrp="1"/>
          </p:cNvSpPr>
          <p:nvPr>
            <p:ph idx="1"/>
          </p:nvPr>
        </p:nvSpPr>
        <p:spPr/>
        <p:txBody>
          <a:bodyPr>
            <a:normAutofit fontScale="92500" lnSpcReduction="20000"/>
          </a:bodyPr>
          <a:lstStyle/>
          <a:p>
            <a:pPr marL="0" lvl="0" indent="0">
              <a:buNone/>
            </a:pPr>
            <a:r>
              <a:rPr lang="cs-CZ" sz="2400" dirty="0">
                <a:ea typeface="Times New Roman" panose="02020603050405020304" pitchFamily="18" charset="0"/>
              </a:rPr>
              <a:t>Komu může být benefit poskytnut, aniž by došlo ke zdanění:</a:t>
            </a:r>
          </a:p>
          <a:p>
            <a:pPr marL="342900" lvl="0" indent="-342900">
              <a:buFont typeface="Symbol" panose="05050102010706020507" pitchFamily="18" charset="2"/>
              <a:buChar char=""/>
            </a:pPr>
            <a:r>
              <a:rPr lang="cs-CZ" sz="2400" dirty="0">
                <a:ea typeface="Times New Roman" panose="02020603050405020304" pitchFamily="18" charset="0"/>
              </a:rPr>
              <a:t>Pracovníkům v pracovním poměru</a:t>
            </a:r>
          </a:p>
          <a:p>
            <a:pPr marL="342900" lvl="0" indent="-342900">
              <a:buFont typeface="Symbol" panose="05050102010706020507" pitchFamily="18" charset="2"/>
              <a:buChar char=""/>
            </a:pPr>
            <a:r>
              <a:rPr lang="cs-CZ" sz="2400" dirty="0" err="1">
                <a:effectLst/>
                <a:ea typeface="Times New Roman" panose="02020603050405020304" pitchFamily="18" charset="0"/>
              </a:rPr>
              <a:t>Dohodářům</a:t>
            </a:r>
            <a:r>
              <a:rPr lang="cs-CZ" sz="2400" dirty="0">
                <a:effectLst/>
                <a:ea typeface="Times New Roman" panose="02020603050405020304" pitchFamily="18" charset="0"/>
              </a:rPr>
              <a:t> (DPP, DPČ)</a:t>
            </a:r>
          </a:p>
          <a:p>
            <a:pPr marL="342900" lvl="0" indent="-342900">
              <a:buFont typeface="Symbol" panose="05050102010706020507" pitchFamily="18" charset="2"/>
              <a:buChar char=""/>
            </a:pPr>
            <a:r>
              <a:rPr lang="cs-CZ" sz="2400" dirty="0">
                <a:ea typeface="Times New Roman" panose="02020603050405020304" pitchFamily="18" charset="0"/>
              </a:rPr>
              <a:t>Uvolněným zastupitelům</a:t>
            </a:r>
          </a:p>
          <a:p>
            <a:pPr marL="342900" lvl="0" indent="-342900">
              <a:buFont typeface="Symbol" panose="05050102010706020507" pitchFamily="18" charset="2"/>
              <a:buChar char=""/>
            </a:pPr>
            <a:r>
              <a:rPr lang="cs-CZ" sz="2400" dirty="0">
                <a:ea typeface="Times New Roman" panose="02020603050405020304" pitchFamily="18" charset="0"/>
              </a:rPr>
              <a:t>Rodinným příslušníkům</a:t>
            </a:r>
          </a:p>
          <a:p>
            <a:pPr marL="0" lvl="0" indent="0">
              <a:buNone/>
            </a:pPr>
            <a:endParaRPr lang="cs-CZ" sz="2400" u="sng" dirty="0">
              <a:effectLst/>
              <a:ea typeface="Times New Roman" panose="02020603050405020304" pitchFamily="18" charset="0"/>
            </a:endParaRPr>
          </a:p>
          <a:p>
            <a:pPr marL="0" lvl="0" indent="0">
              <a:buNone/>
            </a:pPr>
            <a:r>
              <a:rPr lang="cs-CZ" sz="2400" u="sng" dirty="0">
                <a:effectLst/>
                <a:ea typeface="Times New Roman" panose="02020603050405020304" pitchFamily="18" charset="0"/>
              </a:rPr>
              <a:t>Za podmínky, že:</a:t>
            </a:r>
          </a:p>
          <a:p>
            <a:pPr marL="0" lvl="0" indent="0">
              <a:buNone/>
            </a:pPr>
            <a:r>
              <a:rPr lang="cs-CZ" sz="2400" dirty="0">
                <a:effectLst/>
                <a:ea typeface="Times New Roman" panose="02020603050405020304" pitchFamily="18" charset="0"/>
              </a:rPr>
              <a:t>- se jedná o </a:t>
            </a:r>
            <a:r>
              <a:rPr lang="cs-CZ" sz="2400" b="1" u="sng" dirty="0">
                <a:effectLst/>
                <a:ea typeface="Times New Roman" panose="02020603050405020304" pitchFamily="18" charset="0"/>
              </a:rPr>
              <a:t>nepeněžní</a:t>
            </a:r>
            <a:r>
              <a:rPr lang="cs-CZ" sz="2400" dirty="0">
                <a:effectLst/>
                <a:ea typeface="Times New Roman" panose="02020603050405020304" pitchFamily="18" charset="0"/>
              </a:rPr>
              <a:t> formu poskytnutí benefitu:</a:t>
            </a:r>
          </a:p>
          <a:p>
            <a:pPr marL="0" indent="0">
              <a:buNone/>
            </a:pPr>
            <a:endParaRPr lang="cs-CZ" sz="2400" dirty="0"/>
          </a:p>
          <a:p>
            <a:pPr>
              <a:buFont typeface="Wingdings" panose="05000000000000000000" pitchFamily="2" charset="2"/>
              <a:buChar char="Ø"/>
            </a:pPr>
            <a:r>
              <a:rPr lang="cs-CZ" sz="1900" dirty="0"/>
              <a:t>Akci pořádá přímo zaměstnavatel</a:t>
            </a:r>
          </a:p>
          <a:p>
            <a:pPr>
              <a:buFont typeface="Wingdings" panose="05000000000000000000" pitchFamily="2" charset="2"/>
              <a:buChar char="Ø"/>
            </a:pPr>
            <a:r>
              <a:rPr lang="cs-CZ" sz="1900" dirty="0">
                <a:effectLst/>
                <a:ea typeface="Times New Roman" panose="02020603050405020304" pitchFamily="18" charset="0"/>
              </a:rPr>
              <a:t>Plnění nakoupí zaměstnavatel (faktura na zaměstnavatele), zaměstnane</a:t>
            </a:r>
            <a:r>
              <a:rPr lang="cs-CZ" sz="1900" dirty="0">
                <a:ea typeface="Times New Roman" panose="02020603050405020304" pitchFamily="18" charset="0"/>
              </a:rPr>
              <a:t>c může část doplatit</a:t>
            </a:r>
          </a:p>
          <a:p>
            <a:pPr>
              <a:buFont typeface="Wingdings" panose="05000000000000000000" pitchFamily="2" charset="2"/>
              <a:buChar char="Ø"/>
            </a:pPr>
            <a:r>
              <a:rPr lang="cs-CZ" sz="1900" dirty="0">
                <a:effectLst/>
                <a:ea typeface="Times New Roman" panose="02020603050405020304" pitchFamily="18" charset="0"/>
              </a:rPr>
              <a:t>Předání poukázek nesměnitelných za peníze</a:t>
            </a:r>
          </a:p>
          <a:p>
            <a:pPr marL="0" indent="0">
              <a:buNone/>
            </a:pPr>
            <a:endParaRPr lang="cs-CZ" sz="2400" dirty="0"/>
          </a:p>
        </p:txBody>
      </p:sp>
      <p:sp>
        <p:nvSpPr>
          <p:cNvPr id="4" name="Zástupný symbol pro číslo snímku 3">
            <a:extLst>
              <a:ext uri="{FF2B5EF4-FFF2-40B4-BE49-F238E27FC236}">
                <a16:creationId xmlns:a16="http://schemas.microsoft.com/office/drawing/2014/main" id="{FB6757DD-3B76-EE05-E56A-1FB2235CF72D}"/>
              </a:ext>
            </a:extLst>
          </p:cNvPr>
          <p:cNvSpPr>
            <a:spLocks noGrp="1"/>
          </p:cNvSpPr>
          <p:nvPr>
            <p:ph type="sldNum" sz="quarter" idx="12"/>
          </p:nvPr>
        </p:nvSpPr>
        <p:spPr/>
        <p:txBody>
          <a:bodyPr/>
          <a:lstStyle/>
          <a:p>
            <a:pPr>
              <a:defRPr/>
            </a:pPr>
            <a:fld id="{CF7514F0-EDD8-47DD-BB0F-49C727DB197D}" type="slidenum">
              <a:rPr lang="cs-CZ" altLang="cs-CZ" smtClean="0"/>
              <a:pPr>
                <a:defRPr/>
              </a:pPr>
              <a:t>26</a:t>
            </a:fld>
            <a:endParaRPr lang="cs-CZ" altLang="cs-CZ"/>
          </a:p>
        </p:txBody>
      </p:sp>
    </p:spTree>
    <p:extLst>
      <p:ext uri="{BB962C8B-B14F-4D97-AF65-F5344CB8AC3E}">
        <p14:creationId xmlns:p14="http://schemas.microsoft.com/office/powerpoint/2010/main" val="38384685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4FCEA9-4384-B22B-D36C-5DE9EA6C41AD}"/>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429B9127-191A-9908-55B9-D3AE1D7829E3}"/>
              </a:ext>
            </a:extLst>
          </p:cNvPr>
          <p:cNvSpPr>
            <a:spLocks noGrp="1"/>
          </p:cNvSpPr>
          <p:nvPr>
            <p:ph type="title"/>
          </p:nvPr>
        </p:nvSpPr>
        <p:spPr/>
        <p:txBody>
          <a:bodyPr/>
          <a:lstStyle/>
          <a:p>
            <a:pPr algn="ctr"/>
            <a:r>
              <a:rPr lang="cs-CZ" altLang="cs-CZ" dirty="0"/>
              <a:t>Sport, kultura, rekreace</a:t>
            </a:r>
            <a:endParaRPr lang="cs-CZ" dirty="0"/>
          </a:p>
        </p:txBody>
      </p:sp>
      <p:sp>
        <p:nvSpPr>
          <p:cNvPr id="3" name="Zástupný obsah 2">
            <a:extLst>
              <a:ext uri="{FF2B5EF4-FFF2-40B4-BE49-F238E27FC236}">
                <a16:creationId xmlns:a16="http://schemas.microsoft.com/office/drawing/2014/main" id="{195300CE-54D6-EFC6-62F0-B578E11DD496}"/>
              </a:ext>
            </a:extLst>
          </p:cNvPr>
          <p:cNvSpPr>
            <a:spLocks noGrp="1"/>
          </p:cNvSpPr>
          <p:nvPr>
            <p:ph idx="1"/>
          </p:nvPr>
        </p:nvSpPr>
        <p:spPr>
          <a:xfrm>
            <a:off x="673100" y="1484784"/>
            <a:ext cx="10909300" cy="5373216"/>
          </a:xfrm>
        </p:spPr>
        <p:txBody>
          <a:bodyPr>
            <a:normAutofit/>
          </a:bodyPr>
          <a:lstStyle/>
          <a:p>
            <a:pPr marL="0" indent="0">
              <a:buNone/>
            </a:pPr>
            <a:r>
              <a:rPr lang="cs-CZ" sz="2400" u="sng" dirty="0"/>
              <a:t>Příklady benefitů:</a:t>
            </a:r>
          </a:p>
          <a:p>
            <a:r>
              <a:rPr lang="cs-CZ" sz="2400" dirty="0"/>
              <a:t>Poskytnutí rekreace, zájezdu</a:t>
            </a:r>
          </a:p>
          <a:p>
            <a:r>
              <a:rPr lang="cs-CZ" sz="2400" dirty="0"/>
              <a:t>Příspěvek na tábor pro dítě zaměstnance</a:t>
            </a:r>
          </a:p>
          <a:p>
            <a:r>
              <a:rPr lang="cs-CZ" sz="2400" dirty="0"/>
              <a:t>Pořízení dioptrických brýlí, vitaminů, ošetření zubů, dentální hygiena atd.  od zdravotnických zařízení</a:t>
            </a:r>
          </a:p>
          <a:p>
            <a:r>
              <a:rPr lang="cs-CZ" sz="2400" dirty="0"/>
              <a:t>Masáž od poskytovatele zdravotní péče</a:t>
            </a:r>
          </a:p>
          <a:p>
            <a:r>
              <a:rPr lang="cs-CZ" sz="2400" dirty="0"/>
              <a:t>Platba za školku</a:t>
            </a:r>
          </a:p>
          <a:p>
            <a:r>
              <a:rPr lang="cs-CZ" sz="2400" dirty="0"/>
              <a:t>Příspěvek na předplatné do divadla, vstupenka na koncert</a:t>
            </a:r>
          </a:p>
          <a:p>
            <a:r>
              <a:rPr lang="cs-CZ" sz="2400" dirty="0"/>
              <a:t>Příspěvek na použití bazénu, permanentka do fitness centra</a:t>
            </a:r>
          </a:p>
          <a:p>
            <a:r>
              <a:rPr lang="cs-CZ" sz="2400" dirty="0"/>
              <a:t>Nákup knih</a:t>
            </a:r>
          </a:p>
          <a:p>
            <a:pPr marL="0" indent="0">
              <a:buNone/>
            </a:pPr>
            <a:endParaRPr lang="cs-CZ" sz="2400" dirty="0"/>
          </a:p>
          <a:p>
            <a:endParaRPr lang="cs-CZ" sz="2400" dirty="0"/>
          </a:p>
        </p:txBody>
      </p:sp>
      <p:sp>
        <p:nvSpPr>
          <p:cNvPr id="4" name="Zástupný symbol pro číslo snímku 3">
            <a:extLst>
              <a:ext uri="{FF2B5EF4-FFF2-40B4-BE49-F238E27FC236}">
                <a16:creationId xmlns:a16="http://schemas.microsoft.com/office/drawing/2014/main" id="{B60A042B-2B8D-9AC4-3293-7637F9122159}"/>
              </a:ext>
            </a:extLst>
          </p:cNvPr>
          <p:cNvSpPr>
            <a:spLocks noGrp="1"/>
          </p:cNvSpPr>
          <p:nvPr>
            <p:ph type="sldNum" sz="quarter" idx="12"/>
          </p:nvPr>
        </p:nvSpPr>
        <p:spPr/>
        <p:txBody>
          <a:bodyPr/>
          <a:lstStyle/>
          <a:p>
            <a:pPr>
              <a:defRPr/>
            </a:pPr>
            <a:fld id="{CF7514F0-EDD8-47DD-BB0F-49C727DB197D}" type="slidenum">
              <a:rPr lang="cs-CZ" altLang="cs-CZ" smtClean="0"/>
              <a:pPr>
                <a:defRPr/>
              </a:pPr>
              <a:t>27</a:t>
            </a:fld>
            <a:endParaRPr lang="cs-CZ" altLang="cs-CZ"/>
          </a:p>
        </p:txBody>
      </p:sp>
    </p:spTree>
    <p:extLst>
      <p:ext uri="{BB962C8B-B14F-4D97-AF65-F5344CB8AC3E}">
        <p14:creationId xmlns:p14="http://schemas.microsoft.com/office/powerpoint/2010/main" val="34429148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dpis 4">
            <a:extLst>
              <a:ext uri="{FF2B5EF4-FFF2-40B4-BE49-F238E27FC236}">
                <a16:creationId xmlns:a16="http://schemas.microsoft.com/office/drawing/2014/main" id="{5E3EFD82-6FF5-AE68-D427-D399D795C38D}"/>
              </a:ext>
            </a:extLst>
          </p:cNvPr>
          <p:cNvSpPr>
            <a:spLocks noGrp="1"/>
          </p:cNvSpPr>
          <p:nvPr>
            <p:ph type="title"/>
          </p:nvPr>
        </p:nvSpPr>
        <p:spPr>
          <a:xfrm>
            <a:off x="838200" y="548680"/>
            <a:ext cx="10515600" cy="5112567"/>
          </a:xfrm>
        </p:spPr>
        <p:txBody>
          <a:bodyPr>
            <a:normAutofit/>
          </a:bodyPr>
          <a:lstStyle/>
          <a:p>
            <a:r>
              <a:rPr lang="cs-CZ" sz="4800" b="1" dirty="0"/>
              <a:t>Daň z přidané hodnoty </a:t>
            </a:r>
            <a:br>
              <a:rPr lang="cs-CZ" sz="4800" b="1" dirty="0"/>
            </a:br>
            <a:r>
              <a:rPr lang="cs-CZ" sz="4800" b="1" dirty="0"/>
              <a:t>- </a:t>
            </a:r>
            <a:br>
              <a:rPr lang="cs-CZ" sz="4800" b="1" dirty="0"/>
            </a:br>
            <a:r>
              <a:rPr lang="cs-CZ" sz="4800" b="1" dirty="0"/>
              <a:t>neplátci DPH</a:t>
            </a:r>
            <a:endParaRPr lang="cs-CZ" sz="4800" dirty="0"/>
          </a:p>
        </p:txBody>
      </p:sp>
      <p:sp>
        <p:nvSpPr>
          <p:cNvPr id="4" name="Zástupný symbol pro číslo snímku 3">
            <a:extLst>
              <a:ext uri="{FF2B5EF4-FFF2-40B4-BE49-F238E27FC236}">
                <a16:creationId xmlns:a16="http://schemas.microsoft.com/office/drawing/2014/main" id="{EB8626F5-C308-60B2-433E-CED4C52E863C}"/>
              </a:ext>
            </a:extLst>
          </p:cNvPr>
          <p:cNvSpPr>
            <a:spLocks noGrp="1"/>
          </p:cNvSpPr>
          <p:nvPr>
            <p:ph type="sldNum" sz="quarter" idx="4294967295"/>
          </p:nvPr>
        </p:nvSpPr>
        <p:spPr>
          <a:xfrm>
            <a:off x="9448800" y="6356350"/>
            <a:ext cx="2743200" cy="365125"/>
          </a:xfrm>
        </p:spPr>
        <p:txBody>
          <a:bodyPr/>
          <a:lstStyle/>
          <a:p>
            <a:pPr>
              <a:defRPr/>
            </a:pPr>
            <a:fld id="{CF7514F0-EDD8-47DD-BB0F-49C727DB197D}" type="slidenum">
              <a:rPr lang="cs-CZ" altLang="cs-CZ" smtClean="0"/>
              <a:pPr>
                <a:defRPr/>
              </a:pPr>
              <a:t>28</a:t>
            </a:fld>
            <a:endParaRPr lang="cs-CZ" altLang="cs-CZ"/>
          </a:p>
        </p:txBody>
      </p:sp>
    </p:spTree>
    <p:extLst>
      <p:ext uri="{BB962C8B-B14F-4D97-AF65-F5344CB8AC3E}">
        <p14:creationId xmlns:p14="http://schemas.microsoft.com/office/powerpoint/2010/main" val="31469556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32B0EEC-E830-FA80-F564-AB61EEB78214}"/>
              </a:ext>
            </a:extLst>
          </p:cNvPr>
          <p:cNvSpPr>
            <a:spLocks noGrp="1"/>
          </p:cNvSpPr>
          <p:nvPr>
            <p:ph type="title"/>
          </p:nvPr>
        </p:nvSpPr>
        <p:spPr/>
        <p:txBody>
          <a:bodyPr/>
          <a:lstStyle/>
          <a:p>
            <a:r>
              <a:rPr lang="cs-CZ" dirty="0"/>
              <a:t>Hlavní novinky pro rok 2025</a:t>
            </a:r>
          </a:p>
        </p:txBody>
      </p:sp>
      <p:sp>
        <p:nvSpPr>
          <p:cNvPr id="3" name="Zástupný obsah 2">
            <a:extLst>
              <a:ext uri="{FF2B5EF4-FFF2-40B4-BE49-F238E27FC236}">
                <a16:creationId xmlns:a16="http://schemas.microsoft.com/office/drawing/2014/main" id="{0DA8B7CA-0366-D48C-0D73-B2A8BEA36B02}"/>
              </a:ext>
            </a:extLst>
          </p:cNvPr>
          <p:cNvSpPr>
            <a:spLocks noGrp="1"/>
          </p:cNvSpPr>
          <p:nvPr>
            <p:ph idx="1"/>
          </p:nvPr>
        </p:nvSpPr>
        <p:spPr/>
        <p:txBody>
          <a:bodyPr/>
          <a:lstStyle/>
          <a:p>
            <a:r>
              <a:rPr lang="cs-CZ" dirty="0"/>
              <a:t>Mění se definice úplaty (odložená účinnost až od roku 2028)</a:t>
            </a:r>
          </a:p>
          <a:p>
            <a:r>
              <a:rPr lang="cs-CZ" dirty="0"/>
              <a:t>Mění se limity obratu pro plátcovství DPH</a:t>
            </a:r>
          </a:p>
          <a:p>
            <a:r>
              <a:rPr lang="cs-CZ" dirty="0"/>
              <a:t>Mění se sledování období pro překročení obratu</a:t>
            </a:r>
          </a:p>
          <a:p>
            <a:r>
              <a:rPr lang="cs-CZ" dirty="0"/>
              <a:t>Mění se lhůty pro podání přihlášky k registraci k DPH</a:t>
            </a:r>
          </a:p>
          <a:p>
            <a:r>
              <a:rPr lang="cs-CZ" dirty="0"/>
              <a:t>Identifikovanou osobou se stává osoba již přijetím úplaty (zálohy, dříve až uskutečněním plnění)</a:t>
            </a:r>
          </a:p>
          <a:p>
            <a:endParaRPr lang="cs-CZ" dirty="0"/>
          </a:p>
        </p:txBody>
      </p:sp>
      <p:sp>
        <p:nvSpPr>
          <p:cNvPr id="4" name="Zástupný symbol pro číslo snímku 3">
            <a:extLst>
              <a:ext uri="{FF2B5EF4-FFF2-40B4-BE49-F238E27FC236}">
                <a16:creationId xmlns:a16="http://schemas.microsoft.com/office/drawing/2014/main" id="{632D1EFF-EEF1-D574-E882-02F2C353CAC7}"/>
              </a:ext>
            </a:extLst>
          </p:cNvPr>
          <p:cNvSpPr>
            <a:spLocks noGrp="1"/>
          </p:cNvSpPr>
          <p:nvPr>
            <p:ph type="sldNum" sz="quarter" idx="12"/>
          </p:nvPr>
        </p:nvSpPr>
        <p:spPr/>
        <p:txBody>
          <a:bodyPr/>
          <a:lstStyle/>
          <a:p>
            <a:pPr>
              <a:defRPr/>
            </a:pPr>
            <a:fld id="{CF7514F0-EDD8-47DD-BB0F-49C727DB197D}" type="slidenum">
              <a:rPr lang="cs-CZ" altLang="cs-CZ" smtClean="0"/>
              <a:pPr>
                <a:defRPr/>
              </a:pPr>
              <a:t>29</a:t>
            </a:fld>
            <a:endParaRPr lang="cs-CZ" altLang="cs-CZ"/>
          </a:p>
        </p:txBody>
      </p:sp>
    </p:spTree>
    <p:extLst>
      <p:ext uri="{BB962C8B-B14F-4D97-AF65-F5344CB8AC3E}">
        <p14:creationId xmlns:p14="http://schemas.microsoft.com/office/powerpoint/2010/main" val="24015252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CB25BC4-5B3F-4CC5-CDC2-B8F946EE2E77}"/>
              </a:ext>
            </a:extLst>
          </p:cNvPr>
          <p:cNvSpPr>
            <a:spLocks noGrp="1"/>
          </p:cNvSpPr>
          <p:nvPr>
            <p:ph type="title"/>
          </p:nvPr>
        </p:nvSpPr>
        <p:spPr/>
        <p:txBody>
          <a:bodyPr/>
          <a:lstStyle/>
          <a:p>
            <a:r>
              <a:rPr lang="cs-CZ" sz="4400" spc="-100" dirty="0">
                <a:solidFill>
                  <a:schemeClr val="accent2">
                    <a:lumMod val="75000"/>
                  </a:schemeClr>
                </a:solidFill>
                <a:latin typeface="+mj-lt"/>
                <a:cs typeface="+mj-cs"/>
              </a:rPr>
              <a:t>Obrat pro povinnou registraci</a:t>
            </a:r>
            <a:br>
              <a:rPr lang="cs-CZ" sz="4400" spc="-100" dirty="0">
                <a:solidFill>
                  <a:schemeClr val="accent2">
                    <a:lumMod val="75000"/>
                  </a:schemeClr>
                </a:solidFill>
                <a:latin typeface="+mj-lt"/>
                <a:cs typeface="+mj-cs"/>
              </a:rPr>
            </a:br>
            <a:endParaRPr lang="cs-CZ" dirty="0"/>
          </a:p>
        </p:txBody>
      </p:sp>
      <p:sp>
        <p:nvSpPr>
          <p:cNvPr id="3" name="Zástupný obsah 2">
            <a:extLst>
              <a:ext uri="{FF2B5EF4-FFF2-40B4-BE49-F238E27FC236}">
                <a16:creationId xmlns:a16="http://schemas.microsoft.com/office/drawing/2014/main" id="{1F7FBD41-72FA-D860-E954-1B50D925DEE3}"/>
              </a:ext>
            </a:extLst>
          </p:cNvPr>
          <p:cNvSpPr>
            <a:spLocks noGrp="1"/>
          </p:cNvSpPr>
          <p:nvPr>
            <p:ph idx="1"/>
          </p:nvPr>
        </p:nvSpPr>
        <p:spPr>
          <a:xfrm>
            <a:off x="673100" y="1556792"/>
            <a:ext cx="10909300" cy="4642396"/>
          </a:xfrm>
        </p:spPr>
        <p:txBody>
          <a:bodyPr>
            <a:normAutofit fontScale="70000" lnSpcReduction="20000"/>
          </a:bodyPr>
          <a:lstStyle/>
          <a:p>
            <a:pPr algn="ctr">
              <a:defRPr/>
            </a:pPr>
            <a:r>
              <a:rPr lang="cs-CZ" sz="2800" dirty="0"/>
              <a:t>§ 4a </a:t>
            </a:r>
            <a:r>
              <a:rPr lang="cs-CZ" sz="2800" b="1" dirty="0"/>
              <a:t>Obrat Zákona č. 235/2004 Sb., ve znění pozdějších předpisů (dále jen „ZDPH“)</a:t>
            </a:r>
          </a:p>
          <a:p>
            <a:pPr algn="ctr">
              <a:defRPr/>
            </a:pPr>
            <a:endParaRPr lang="cs-CZ" sz="2800" b="1" dirty="0"/>
          </a:p>
          <a:p>
            <a:pPr marL="342900" indent="-342900">
              <a:buClr>
                <a:schemeClr val="accent1"/>
              </a:buClr>
              <a:buFont typeface="Arial" panose="020B0604020202020204" pitchFamily="34" charset="0"/>
              <a:buChar char="•"/>
              <a:defRPr/>
            </a:pPr>
            <a:r>
              <a:rPr lang="cs-CZ" sz="2800" dirty="0"/>
              <a:t>Obratem se pro účely zákona o DPH rozumí souhrn úplat bez daně, které </a:t>
            </a:r>
            <a:r>
              <a:rPr lang="cs-CZ" sz="2800" b="1" dirty="0"/>
              <a:t>osobě povinné k dani </a:t>
            </a:r>
            <a:r>
              <a:rPr lang="cs-CZ" sz="2800" dirty="0"/>
              <a:t>náleží za uskutečněná plnění s místem plnění v tuzemsku, jde-li o úplaty za</a:t>
            </a:r>
          </a:p>
          <a:p>
            <a:pPr marL="1084263" indent="-457200">
              <a:buFont typeface="+mj-lt"/>
              <a:buAutoNum type="alphaLcParenR"/>
              <a:defRPr/>
            </a:pPr>
            <a:r>
              <a:rPr lang="cs-CZ" sz="2800" dirty="0"/>
              <a:t>zdanitelné plnění,</a:t>
            </a:r>
          </a:p>
          <a:p>
            <a:pPr marL="1084263" indent="-457200">
              <a:buFont typeface="+mj-lt"/>
              <a:buAutoNum type="alphaLcParenR"/>
              <a:defRPr/>
            </a:pPr>
            <a:r>
              <a:rPr lang="cs-CZ" sz="2800" dirty="0"/>
              <a:t>plnění osvobozené od daně s nárokem na odpočet daně, nebo</a:t>
            </a:r>
          </a:p>
          <a:p>
            <a:pPr marL="1084263" indent="-457200">
              <a:buFont typeface="+mj-lt"/>
              <a:buAutoNum type="alphaLcParenR"/>
              <a:defRPr/>
            </a:pPr>
            <a:r>
              <a:rPr lang="cs-CZ" sz="2800" dirty="0"/>
              <a:t>plnění osvobozené od daně bez nároku na odpočet daně podle § 54 až 56a</a:t>
            </a:r>
            <a:r>
              <a:rPr lang="cs-CZ" dirty="0"/>
              <a:t> nebo dodání nemovité věci osvobozené od daně bez nároku na odpočet daně podle § 62, </a:t>
            </a:r>
            <a:r>
              <a:rPr lang="cs-CZ" sz="2800" dirty="0"/>
              <a:t>jestliže nejsou doplňkovou činností uskutečňovanou příležitostně.</a:t>
            </a:r>
          </a:p>
          <a:p>
            <a:pPr marL="627063">
              <a:defRPr/>
            </a:pPr>
            <a:endParaRPr lang="cs-CZ" sz="2800" dirty="0"/>
          </a:p>
          <a:p>
            <a:pPr marL="342900" indent="-342900" algn="just">
              <a:buClr>
                <a:schemeClr val="accent1"/>
              </a:buClr>
              <a:buFont typeface="Arial" panose="020B0604020202020204" pitchFamily="34" charset="0"/>
              <a:buChar char="•"/>
              <a:defRPr/>
            </a:pPr>
            <a:r>
              <a:rPr lang="cs-CZ" sz="2800" dirty="0"/>
              <a:t>Do obratu se nezahrnuje úplata za dodání nebo poskytnutí dlouhodobého majetku, </a:t>
            </a:r>
            <a:r>
              <a:rPr lang="cs-CZ" sz="2800" b="1" dirty="0"/>
              <a:t>není-li toto uskutečněné plnění nedílnou součástí obvyklé ekonomické činnosti osoby povinné k dani.</a:t>
            </a:r>
          </a:p>
          <a:p>
            <a:endParaRPr lang="cs-CZ" dirty="0"/>
          </a:p>
        </p:txBody>
      </p:sp>
      <p:sp>
        <p:nvSpPr>
          <p:cNvPr id="4" name="Zástupný symbol pro číslo snímku 3">
            <a:extLst>
              <a:ext uri="{FF2B5EF4-FFF2-40B4-BE49-F238E27FC236}">
                <a16:creationId xmlns:a16="http://schemas.microsoft.com/office/drawing/2014/main" id="{CD445B46-ED60-FDF9-DB0E-3ACC63D51E76}"/>
              </a:ext>
            </a:extLst>
          </p:cNvPr>
          <p:cNvSpPr>
            <a:spLocks noGrp="1"/>
          </p:cNvSpPr>
          <p:nvPr>
            <p:ph type="sldNum" sz="quarter" idx="12"/>
          </p:nvPr>
        </p:nvSpPr>
        <p:spPr/>
        <p:txBody>
          <a:bodyPr/>
          <a:lstStyle/>
          <a:p>
            <a:pPr>
              <a:defRPr/>
            </a:pPr>
            <a:fld id="{CF7514F0-EDD8-47DD-BB0F-49C727DB197D}" type="slidenum">
              <a:rPr lang="cs-CZ" altLang="cs-CZ" smtClean="0"/>
              <a:pPr>
                <a:defRPr/>
              </a:pPr>
              <a:t>30</a:t>
            </a:fld>
            <a:endParaRPr lang="cs-CZ" altLang="cs-CZ"/>
          </a:p>
        </p:txBody>
      </p:sp>
    </p:spTree>
    <p:extLst>
      <p:ext uri="{BB962C8B-B14F-4D97-AF65-F5344CB8AC3E}">
        <p14:creationId xmlns:p14="http://schemas.microsoft.com/office/powerpoint/2010/main" val="318020205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DC6B6E3-5B4C-F59C-35C8-96B76E3B54B4}"/>
              </a:ext>
            </a:extLst>
          </p:cNvPr>
          <p:cNvSpPr>
            <a:spLocks noGrp="1"/>
          </p:cNvSpPr>
          <p:nvPr>
            <p:ph type="title"/>
          </p:nvPr>
        </p:nvSpPr>
        <p:spPr/>
        <p:txBody>
          <a:bodyPr/>
          <a:lstStyle/>
          <a:p>
            <a:r>
              <a:rPr lang="cs-CZ" b="1" dirty="0">
                <a:solidFill>
                  <a:schemeClr val="accent2">
                    <a:lumMod val="75000"/>
                  </a:schemeClr>
                </a:solidFill>
              </a:rPr>
              <a:t>Sledování obratu – co vstupuje do obratu </a:t>
            </a:r>
            <a:endParaRPr lang="cs-CZ" dirty="0"/>
          </a:p>
        </p:txBody>
      </p:sp>
      <p:sp>
        <p:nvSpPr>
          <p:cNvPr id="3" name="Zástupný obsah 2">
            <a:extLst>
              <a:ext uri="{FF2B5EF4-FFF2-40B4-BE49-F238E27FC236}">
                <a16:creationId xmlns:a16="http://schemas.microsoft.com/office/drawing/2014/main" id="{B67ECC67-A67C-B265-9DB0-785AB007905C}"/>
              </a:ext>
            </a:extLst>
          </p:cNvPr>
          <p:cNvSpPr>
            <a:spLocks noGrp="1"/>
          </p:cNvSpPr>
          <p:nvPr>
            <p:ph idx="1"/>
          </p:nvPr>
        </p:nvSpPr>
        <p:spPr/>
        <p:txBody>
          <a:bodyPr>
            <a:normAutofit fontScale="85000" lnSpcReduction="10000"/>
          </a:bodyPr>
          <a:lstStyle/>
          <a:p>
            <a:pPr marL="147638" indent="0" algn="just">
              <a:lnSpc>
                <a:spcPct val="110000"/>
              </a:lnSpc>
              <a:buNone/>
              <a:defRPr/>
            </a:pPr>
            <a:r>
              <a:rPr lang="cs-CZ" sz="2600" b="1" u="sng" dirty="0">
                <a:solidFill>
                  <a:schemeClr val="tx1">
                    <a:lumMod val="85000"/>
                    <a:lumOff val="15000"/>
                  </a:schemeClr>
                </a:solidFill>
              </a:rPr>
              <a:t>Do obratu se zahrnuje </a:t>
            </a:r>
            <a:r>
              <a:rPr lang="cs-CZ" sz="2600" b="1" dirty="0">
                <a:solidFill>
                  <a:schemeClr val="tx1">
                    <a:lumMod val="85000"/>
                    <a:lumOff val="15000"/>
                  </a:schemeClr>
                </a:solidFill>
              </a:rPr>
              <a:t>úplata bez daně , tj. výnosy (která náleží osobě povinné k dani) za plnění s místem plnění</a:t>
            </a:r>
            <a:r>
              <a:rPr lang="cs-CZ" sz="2600" dirty="0">
                <a:solidFill>
                  <a:schemeClr val="tx1">
                    <a:lumMod val="85000"/>
                    <a:lumOff val="15000"/>
                  </a:schemeClr>
                </a:solidFill>
              </a:rPr>
              <a:t> </a:t>
            </a:r>
            <a:r>
              <a:rPr lang="cs-CZ" sz="2600" b="1" dirty="0">
                <a:solidFill>
                  <a:schemeClr val="tx1">
                    <a:lumMod val="85000"/>
                    <a:lumOff val="15000"/>
                  </a:schemeClr>
                </a:solidFill>
              </a:rPr>
              <a:t>v tuzemsku, včetně dotace k ceně, tj.:</a:t>
            </a:r>
          </a:p>
          <a:p>
            <a:pPr marL="650558">
              <a:lnSpc>
                <a:spcPct val="80000"/>
              </a:lnSpc>
              <a:buFont typeface="Arial"/>
              <a:buChar char="•"/>
              <a:defRPr/>
            </a:pPr>
            <a:r>
              <a:rPr lang="cs-CZ" sz="2600" dirty="0">
                <a:solidFill>
                  <a:schemeClr val="tx1">
                    <a:lumMod val="85000"/>
                    <a:lumOff val="15000"/>
                  </a:schemeClr>
                </a:solidFill>
              </a:rPr>
              <a:t>za zdanitelné plnění </a:t>
            </a:r>
          </a:p>
          <a:p>
            <a:pPr marL="307658" indent="0">
              <a:lnSpc>
                <a:spcPct val="80000"/>
              </a:lnSpc>
              <a:buNone/>
              <a:defRPr/>
            </a:pPr>
            <a:r>
              <a:rPr lang="cs-CZ" sz="2600" dirty="0">
                <a:solidFill>
                  <a:schemeClr val="tx1">
                    <a:lumMod val="85000"/>
                    <a:lumOff val="15000"/>
                  </a:schemeClr>
                </a:solidFill>
              </a:rPr>
              <a:t>	(zejména vodné, stočné, prodej zboží, prodej dřeva, krátkodobé nájmy) </a:t>
            </a:r>
          </a:p>
          <a:p>
            <a:pPr marL="307658" indent="0">
              <a:lnSpc>
                <a:spcPct val="80000"/>
              </a:lnSpc>
              <a:buNone/>
              <a:defRPr/>
            </a:pPr>
            <a:endParaRPr lang="cs-CZ" sz="2600" dirty="0">
              <a:solidFill>
                <a:schemeClr val="tx1">
                  <a:lumMod val="85000"/>
                  <a:lumOff val="15000"/>
                </a:schemeClr>
              </a:solidFill>
            </a:endParaRPr>
          </a:p>
          <a:p>
            <a:pPr marL="650558">
              <a:lnSpc>
                <a:spcPct val="80000"/>
              </a:lnSpc>
              <a:buFont typeface="Arial"/>
              <a:buChar char="•"/>
              <a:defRPr/>
            </a:pPr>
            <a:r>
              <a:rPr lang="cs-CZ" sz="2600" dirty="0">
                <a:solidFill>
                  <a:schemeClr val="tx1">
                    <a:lumMod val="85000"/>
                    <a:lumOff val="15000"/>
                  </a:schemeClr>
                </a:solidFill>
              </a:rPr>
              <a:t>plnění osvobozené od daně s nárokem na odpočet daně</a:t>
            </a:r>
          </a:p>
          <a:p>
            <a:pPr marL="307658" indent="0">
              <a:lnSpc>
                <a:spcPct val="80000"/>
              </a:lnSpc>
              <a:buNone/>
              <a:defRPr/>
            </a:pPr>
            <a:r>
              <a:rPr lang="cs-CZ" sz="2600" dirty="0">
                <a:solidFill>
                  <a:schemeClr val="tx1">
                    <a:lumMod val="85000"/>
                    <a:lumOff val="15000"/>
                  </a:schemeClr>
                </a:solidFill>
              </a:rPr>
              <a:t>	(prodej zboží do zahraničí)</a:t>
            </a:r>
          </a:p>
          <a:p>
            <a:pPr marL="307658" indent="0">
              <a:lnSpc>
                <a:spcPct val="80000"/>
              </a:lnSpc>
              <a:buNone/>
              <a:defRPr/>
            </a:pPr>
            <a:endParaRPr lang="cs-CZ" sz="2600" dirty="0">
              <a:solidFill>
                <a:schemeClr val="tx1">
                  <a:lumMod val="85000"/>
                  <a:lumOff val="15000"/>
                </a:schemeClr>
              </a:solidFill>
            </a:endParaRPr>
          </a:p>
          <a:p>
            <a:pPr marL="650558">
              <a:lnSpc>
                <a:spcPct val="120000"/>
              </a:lnSpc>
              <a:buFont typeface="Arial"/>
              <a:buChar char="•"/>
              <a:defRPr/>
            </a:pPr>
            <a:r>
              <a:rPr lang="cs-CZ" sz="2600" dirty="0">
                <a:solidFill>
                  <a:schemeClr val="tx1">
                    <a:lumMod val="85000"/>
                    <a:lumOff val="15000"/>
                  </a:schemeClr>
                </a:solidFill>
              </a:rPr>
              <a:t>plnění osvobozené od daně bez nároku na odpočet daně podle  § 54, až § 56a</a:t>
            </a:r>
          </a:p>
          <a:p>
            <a:pPr marL="307658" indent="0">
              <a:lnSpc>
                <a:spcPct val="80000"/>
              </a:lnSpc>
              <a:buNone/>
              <a:defRPr/>
            </a:pPr>
            <a:r>
              <a:rPr lang="cs-CZ" sz="2600" dirty="0">
                <a:solidFill>
                  <a:schemeClr val="tx1">
                    <a:lumMod val="85000"/>
                    <a:lumOff val="15000"/>
                  </a:schemeClr>
                </a:solidFill>
              </a:rPr>
              <a:t>	(zejména dlouhodobé nájmy, finanční činnosti)</a:t>
            </a:r>
          </a:p>
          <a:p>
            <a:endParaRPr lang="cs-CZ" dirty="0"/>
          </a:p>
        </p:txBody>
      </p:sp>
      <p:sp>
        <p:nvSpPr>
          <p:cNvPr id="4" name="Zástupný symbol pro číslo snímku 3">
            <a:extLst>
              <a:ext uri="{FF2B5EF4-FFF2-40B4-BE49-F238E27FC236}">
                <a16:creationId xmlns:a16="http://schemas.microsoft.com/office/drawing/2014/main" id="{C103CAF2-C003-8C62-0C5F-DCC56EED6D04}"/>
              </a:ext>
            </a:extLst>
          </p:cNvPr>
          <p:cNvSpPr>
            <a:spLocks noGrp="1"/>
          </p:cNvSpPr>
          <p:nvPr>
            <p:ph type="sldNum" sz="quarter" idx="12"/>
          </p:nvPr>
        </p:nvSpPr>
        <p:spPr/>
        <p:txBody>
          <a:bodyPr/>
          <a:lstStyle/>
          <a:p>
            <a:pPr>
              <a:defRPr/>
            </a:pPr>
            <a:fld id="{CF7514F0-EDD8-47DD-BB0F-49C727DB197D}" type="slidenum">
              <a:rPr lang="cs-CZ" altLang="cs-CZ" smtClean="0"/>
              <a:pPr>
                <a:defRPr/>
              </a:pPr>
              <a:t>31</a:t>
            </a:fld>
            <a:endParaRPr lang="cs-CZ" altLang="cs-CZ"/>
          </a:p>
        </p:txBody>
      </p:sp>
    </p:spTree>
    <p:extLst>
      <p:ext uri="{BB962C8B-B14F-4D97-AF65-F5344CB8AC3E}">
        <p14:creationId xmlns:p14="http://schemas.microsoft.com/office/powerpoint/2010/main" val="9685250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D456F13-C4D0-0BE0-BCC5-0D97F0AF24EA}"/>
              </a:ext>
            </a:extLst>
          </p:cNvPr>
          <p:cNvSpPr>
            <a:spLocks noGrp="1"/>
          </p:cNvSpPr>
          <p:nvPr>
            <p:ph type="title"/>
          </p:nvPr>
        </p:nvSpPr>
        <p:spPr/>
        <p:txBody>
          <a:bodyPr/>
          <a:lstStyle/>
          <a:p>
            <a:r>
              <a:rPr lang="cs-CZ" b="1" dirty="0">
                <a:solidFill>
                  <a:schemeClr val="accent2">
                    <a:lumMod val="75000"/>
                  </a:schemeClr>
                </a:solidFill>
              </a:rPr>
              <a:t>Sledování obratu – co nevstupuje do obratu</a:t>
            </a:r>
            <a:endParaRPr lang="cs-CZ" b="1" dirty="0"/>
          </a:p>
        </p:txBody>
      </p:sp>
      <p:sp>
        <p:nvSpPr>
          <p:cNvPr id="3" name="Zástupný obsah 2">
            <a:extLst>
              <a:ext uri="{FF2B5EF4-FFF2-40B4-BE49-F238E27FC236}">
                <a16:creationId xmlns:a16="http://schemas.microsoft.com/office/drawing/2014/main" id="{C08D808A-9CBE-D7DE-44F8-20FB644E5DF6}"/>
              </a:ext>
            </a:extLst>
          </p:cNvPr>
          <p:cNvSpPr>
            <a:spLocks noGrp="1"/>
          </p:cNvSpPr>
          <p:nvPr>
            <p:ph idx="1"/>
          </p:nvPr>
        </p:nvSpPr>
        <p:spPr>
          <a:xfrm>
            <a:off x="673100" y="2060848"/>
            <a:ext cx="10909300" cy="4138340"/>
          </a:xfrm>
        </p:spPr>
        <p:txBody>
          <a:bodyPr>
            <a:normAutofit fontScale="92500" lnSpcReduction="10000"/>
          </a:bodyPr>
          <a:lstStyle/>
          <a:p>
            <a:pPr marL="307658" indent="0">
              <a:lnSpc>
                <a:spcPct val="80000"/>
              </a:lnSpc>
              <a:buNone/>
              <a:defRPr/>
            </a:pPr>
            <a:r>
              <a:rPr lang="cs-CZ" sz="2600" b="1" u="sng" dirty="0">
                <a:solidFill>
                  <a:schemeClr val="tx1">
                    <a:lumMod val="85000"/>
                    <a:lumOff val="15000"/>
                  </a:schemeClr>
                </a:solidFill>
              </a:rPr>
              <a:t>Do obratu se nezahrnuje:</a:t>
            </a:r>
          </a:p>
          <a:p>
            <a:pPr marL="307658" indent="0">
              <a:lnSpc>
                <a:spcPct val="80000"/>
              </a:lnSpc>
              <a:buNone/>
              <a:defRPr/>
            </a:pPr>
            <a:endParaRPr lang="cs-CZ" sz="2600" b="1" u="sng" dirty="0">
              <a:solidFill>
                <a:schemeClr val="tx1">
                  <a:lumMod val="85000"/>
                  <a:lumOff val="15000"/>
                </a:schemeClr>
              </a:solidFill>
            </a:endParaRPr>
          </a:p>
          <a:p>
            <a:pPr marL="650558">
              <a:lnSpc>
                <a:spcPct val="120000"/>
              </a:lnSpc>
              <a:buFont typeface="Arial"/>
              <a:buChar char="•"/>
              <a:defRPr/>
            </a:pPr>
            <a:r>
              <a:rPr lang="cs-CZ" sz="2600" dirty="0">
                <a:solidFill>
                  <a:schemeClr val="tx1">
                    <a:lumMod val="85000"/>
                    <a:lumOff val="15000"/>
                  </a:schemeClr>
                </a:solidFill>
              </a:rPr>
              <a:t>Příjmy (výnosy), které nejsou předmětem DPH, tzn. které nejsou dodání zboží ani poskytnutím služby (např. daňové příjmy, dotace, dary, místní poplatky a další příjmy vyplývající z výkonu veřejné správy)</a:t>
            </a:r>
          </a:p>
          <a:p>
            <a:pPr marL="650558">
              <a:lnSpc>
                <a:spcPct val="120000"/>
              </a:lnSpc>
              <a:buFont typeface="Arial"/>
              <a:buChar char="•"/>
              <a:defRPr/>
            </a:pPr>
            <a:r>
              <a:rPr lang="cs-CZ" sz="2600" dirty="0">
                <a:solidFill>
                  <a:schemeClr val="tx1">
                    <a:lumMod val="85000"/>
                    <a:lumOff val="15000"/>
                  </a:schemeClr>
                </a:solidFill>
              </a:rPr>
              <a:t>úplaty (výnosy) za prodej dlouhodobého majetku pokud nejsou obvyklou činností (prodej majetku, který není předmětem DPH</a:t>
            </a:r>
          </a:p>
          <a:p>
            <a:pPr marL="650558">
              <a:lnSpc>
                <a:spcPct val="80000"/>
              </a:lnSpc>
              <a:buFont typeface="Arial"/>
              <a:buChar char="•"/>
              <a:defRPr/>
            </a:pPr>
            <a:r>
              <a:rPr lang="cs-CZ" sz="2600" dirty="0">
                <a:solidFill>
                  <a:schemeClr val="tx1">
                    <a:lumMod val="85000"/>
                    <a:lumOff val="15000"/>
                  </a:schemeClr>
                </a:solidFill>
              </a:rPr>
              <a:t>Přeúčtování služeb (§36 odst. </a:t>
            </a:r>
            <a:r>
              <a:rPr lang="cs-CZ" sz="2600" strike="sngStrike" dirty="0">
                <a:solidFill>
                  <a:schemeClr val="tx1">
                    <a:lumMod val="85000"/>
                    <a:lumOff val="15000"/>
                  </a:schemeClr>
                </a:solidFill>
              </a:rPr>
              <a:t>13</a:t>
            </a:r>
            <a:r>
              <a:rPr lang="cs-CZ" sz="2600" dirty="0">
                <a:solidFill>
                  <a:schemeClr val="tx1">
                    <a:lumMod val="85000"/>
                    <a:lumOff val="15000"/>
                  </a:schemeClr>
                </a:solidFill>
              </a:rPr>
              <a:t> 14)</a:t>
            </a:r>
          </a:p>
          <a:p>
            <a:pPr marL="650558">
              <a:lnSpc>
                <a:spcPct val="80000"/>
              </a:lnSpc>
              <a:buFont typeface="Arial"/>
              <a:buChar char="•"/>
              <a:defRPr/>
            </a:pPr>
            <a:r>
              <a:rPr lang="cs-CZ" sz="2600" dirty="0">
                <a:solidFill>
                  <a:schemeClr val="tx1">
                    <a:lumMod val="85000"/>
                    <a:lumOff val="15000"/>
                  </a:schemeClr>
                </a:solidFill>
              </a:rPr>
              <a:t>Osvobozená plnění kromě §54 – 56a (sport, kultura, sociální služby, apod.)</a:t>
            </a:r>
          </a:p>
          <a:p>
            <a:endParaRPr lang="cs-CZ" dirty="0"/>
          </a:p>
        </p:txBody>
      </p:sp>
      <p:sp>
        <p:nvSpPr>
          <p:cNvPr id="4" name="Zástupný symbol pro číslo snímku 3">
            <a:extLst>
              <a:ext uri="{FF2B5EF4-FFF2-40B4-BE49-F238E27FC236}">
                <a16:creationId xmlns:a16="http://schemas.microsoft.com/office/drawing/2014/main" id="{2C110FDE-DA90-3139-3008-AF56904A696E}"/>
              </a:ext>
            </a:extLst>
          </p:cNvPr>
          <p:cNvSpPr>
            <a:spLocks noGrp="1"/>
          </p:cNvSpPr>
          <p:nvPr>
            <p:ph type="sldNum" sz="quarter" idx="12"/>
          </p:nvPr>
        </p:nvSpPr>
        <p:spPr/>
        <p:txBody>
          <a:bodyPr/>
          <a:lstStyle/>
          <a:p>
            <a:pPr>
              <a:defRPr/>
            </a:pPr>
            <a:fld id="{CF7514F0-EDD8-47DD-BB0F-49C727DB197D}" type="slidenum">
              <a:rPr lang="cs-CZ" altLang="cs-CZ" smtClean="0"/>
              <a:pPr>
                <a:defRPr/>
              </a:pPr>
              <a:t>32</a:t>
            </a:fld>
            <a:endParaRPr lang="cs-CZ" altLang="cs-CZ"/>
          </a:p>
        </p:txBody>
      </p:sp>
    </p:spTree>
    <p:extLst>
      <p:ext uri="{BB962C8B-B14F-4D97-AF65-F5344CB8AC3E}">
        <p14:creationId xmlns:p14="http://schemas.microsoft.com/office/powerpoint/2010/main" val="342121441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BCB0F57-AB11-507F-571A-E7349F646FDA}"/>
              </a:ext>
            </a:extLst>
          </p:cNvPr>
          <p:cNvSpPr>
            <a:spLocks noGrp="1"/>
          </p:cNvSpPr>
          <p:nvPr>
            <p:ph type="title"/>
          </p:nvPr>
        </p:nvSpPr>
        <p:spPr/>
        <p:txBody>
          <a:bodyPr/>
          <a:lstStyle/>
          <a:p>
            <a:r>
              <a:rPr lang="cs-CZ" b="1" dirty="0">
                <a:solidFill>
                  <a:schemeClr val="accent2">
                    <a:lumMod val="75000"/>
                  </a:schemeClr>
                </a:solidFill>
              </a:rPr>
              <a:t>Nevstupuje</a:t>
            </a:r>
            <a:r>
              <a:rPr lang="cs-CZ" sz="4400" b="1" dirty="0">
                <a:solidFill>
                  <a:schemeClr val="accent2">
                    <a:lumMod val="75000"/>
                  </a:schemeClr>
                </a:solidFill>
              </a:rPr>
              <a:t> do obratu - přeúčtování</a:t>
            </a:r>
            <a:endParaRPr lang="cs-CZ" dirty="0"/>
          </a:p>
        </p:txBody>
      </p:sp>
      <p:sp>
        <p:nvSpPr>
          <p:cNvPr id="3" name="Zástupný obsah 2">
            <a:extLst>
              <a:ext uri="{FF2B5EF4-FFF2-40B4-BE49-F238E27FC236}">
                <a16:creationId xmlns:a16="http://schemas.microsoft.com/office/drawing/2014/main" id="{FEEA8E7E-F050-B360-FC50-5CE3AF1F087A}"/>
              </a:ext>
            </a:extLst>
          </p:cNvPr>
          <p:cNvSpPr>
            <a:spLocks noGrp="1"/>
          </p:cNvSpPr>
          <p:nvPr>
            <p:ph idx="1"/>
          </p:nvPr>
        </p:nvSpPr>
        <p:spPr/>
        <p:txBody>
          <a:bodyPr>
            <a:normAutofit fontScale="92500" lnSpcReduction="10000"/>
          </a:bodyPr>
          <a:lstStyle/>
          <a:p>
            <a:pPr marL="180975" indent="-180975">
              <a:buFont typeface="Arial"/>
              <a:buChar char="•"/>
              <a:defRPr/>
            </a:pPr>
            <a:r>
              <a:rPr lang="cs-CZ" sz="2800" b="1" dirty="0">
                <a:solidFill>
                  <a:schemeClr val="tx1">
                    <a:lumMod val="85000"/>
                    <a:lumOff val="15000"/>
                  </a:schemeClr>
                </a:solidFill>
              </a:rPr>
              <a:t>Přeúčtování služeb dle §36 odst. </a:t>
            </a:r>
            <a:r>
              <a:rPr lang="cs-CZ" sz="2800" b="1" dirty="0">
                <a:solidFill>
                  <a:schemeClr val="tx1">
                    <a:lumMod val="85000"/>
                    <a:lumOff val="15000"/>
                  </a:schemeClr>
                </a:solidFill>
                <a:highlight>
                  <a:srgbClr val="FFFF00"/>
                </a:highlight>
              </a:rPr>
              <a:t>14 </a:t>
            </a:r>
            <a:r>
              <a:rPr lang="cs-CZ" sz="2800" b="1" dirty="0">
                <a:solidFill>
                  <a:schemeClr val="tx1">
                    <a:lumMod val="85000"/>
                    <a:lumOff val="15000"/>
                  </a:schemeClr>
                </a:solidFill>
              </a:rPr>
              <a:t>(do konce roku 2024 odst.13):</a:t>
            </a:r>
          </a:p>
          <a:p>
            <a:pPr marL="114300" indent="0">
              <a:buNone/>
              <a:defRPr/>
            </a:pPr>
            <a:r>
              <a:rPr lang="cs-CZ" sz="2800" i="1" dirty="0">
                <a:solidFill>
                  <a:schemeClr val="tx1">
                    <a:lumMod val="85000"/>
                    <a:lumOff val="15000"/>
                  </a:schemeClr>
                </a:solidFill>
              </a:rPr>
              <a:t>Do základu daně se nezahrnuje částka, kterou plátce obdržel od jiné osoby na úhradu částky vynaložené jménem a na účet této jiné osoby. Podmínkou je, že přijatá částka nepřevýší uhrazené částky za jinou osobu a plátce si u plnění uhrazeného za jinou osobu neuplatní nárok na odpočet daně.</a:t>
            </a:r>
          </a:p>
          <a:p>
            <a:pPr marL="114300" indent="0">
              <a:buNone/>
              <a:defRPr/>
            </a:pPr>
            <a:endParaRPr lang="cs-CZ" sz="2800" b="1" i="1" dirty="0">
              <a:solidFill>
                <a:schemeClr val="tx1">
                  <a:lumMod val="85000"/>
                  <a:lumOff val="15000"/>
                </a:schemeClr>
              </a:solidFill>
            </a:endParaRPr>
          </a:p>
          <a:p>
            <a:pPr marL="180975" indent="-180975">
              <a:buFont typeface="Arial"/>
              <a:buChar char="•"/>
              <a:defRPr/>
            </a:pPr>
            <a:r>
              <a:rPr lang="cs-CZ" sz="2800" b="1" dirty="0">
                <a:solidFill>
                  <a:schemeClr val="tx1">
                    <a:lumMod val="85000"/>
                    <a:lumOff val="15000"/>
                  </a:schemeClr>
                </a:solidFill>
              </a:rPr>
              <a:t>Zejména přeúčtování energií nájemcům bytů a nebytových prostor</a:t>
            </a:r>
          </a:p>
          <a:p>
            <a:pPr marL="91440" indent="-91440">
              <a:buFont typeface="Arial"/>
              <a:buChar char="•"/>
              <a:defRPr/>
            </a:pPr>
            <a:endParaRPr lang="cs-CZ" sz="2800" b="1" dirty="0">
              <a:solidFill>
                <a:schemeClr val="tx1">
                  <a:lumMod val="85000"/>
                  <a:lumOff val="15000"/>
                </a:schemeClr>
              </a:solidFill>
            </a:endParaRPr>
          </a:p>
          <a:p>
            <a:pPr marL="180975" indent="-180975">
              <a:buFont typeface="Arial"/>
              <a:buChar char="•"/>
              <a:defRPr/>
            </a:pPr>
            <a:r>
              <a:rPr lang="cs-CZ" sz="2800" b="1" dirty="0">
                <a:solidFill>
                  <a:schemeClr val="tx1">
                    <a:lumMod val="85000"/>
                    <a:lumOff val="15000"/>
                  </a:schemeClr>
                </a:solidFill>
              </a:rPr>
              <a:t>Netýká se dodání tepla </a:t>
            </a:r>
          </a:p>
          <a:p>
            <a:pPr marL="114300" indent="0">
              <a:buNone/>
              <a:defRPr/>
            </a:pPr>
            <a:r>
              <a:rPr lang="cs-CZ" sz="2800" dirty="0">
                <a:solidFill>
                  <a:schemeClr val="tx1">
                    <a:lumMod val="85000"/>
                    <a:lumOff val="15000"/>
                  </a:schemeClr>
                </a:solidFill>
              </a:rPr>
              <a:t>(vytápění v bytových domech x přeúčtování plynu)</a:t>
            </a:r>
          </a:p>
          <a:p>
            <a:endParaRPr lang="cs-CZ" dirty="0"/>
          </a:p>
        </p:txBody>
      </p:sp>
      <p:sp>
        <p:nvSpPr>
          <p:cNvPr id="4" name="Zástupný symbol pro číslo snímku 3">
            <a:extLst>
              <a:ext uri="{FF2B5EF4-FFF2-40B4-BE49-F238E27FC236}">
                <a16:creationId xmlns:a16="http://schemas.microsoft.com/office/drawing/2014/main" id="{5ECB797D-1D70-A1F6-73B2-B47AB3B201B7}"/>
              </a:ext>
            </a:extLst>
          </p:cNvPr>
          <p:cNvSpPr>
            <a:spLocks noGrp="1"/>
          </p:cNvSpPr>
          <p:nvPr>
            <p:ph type="sldNum" sz="quarter" idx="12"/>
          </p:nvPr>
        </p:nvSpPr>
        <p:spPr/>
        <p:txBody>
          <a:bodyPr/>
          <a:lstStyle/>
          <a:p>
            <a:pPr>
              <a:defRPr/>
            </a:pPr>
            <a:fld id="{CF7514F0-EDD8-47DD-BB0F-49C727DB197D}" type="slidenum">
              <a:rPr lang="cs-CZ" altLang="cs-CZ" smtClean="0"/>
              <a:pPr>
                <a:defRPr/>
              </a:pPr>
              <a:t>33</a:t>
            </a:fld>
            <a:endParaRPr lang="cs-CZ" altLang="cs-CZ"/>
          </a:p>
        </p:txBody>
      </p:sp>
    </p:spTree>
    <p:extLst>
      <p:ext uri="{BB962C8B-B14F-4D97-AF65-F5344CB8AC3E}">
        <p14:creationId xmlns:p14="http://schemas.microsoft.com/office/powerpoint/2010/main" val="187155950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F7A778B-78F0-5024-C078-804068660CF7}"/>
              </a:ext>
            </a:extLst>
          </p:cNvPr>
          <p:cNvSpPr>
            <a:spLocks noGrp="1"/>
          </p:cNvSpPr>
          <p:nvPr>
            <p:ph type="title"/>
          </p:nvPr>
        </p:nvSpPr>
        <p:spPr/>
        <p:txBody>
          <a:bodyPr/>
          <a:lstStyle/>
          <a:p>
            <a:r>
              <a:rPr lang="cs-CZ" b="1" dirty="0">
                <a:solidFill>
                  <a:schemeClr val="accent2">
                    <a:lumMod val="75000"/>
                  </a:schemeClr>
                </a:solidFill>
              </a:rPr>
              <a:t>Nevstupuje do obratu – osvobozená plnění</a:t>
            </a:r>
            <a:endParaRPr lang="cs-CZ" dirty="0"/>
          </a:p>
        </p:txBody>
      </p:sp>
      <p:sp>
        <p:nvSpPr>
          <p:cNvPr id="3" name="Zástupný obsah 2">
            <a:extLst>
              <a:ext uri="{FF2B5EF4-FFF2-40B4-BE49-F238E27FC236}">
                <a16:creationId xmlns:a16="http://schemas.microsoft.com/office/drawing/2014/main" id="{F1797BFE-850C-949B-3727-9F09C45DF261}"/>
              </a:ext>
            </a:extLst>
          </p:cNvPr>
          <p:cNvSpPr>
            <a:spLocks noGrp="1"/>
          </p:cNvSpPr>
          <p:nvPr>
            <p:ph idx="1"/>
          </p:nvPr>
        </p:nvSpPr>
        <p:spPr/>
        <p:txBody>
          <a:bodyPr>
            <a:normAutofit fontScale="85000" lnSpcReduction="20000"/>
          </a:bodyPr>
          <a:lstStyle/>
          <a:p>
            <a:pPr marL="180975" indent="-180975">
              <a:buFont typeface="Arial"/>
              <a:buChar char="•"/>
              <a:defRPr/>
            </a:pPr>
            <a:r>
              <a:rPr lang="cs-CZ" sz="2800" b="1" dirty="0">
                <a:solidFill>
                  <a:schemeClr val="tx1">
                    <a:lumMod val="85000"/>
                    <a:lumOff val="15000"/>
                  </a:schemeClr>
                </a:solidFill>
              </a:rPr>
              <a:t>Výchovně-vzdělávací činnost §57 </a:t>
            </a:r>
          </a:p>
          <a:p>
            <a:pPr marL="180975" indent="-180975">
              <a:buNone/>
              <a:defRPr/>
            </a:pPr>
            <a:endParaRPr lang="cs-CZ" sz="2800" b="1" dirty="0">
              <a:solidFill>
                <a:schemeClr val="tx1">
                  <a:lumMod val="85000"/>
                  <a:lumOff val="15000"/>
                </a:schemeClr>
              </a:solidFill>
            </a:endParaRPr>
          </a:p>
          <a:p>
            <a:pPr marL="180975" indent="-180975">
              <a:buFont typeface="Arial"/>
              <a:buChar char="•"/>
              <a:defRPr/>
            </a:pPr>
            <a:r>
              <a:rPr lang="cs-CZ" sz="2800" b="1" dirty="0">
                <a:solidFill>
                  <a:schemeClr val="tx1">
                    <a:lumMod val="85000"/>
                    <a:lumOff val="15000"/>
                  </a:schemeClr>
                </a:solidFill>
              </a:rPr>
              <a:t>Zdravotní služby a dodání zdravotního zboží </a:t>
            </a:r>
            <a:r>
              <a:rPr lang="cs-CZ" sz="2800" dirty="0">
                <a:solidFill>
                  <a:schemeClr val="tx1">
                    <a:lumMod val="85000"/>
                    <a:lumOff val="15000"/>
                  </a:schemeClr>
                </a:solidFill>
              </a:rPr>
              <a:t>(§58)- </a:t>
            </a:r>
            <a:r>
              <a:rPr lang="cs-CZ" sz="2800" b="1" dirty="0">
                <a:solidFill>
                  <a:schemeClr val="tx1">
                    <a:lumMod val="85000"/>
                    <a:lumOff val="15000"/>
                  </a:schemeClr>
                </a:solidFill>
              </a:rPr>
              <a:t>jedná se o činnost </a:t>
            </a:r>
            <a:r>
              <a:rPr lang="cs-CZ" sz="2800" b="1" u="sng" dirty="0">
                <a:solidFill>
                  <a:schemeClr val="tx1">
                    <a:lumMod val="85000"/>
                    <a:lumOff val="15000"/>
                  </a:schemeClr>
                </a:solidFill>
              </a:rPr>
              <a:t>s léčebným cílem nebo chránící lidské zdraví</a:t>
            </a:r>
          </a:p>
          <a:p>
            <a:pPr marL="180975" indent="-180975">
              <a:buNone/>
              <a:defRPr/>
            </a:pPr>
            <a:endParaRPr lang="cs-CZ" sz="2800" dirty="0">
              <a:solidFill>
                <a:schemeClr val="tx1">
                  <a:lumMod val="85000"/>
                  <a:lumOff val="15000"/>
                </a:schemeClr>
              </a:solidFill>
            </a:endParaRPr>
          </a:p>
          <a:p>
            <a:pPr marL="180975" indent="-180975">
              <a:buFont typeface="Arial"/>
              <a:buChar char="•"/>
              <a:defRPr/>
            </a:pPr>
            <a:r>
              <a:rPr lang="cs-CZ" sz="2800" b="1" dirty="0">
                <a:solidFill>
                  <a:schemeClr val="tx1">
                    <a:lumMod val="85000"/>
                    <a:lumOff val="15000"/>
                  </a:schemeClr>
                </a:solidFill>
              </a:rPr>
              <a:t>Sociální služby </a:t>
            </a:r>
            <a:r>
              <a:rPr lang="cs-CZ" sz="2800" dirty="0">
                <a:solidFill>
                  <a:schemeClr val="tx1">
                    <a:lumMod val="85000"/>
                    <a:lumOff val="15000"/>
                  </a:schemeClr>
                </a:solidFill>
              </a:rPr>
              <a:t>(§ 59)- oprávněný poskytovatel a příjemce dle zákona č. 108/2006 Sb., o sociálních službách</a:t>
            </a:r>
          </a:p>
          <a:p>
            <a:pPr marL="180975" indent="-180975">
              <a:buNone/>
              <a:defRPr/>
            </a:pPr>
            <a:endParaRPr lang="cs-CZ" sz="2800" dirty="0">
              <a:solidFill>
                <a:schemeClr val="tx1">
                  <a:lumMod val="85000"/>
                  <a:lumOff val="15000"/>
                </a:schemeClr>
              </a:solidFill>
            </a:endParaRPr>
          </a:p>
          <a:p>
            <a:pPr marL="180975" indent="-180975">
              <a:buFont typeface="Arial"/>
              <a:buChar char="•"/>
              <a:defRPr/>
            </a:pPr>
            <a:r>
              <a:rPr lang="cs-CZ" sz="2800" b="1" dirty="0">
                <a:solidFill>
                  <a:schemeClr val="tx1">
                    <a:lumMod val="85000"/>
                    <a:lumOff val="15000"/>
                  </a:schemeClr>
                </a:solidFill>
              </a:rPr>
              <a:t>Kulturní činnost </a:t>
            </a:r>
            <a:r>
              <a:rPr lang="cs-CZ" sz="2800" dirty="0">
                <a:solidFill>
                  <a:schemeClr val="tx1">
                    <a:lumMod val="85000"/>
                    <a:lumOff val="15000"/>
                  </a:schemeClr>
                </a:solidFill>
              </a:rPr>
              <a:t>(§61e) – vstupné na kulturní akce, výstavy apod.</a:t>
            </a:r>
          </a:p>
          <a:p>
            <a:pPr marL="180975" indent="-180975">
              <a:buNone/>
              <a:defRPr/>
            </a:pPr>
            <a:endParaRPr lang="cs-CZ" sz="2800" dirty="0">
              <a:solidFill>
                <a:schemeClr val="tx1">
                  <a:lumMod val="85000"/>
                  <a:lumOff val="15000"/>
                </a:schemeClr>
              </a:solidFill>
            </a:endParaRPr>
          </a:p>
          <a:p>
            <a:pPr marL="180975" indent="-180975">
              <a:buFont typeface="Arial"/>
              <a:buChar char="•"/>
              <a:defRPr/>
            </a:pPr>
            <a:r>
              <a:rPr lang="cs-CZ" sz="2800" b="1" dirty="0">
                <a:solidFill>
                  <a:schemeClr val="tx1">
                    <a:lumMod val="85000"/>
                    <a:lumOff val="15000"/>
                  </a:schemeClr>
                </a:solidFill>
              </a:rPr>
              <a:t>Sport </a:t>
            </a:r>
            <a:r>
              <a:rPr lang="cs-CZ" sz="2800" dirty="0">
                <a:solidFill>
                  <a:schemeClr val="tx1">
                    <a:lumMod val="85000"/>
                    <a:lumOff val="15000"/>
                  </a:schemeClr>
                </a:solidFill>
              </a:rPr>
              <a:t>(§61 d)– poskytování </a:t>
            </a:r>
            <a:r>
              <a:rPr lang="cs-CZ" sz="2800" u="sng" dirty="0">
                <a:solidFill>
                  <a:schemeClr val="tx1">
                    <a:lumMod val="85000"/>
                    <a:lumOff val="15000"/>
                  </a:schemeClr>
                </a:solidFill>
              </a:rPr>
              <a:t>služeb úzce souvisejících se sportem nebo těl. výchovou</a:t>
            </a:r>
            <a:endParaRPr lang="cs-CZ" sz="2800" dirty="0">
              <a:solidFill>
                <a:schemeClr val="tx1">
                  <a:lumMod val="85000"/>
                  <a:lumOff val="15000"/>
                </a:schemeClr>
              </a:solidFill>
            </a:endParaRPr>
          </a:p>
          <a:p>
            <a:endParaRPr lang="cs-CZ" dirty="0"/>
          </a:p>
        </p:txBody>
      </p:sp>
      <p:sp>
        <p:nvSpPr>
          <p:cNvPr id="4" name="Zástupný symbol pro číslo snímku 3">
            <a:extLst>
              <a:ext uri="{FF2B5EF4-FFF2-40B4-BE49-F238E27FC236}">
                <a16:creationId xmlns:a16="http://schemas.microsoft.com/office/drawing/2014/main" id="{0AFFF640-717A-82FD-ED51-DFAD9FCC6B54}"/>
              </a:ext>
            </a:extLst>
          </p:cNvPr>
          <p:cNvSpPr>
            <a:spLocks noGrp="1"/>
          </p:cNvSpPr>
          <p:nvPr>
            <p:ph type="sldNum" sz="quarter" idx="12"/>
          </p:nvPr>
        </p:nvSpPr>
        <p:spPr/>
        <p:txBody>
          <a:bodyPr/>
          <a:lstStyle/>
          <a:p>
            <a:pPr>
              <a:defRPr/>
            </a:pPr>
            <a:fld id="{CF7514F0-EDD8-47DD-BB0F-49C727DB197D}" type="slidenum">
              <a:rPr lang="cs-CZ" altLang="cs-CZ" smtClean="0"/>
              <a:pPr>
                <a:defRPr/>
              </a:pPr>
              <a:t>34</a:t>
            </a:fld>
            <a:endParaRPr lang="cs-CZ" altLang="cs-CZ"/>
          </a:p>
        </p:txBody>
      </p:sp>
    </p:spTree>
    <p:extLst>
      <p:ext uri="{BB962C8B-B14F-4D97-AF65-F5344CB8AC3E}">
        <p14:creationId xmlns:p14="http://schemas.microsoft.com/office/powerpoint/2010/main" val="11789329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20070FB-D954-EB30-7DD3-1783C9C7914D}"/>
              </a:ext>
            </a:extLst>
          </p:cNvPr>
          <p:cNvSpPr>
            <a:spLocks noGrp="1"/>
          </p:cNvSpPr>
          <p:nvPr>
            <p:ph type="title"/>
          </p:nvPr>
        </p:nvSpPr>
        <p:spPr/>
        <p:txBody>
          <a:bodyPr>
            <a:normAutofit fontScale="90000"/>
          </a:bodyPr>
          <a:lstStyle/>
          <a:p>
            <a:r>
              <a:rPr lang="cs-CZ" sz="4800" b="1" dirty="0">
                <a:solidFill>
                  <a:schemeClr val="accent2">
                    <a:lumMod val="75000"/>
                  </a:schemeClr>
                </a:solidFill>
              </a:rPr>
              <a:t>Osvobozená</a:t>
            </a:r>
            <a:r>
              <a:rPr lang="cs-CZ" b="1" dirty="0">
                <a:solidFill>
                  <a:schemeClr val="accent2">
                    <a:lumMod val="75000"/>
                  </a:schemeClr>
                </a:solidFill>
              </a:rPr>
              <a:t> plnění podle §61 písm. e) </a:t>
            </a:r>
            <a:br>
              <a:rPr lang="cs-CZ" b="1" dirty="0">
                <a:solidFill>
                  <a:schemeClr val="accent2">
                    <a:lumMod val="75000"/>
                  </a:schemeClr>
                </a:solidFill>
              </a:rPr>
            </a:br>
            <a:r>
              <a:rPr lang="cs-CZ" b="1" dirty="0">
                <a:solidFill>
                  <a:schemeClr val="accent2">
                    <a:lumMod val="75000"/>
                  </a:schemeClr>
                </a:solidFill>
              </a:rPr>
              <a:t>kulturní činnost</a:t>
            </a:r>
            <a:endParaRPr lang="cs-CZ" dirty="0"/>
          </a:p>
        </p:txBody>
      </p:sp>
      <p:sp>
        <p:nvSpPr>
          <p:cNvPr id="3" name="Zástupný obsah 2">
            <a:extLst>
              <a:ext uri="{FF2B5EF4-FFF2-40B4-BE49-F238E27FC236}">
                <a16:creationId xmlns:a16="http://schemas.microsoft.com/office/drawing/2014/main" id="{39BEFD31-8078-1F9B-2521-189EA2E2B749}"/>
              </a:ext>
            </a:extLst>
          </p:cNvPr>
          <p:cNvSpPr>
            <a:spLocks noGrp="1"/>
          </p:cNvSpPr>
          <p:nvPr>
            <p:ph idx="1"/>
          </p:nvPr>
        </p:nvSpPr>
        <p:spPr/>
        <p:txBody>
          <a:bodyPr/>
          <a:lstStyle/>
          <a:p>
            <a:pPr marL="25718" indent="0" algn="just">
              <a:buNone/>
              <a:defRPr/>
            </a:pPr>
            <a:r>
              <a:rPr lang="cs-CZ" sz="2000" b="1" dirty="0">
                <a:solidFill>
                  <a:schemeClr val="tx1">
                    <a:lumMod val="85000"/>
                    <a:lumOff val="15000"/>
                  </a:schemeClr>
                </a:solidFill>
              </a:rPr>
              <a:t>§61 písm. e) </a:t>
            </a:r>
            <a:r>
              <a:rPr lang="cs-CZ" sz="2000" dirty="0">
                <a:solidFill>
                  <a:schemeClr val="tx1">
                    <a:lumMod val="85000"/>
                    <a:lumOff val="15000"/>
                  </a:schemeClr>
                </a:solidFill>
              </a:rPr>
              <a:t>– </a:t>
            </a:r>
            <a:r>
              <a:rPr lang="cs-CZ" sz="2000" dirty="0"/>
              <a:t>poskytnutí kulturních služeb a dodání zboží s nimi úzce souvisejícího krajem, obcí, právnickou osobou zřízenou zákonem, právnickou osobou zřízenou Ministerstvem kultury nebo právnickou osobou, která nebyla založena nebo zřízena za účelem podnikání,</a:t>
            </a:r>
          </a:p>
          <a:p>
            <a:pPr marL="712788" lvl="1" indent="-255588">
              <a:buFont typeface="Wingdings" panose="05000000000000000000" pitchFamily="2" charset="2"/>
              <a:buChar char="§"/>
              <a:defRPr/>
            </a:pPr>
            <a:r>
              <a:rPr lang="cs-CZ" sz="2000" dirty="0">
                <a:solidFill>
                  <a:schemeClr val="tx1">
                    <a:lumMod val="85000"/>
                    <a:lumOff val="15000"/>
                  </a:schemeClr>
                </a:solidFill>
              </a:rPr>
              <a:t>Vstupné na ples </a:t>
            </a:r>
          </a:p>
          <a:p>
            <a:pPr marL="712788" lvl="1" indent="-255588">
              <a:buFont typeface="Wingdings" panose="05000000000000000000" pitchFamily="2" charset="2"/>
              <a:buChar char="§"/>
              <a:defRPr/>
            </a:pPr>
            <a:r>
              <a:rPr lang="cs-CZ" sz="2000" dirty="0">
                <a:solidFill>
                  <a:schemeClr val="tx1">
                    <a:lumMod val="85000"/>
                    <a:lumOff val="15000"/>
                  </a:schemeClr>
                </a:solidFill>
              </a:rPr>
              <a:t>Vstupné na kulturní představení (divadlo, koncert apod.)</a:t>
            </a:r>
          </a:p>
          <a:p>
            <a:pPr marL="712788" lvl="1" indent="-255588">
              <a:buFont typeface="Wingdings" panose="05000000000000000000" pitchFamily="2" charset="2"/>
              <a:buChar char="§"/>
              <a:defRPr/>
            </a:pPr>
            <a:r>
              <a:rPr lang="cs-CZ" sz="2000" dirty="0">
                <a:solidFill>
                  <a:schemeClr val="tx1">
                    <a:lumMod val="85000"/>
                    <a:lumOff val="15000"/>
                  </a:schemeClr>
                </a:solidFill>
              </a:rPr>
              <a:t>Vstupné do muzea</a:t>
            </a:r>
          </a:p>
          <a:p>
            <a:pPr marL="712788" lvl="1" indent="-255588">
              <a:buFont typeface="Wingdings" panose="05000000000000000000" pitchFamily="2" charset="2"/>
              <a:buChar char="§"/>
              <a:defRPr/>
            </a:pPr>
            <a:r>
              <a:rPr lang="cs-CZ" sz="2000" dirty="0">
                <a:solidFill>
                  <a:schemeClr val="tx1">
                    <a:lumMod val="85000"/>
                    <a:lumOff val="15000"/>
                  </a:schemeClr>
                </a:solidFill>
              </a:rPr>
              <a:t>Knihovní služby</a:t>
            </a:r>
          </a:p>
          <a:p>
            <a:pPr marL="712788" lvl="1" indent="-255588">
              <a:buFont typeface="Wingdings" panose="05000000000000000000" pitchFamily="2" charset="2"/>
              <a:buChar char="§"/>
              <a:defRPr/>
            </a:pPr>
            <a:r>
              <a:rPr lang="cs-CZ" sz="2000" dirty="0">
                <a:solidFill>
                  <a:schemeClr val="tx1">
                    <a:lumMod val="85000"/>
                    <a:lumOff val="15000"/>
                  </a:schemeClr>
                </a:solidFill>
              </a:rPr>
              <a:t>Losy do tomboly</a:t>
            </a:r>
          </a:p>
          <a:p>
            <a:pPr marL="712788" lvl="1" indent="-255588">
              <a:buFont typeface="Wingdings" panose="05000000000000000000" pitchFamily="2" charset="2"/>
              <a:buChar char="§"/>
              <a:defRPr/>
            </a:pPr>
            <a:r>
              <a:rPr lang="cs-CZ" sz="2000" dirty="0">
                <a:solidFill>
                  <a:schemeClr val="tx1">
                    <a:lumMod val="85000"/>
                    <a:lumOff val="15000"/>
                  </a:schemeClr>
                </a:solidFill>
              </a:rPr>
              <a:t>Nově od r. 2025 rozšíření pro ÚSC a </a:t>
            </a:r>
            <a:r>
              <a:rPr lang="cs-CZ" sz="2000" dirty="0" err="1">
                <a:solidFill>
                  <a:schemeClr val="tx1">
                    <a:lumMod val="85000"/>
                    <a:lumOff val="15000"/>
                  </a:schemeClr>
                </a:solidFill>
              </a:rPr>
              <a:t>p.o</a:t>
            </a:r>
            <a:r>
              <a:rPr lang="cs-CZ" sz="2000" dirty="0">
                <a:solidFill>
                  <a:schemeClr val="tx1">
                    <a:lumMod val="85000"/>
                    <a:lumOff val="15000"/>
                  </a:schemeClr>
                </a:solidFill>
              </a:rPr>
              <a:t>. – nově i např. tábory pořádané obcí</a:t>
            </a:r>
          </a:p>
          <a:p>
            <a:pPr marL="712788" lvl="1" indent="-255588">
              <a:buNone/>
              <a:defRPr/>
            </a:pPr>
            <a:endParaRPr lang="cs-CZ" sz="2000" dirty="0">
              <a:solidFill>
                <a:schemeClr val="tx1">
                  <a:lumMod val="85000"/>
                  <a:lumOff val="15000"/>
                </a:schemeClr>
              </a:solidFill>
            </a:endParaRPr>
          </a:p>
          <a:p>
            <a:pPr marL="712788" lvl="1" indent="-255588">
              <a:buFont typeface="Wingdings" panose="05000000000000000000" pitchFamily="2" charset="2"/>
              <a:buChar char="§"/>
              <a:defRPr/>
            </a:pPr>
            <a:r>
              <a:rPr lang="cs-CZ" sz="2000" dirty="0">
                <a:solidFill>
                  <a:schemeClr val="tx1">
                    <a:lumMod val="85000"/>
                    <a:lumOff val="15000"/>
                  </a:schemeClr>
                </a:solidFill>
              </a:rPr>
              <a:t>Nevztahuje se na pronájmy pro kulturní akce a prodej občerstvení na kulturních akcích !</a:t>
            </a:r>
          </a:p>
          <a:p>
            <a:endParaRPr lang="cs-CZ" dirty="0"/>
          </a:p>
        </p:txBody>
      </p:sp>
      <p:sp>
        <p:nvSpPr>
          <p:cNvPr id="4" name="Zástupný symbol pro číslo snímku 3">
            <a:extLst>
              <a:ext uri="{FF2B5EF4-FFF2-40B4-BE49-F238E27FC236}">
                <a16:creationId xmlns:a16="http://schemas.microsoft.com/office/drawing/2014/main" id="{BC157C1F-3AF0-8F6B-8866-2A5378B38C3C}"/>
              </a:ext>
            </a:extLst>
          </p:cNvPr>
          <p:cNvSpPr>
            <a:spLocks noGrp="1"/>
          </p:cNvSpPr>
          <p:nvPr>
            <p:ph type="sldNum" sz="quarter" idx="12"/>
          </p:nvPr>
        </p:nvSpPr>
        <p:spPr/>
        <p:txBody>
          <a:bodyPr/>
          <a:lstStyle/>
          <a:p>
            <a:pPr>
              <a:defRPr/>
            </a:pPr>
            <a:fld id="{CF7514F0-EDD8-47DD-BB0F-49C727DB197D}" type="slidenum">
              <a:rPr lang="cs-CZ" altLang="cs-CZ" smtClean="0"/>
              <a:pPr>
                <a:defRPr/>
              </a:pPr>
              <a:t>35</a:t>
            </a:fld>
            <a:endParaRPr lang="cs-CZ" altLang="cs-CZ"/>
          </a:p>
        </p:txBody>
      </p:sp>
    </p:spTree>
    <p:extLst>
      <p:ext uri="{BB962C8B-B14F-4D97-AF65-F5344CB8AC3E}">
        <p14:creationId xmlns:p14="http://schemas.microsoft.com/office/powerpoint/2010/main" val="19509586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95D5F44-A4C9-B342-04D4-6F9335EBF5D8}"/>
              </a:ext>
            </a:extLst>
          </p:cNvPr>
          <p:cNvSpPr>
            <a:spLocks noGrp="1"/>
          </p:cNvSpPr>
          <p:nvPr>
            <p:ph type="title"/>
          </p:nvPr>
        </p:nvSpPr>
        <p:spPr/>
        <p:txBody>
          <a:bodyPr>
            <a:normAutofit fontScale="90000"/>
          </a:bodyPr>
          <a:lstStyle/>
          <a:p>
            <a:r>
              <a:rPr lang="cs-CZ" sz="4800" b="1" dirty="0">
                <a:solidFill>
                  <a:schemeClr val="accent2">
                    <a:lumMod val="75000"/>
                  </a:schemeClr>
                </a:solidFill>
              </a:rPr>
              <a:t>Osvobozená</a:t>
            </a:r>
            <a:r>
              <a:rPr lang="cs-CZ" b="1" dirty="0">
                <a:solidFill>
                  <a:schemeClr val="accent2">
                    <a:lumMod val="75000"/>
                  </a:schemeClr>
                </a:solidFill>
              </a:rPr>
              <a:t> plnění podle §61 písm. d) </a:t>
            </a:r>
            <a:br>
              <a:rPr lang="cs-CZ" b="1" dirty="0">
                <a:solidFill>
                  <a:schemeClr val="accent2">
                    <a:lumMod val="75000"/>
                  </a:schemeClr>
                </a:solidFill>
              </a:rPr>
            </a:br>
            <a:r>
              <a:rPr lang="cs-CZ" b="1" dirty="0">
                <a:solidFill>
                  <a:schemeClr val="accent2">
                    <a:lumMod val="75000"/>
                  </a:schemeClr>
                </a:solidFill>
              </a:rPr>
              <a:t>sportovní služby</a:t>
            </a:r>
            <a:endParaRPr lang="cs-CZ" dirty="0"/>
          </a:p>
        </p:txBody>
      </p:sp>
      <p:sp>
        <p:nvSpPr>
          <p:cNvPr id="3" name="Zástupný obsah 2">
            <a:extLst>
              <a:ext uri="{FF2B5EF4-FFF2-40B4-BE49-F238E27FC236}">
                <a16:creationId xmlns:a16="http://schemas.microsoft.com/office/drawing/2014/main" id="{05605519-C4D4-3168-C0DF-C23531372F69}"/>
              </a:ext>
            </a:extLst>
          </p:cNvPr>
          <p:cNvSpPr>
            <a:spLocks noGrp="1"/>
          </p:cNvSpPr>
          <p:nvPr>
            <p:ph idx="1"/>
          </p:nvPr>
        </p:nvSpPr>
        <p:spPr/>
        <p:txBody>
          <a:bodyPr/>
          <a:lstStyle/>
          <a:p>
            <a:pPr marL="25718" indent="0" algn="just">
              <a:buNone/>
              <a:defRPr/>
            </a:pPr>
            <a:r>
              <a:rPr lang="cs-CZ" sz="2000" b="1" dirty="0">
                <a:solidFill>
                  <a:schemeClr val="tx1">
                    <a:lumMod val="85000"/>
                    <a:lumOff val="15000"/>
                  </a:schemeClr>
                </a:solidFill>
              </a:rPr>
              <a:t>§61 písm. d) </a:t>
            </a:r>
            <a:r>
              <a:rPr lang="cs-CZ" sz="2000" dirty="0">
                <a:solidFill>
                  <a:schemeClr val="tx1">
                    <a:lumMod val="85000"/>
                    <a:lumOff val="15000"/>
                  </a:schemeClr>
                </a:solidFill>
              </a:rPr>
              <a:t>– poskytování </a:t>
            </a:r>
            <a:r>
              <a:rPr lang="cs-CZ" sz="2000" u="sng" dirty="0">
                <a:solidFill>
                  <a:schemeClr val="tx1">
                    <a:lumMod val="85000"/>
                    <a:lumOff val="15000"/>
                  </a:schemeClr>
                </a:solidFill>
              </a:rPr>
              <a:t>služeb úzce souvisejících se sportem nebo těl. výchovou</a:t>
            </a:r>
            <a:r>
              <a:rPr lang="cs-CZ" sz="2000" dirty="0">
                <a:solidFill>
                  <a:schemeClr val="tx1">
                    <a:lumMod val="85000"/>
                    <a:lumOff val="15000"/>
                  </a:schemeClr>
                </a:solidFill>
              </a:rPr>
              <a:t> právnickými osobami, které nebyly založeny nebo zřízeny za účelem podnikání, osobám, které vykonávají sport nebo tělovýchovnou činnost :</a:t>
            </a:r>
          </a:p>
          <a:p>
            <a:pPr marL="712788" lvl="1" indent="-255588">
              <a:buFont typeface="Wingdings" panose="05000000000000000000" pitchFamily="2" charset="2"/>
              <a:buChar char="§"/>
              <a:defRPr/>
            </a:pPr>
            <a:r>
              <a:rPr lang="cs-CZ" sz="2000" dirty="0">
                <a:solidFill>
                  <a:schemeClr val="tx1">
                    <a:lumMod val="85000"/>
                    <a:lumOff val="15000"/>
                  </a:schemeClr>
                </a:solidFill>
              </a:rPr>
              <a:t>i krátkodobý „pronájem" tělocvičny pro tělovýchovnou činnost</a:t>
            </a:r>
          </a:p>
          <a:p>
            <a:pPr marL="712788" lvl="1" indent="-255588">
              <a:buNone/>
              <a:defRPr/>
            </a:pPr>
            <a:endParaRPr lang="cs-CZ" sz="2000" dirty="0">
              <a:solidFill>
                <a:schemeClr val="tx1">
                  <a:lumMod val="85000"/>
                  <a:lumOff val="15000"/>
                </a:schemeClr>
              </a:solidFill>
            </a:endParaRPr>
          </a:p>
          <a:p>
            <a:pPr marL="712788" lvl="1" indent="-255588">
              <a:buFont typeface="Wingdings" panose="05000000000000000000" pitchFamily="2" charset="2"/>
              <a:buChar char="§"/>
              <a:defRPr/>
            </a:pPr>
            <a:r>
              <a:rPr lang="cs-CZ" sz="2000" dirty="0">
                <a:solidFill>
                  <a:schemeClr val="tx1">
                    <a:lumMod val="85000"/>
                    <a:lumOff val="15000"/>
                  </a:schemeClr>
                </a:solidFill>
              </a:rPr>
              <a:t>amatérská i profesionální úroveň, pravidelná i nepravidelná, organizovaná i neorganizovaná činnost</a:t>
            </a:r>
          </a:p>
          <a:p>
            <a:pPr marL="712788" lvl="1" indent="-255588">
              <a:buNone/>
              <a:defRPr/>
            </a:pPr>
            <a:endParaRPr lang="cs-CZ" sz="2000" dirty="0">
              <a:solidFill>
                <a:schemeClr val="tx1">
                  <a:lumMod val="85000"/>
                  <a:lumOff val="15000"/>
                </a:schemeClr>
              </a:solidFill>
            </a:endParaRPr>
          </a:p>
          <a:p>
            <a:pPr marL="712788" lvl="1" indent="-255588">
              <a:buFont typeface="Wingdings" panose="05000000000000000000" pitchFamily="2" charset="2"/>
              <a:buChar char="§"/>
              <a:defRPr/>
            </a:pPr>
            <a:r>
              <a:rPr lang="cs-CZ" sz="2000" dirty="0">
                <a:solidFill>
                  <a:schemeClr val="tx1">
                    <a:lumMod val="85000"/>
                    <a:lumOff val="15000"/>
                  </a:schemeClr>
                </a:solidFill>
              </a:rPr>
              <a:t>i pro právnickou osobu (sportují členové, zaměstnanci)</a:t>
            </a:r>
          </a:p>
          <a:p>
            <a:pPr marL="712788" lvl="1" indent="-255588">
              <a:buNone/>
              <a:defRPr/>
            </a:pPr>
            <a:endParaRPr lang="cs-CZ" sz="2000" dirty="0">
              <a:solidFill>
                <a:schemeClr val="tx1">
                  <a:lumMod val="85000"/>
                  <a:lumOff val="15000"/>
                </a:schemeClr>
              </a:solidFill>
            </a:endParaRPr>
          </a:p>
          <a:p>
            <a:pPr marL="712788" lvl="1" indent="-255588">
              <a:buFont typeface="Wingdings" panose="05000000000000000000" pitchFamily="2" charset="2"/>
              <a:buChar char="§"/>
              <a:defRPr/>
            </a:pPr>
            <a:r>
              <a:rPr lang="cs-CZ" sz="2000" dirty="0">
                <a:solidFill>
                  <a:schemeClr val="tx1">
                    <a:lumMod val="85000"/>
                    <a:lumOff val="15000"/>
                  </a:schemeClr>
                </a:solidFill>
              </a:rPr>
              <a:t>nikoliv vstupné na sport. utkání pro diváky</a:t>
            </a:r>
          </a:p>
          <a:p>
            <a:pPr marL="0" indent="0">
              <a:buNone/>
            </a:pPr>
            <a:endParaRPr lang="cs-CZ" dirty="0"/>
          </a:p>
        </p:txBody>
      </p:sp>
      <p:sp>
        <p:nvSpPr>
          <p:cNvPr id="4" name="Zástupný symbol pro číslo snímku 3">
            <a:extLst>
              <a:ext uri="{FF2B5EF4-FFF2-40B4-BE49-F238E27FC236}">
                <a16:creationId xmlns:a16="http://schemas.microsoft.com/office/drawing/2014/main" id="{663DD4BF-21C5-A4BA-3D09-4AC65ABD5424}"/>
              </a:ext>
            </a:extLst>
          </p:cNvPr>
          <p:cNvSpPr>
            <a:spLocks noGrp="1"/>
          </p:cNvSpPr>
          <p:nvPr>
            <p:ph type="sldNum" sz="quarter" idx="12"/>
          </p:nvPr>
        </p:nvSpPr>
        <p:spPr/>
        <p:txBody>
          <a:bodyPr/>
          <a:lstStyle/>
          <a:p>
            <a:pPr>
              <a:defRPr/>
            </a:pPr>
            <a:fld id="{CF7514F0-EDD8-47DD-BB0F-49C727DB197D}" type="slidenum">
              <a:rPr lang="cs-CZ" altLang="cs-CZ" smtClean="0"/>
              <a:pPr>
                <a:defRPr/>
              </a:pPr>
              <a:t>36</a:t>
            </a:fld>
            <a:endParaRPr lang="cs-CZ" altLang="cs-CZ"/>
          </a:p>
        </p:txBody>
      </p:sp>
    </p:spTree>
    <p:extLst>
      <p:ext uri="{BB962C8B-B14F-4D97-AF65-F5344CB8AC3E}">
        <p14:creationId xmlns:p14="http://schemas.microsoft.com/office/powerpoint/2010/main" val="395703766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61D1946-AB5E-9A62-EBD1-ABB9A3FF0AE5}"/>
              </a:ext>
            </a:extLst>
          </p:cNvPr>
          <p:cNvSpPr>
            <a:spLocks noGrp="1"/>
          </p:cNvSpPr>
          <p:nvPr>
            <p:ph type="title"/>
          </p:nvPr>
        </p:nvSpPr>
        <p:spPr/>
        <p:txBody>
          <a:bodyPr>
            <a:normAutofit fontScale="90000"/>
          </a:bodyPr>
          <a:lstStyle/>
          <a:p>
            <a:r>
              <a:rPr lang="cs-CZ" sz="4400" spc="-100" dirty="0">
                <a:solidFill>
                  <a:schemeClr val="accent2">
                    <a:lumMod val="75000"/>
                  </a:schemeClr>
                </a:solidFill>
                <a:latin typeface="+mj-lt"/>
                <a:cs typeface="+mj-cs"/>
              </a:rPr>
              <a:t>Prodej dlouhodobého majetku, který není předmětem DPH</a:t>
            </a:r>
            <a:br>
              <a:rPr lang="cs-CZ" sz="4400" spc="-100" dirty="0">
                <a:solidFill>
                  <a:schemeClr val="accent2">
                    <a:lumMod val="75000"/>
                  </a:schemeClr>
                </a:solidFill>
                <a:latin typeface="+mj-lt"/>
                <a:cs typeface="+mj-cs"/>
              </a:rPr>
            </a:br>
            <a:endParaRPr lang="cs-CZ" dirty="0"/>
          </a:p>
        </p:txBody>
      </p:sp>
      <p:sp>
        <p:nvSpPr>
          <p:cNvPr id="3" name="Zástupný obsah 2">
            <a:extLst>
              <a:ext uri="{FF2B5EF4-FFF2-40B4-BE49-F238E27FC236}">
                <a16:creationId xmlns:a16="http://schemas.microsoft.com/office/drawing/2014/main" id="{76A4C539-D24F-5DA3-216F-5456E781E3A8}"/>
              </a:ext>
            </a:extLst>
          </p:cNvPr>
          <p:cNvSpPr>
            <a:spLocks noGrp="1"/>
          </p:cNvSpPr>
          <p:nvPr>
            <p:ph idx="1"/>
          </p:nvPr>
        </p:nvSpPr>
        <p:spPr/>
        <p:txBody>
          <a:bodyPr>
            <a:normAutofit lnSpcReduction="10000"/>
          </a:bodyPr>
          <a:lstStyle/>
          <a:p>
            <a:pPr eaLnBrk="1" hangingPunct="1">
              <a:lnSpc>
                <a:spcPct val="90000"/>
              </a:lnSpc>
              <a:spcBef>
                <a:spcPct val="20000"/>
              </a:spcBef>
              <a:defRPr/>
            </a:pPr>
            <a:endParaRPr lang="cs-CZ" altLang="cs-CZ" sz="2000" b="1" u="sng" dirty="0"/>
          </a:p>
          <a:p>
            <a:pPr marL="542925" lvl="1" algn="just">
              <a:buClr>
                <a:schemeClr val="accent1"/>
              </a:buClr>
              <a:buFont typeface="Arial" panose="020B0604020202020204" pitchFamily="34" charset="0"/>
              <a:buChar char="•"/>
              <a:defRPr/>
            </a:pPr>
            <a:r>
              <a:rPr lang="cs-CZ" altLang="cs-CZ" sz="2000" dirty="0"/>
              <a:t>Vymezení v zápisu z Koordinačního výboru KDP ČR , GFŘ a MF </a:t>
            </a:r>
          </a:p>
          <a:p>
            <a:pPr marL="542925" indent="-342900" algn="ctr">
              <a:buClr>
                <a:schemeClr val="accent1"/>
              </a:buClr>
              <a:defRPr/>
            </a:pPr>
            <a:r>
              <a:rPr lang="cs-CZ" altLang="cs-CZ" sz="2000" b="1" dirty="0">
                <a:solidFill>
                  <a:srgbClr val="000000"/>
                </a:solidFill>
                <a:latin typeface="Arial" panose="020B0604020202020204" pitchFamily="34" charset="0"/>
                <a:cs typeface="Times New Roman" panose="02020603050405020304" pitchFamily="18" charset="0"/>
              </a:rPr>
              <a:t>568/09.09.20 Uplatnění DPH při prodeji majetku plátcem </a:t>
            </a:r>
          </a:p>
          <a:p>
            <a:pPr marL="542925" indent="-342900" algn="ctr">
              <a:buClr>
                <a:schemeClr val="accent1"/>
              </a:buClr>
              <a:defRPr/>
            </a:pPr>
            <a:endParaRPr lang="cs-CZ" altLang="cs-CZ" sz="2000" b="1" dirty="0">
              <a:solidFill>
                <a:srgbClr val="000000"/>
              </a:solidFill>
              <a:latin typeface="Arial" panose="020B0604020202020204" pitchFamily="34" charset="0"/>
              <a:cs typeface="Times New Roman" panose="02020603050405020304" pitchFamily="18" charset="0"/>
            </a:endParaRPr>
          </a:p>
          <a:p>
            <a:pPr marL="542925" lvl="1" algn="just">
              <a:buClr>
                <a:schemeClr val="accent1"/>
              </a:buClr>
              <a:buFont typeface="Arial" panose="020B0604020202020204" pitchFamily="34" charset="0"/>
              <a:buChar char="•"/>
              <a:defRPr/>
            </a:pPr>
            <a:r>
              <a:rPr lang="cs-CZ" altLang="cs-CZ" sz="2000" dirty="0"/>
              <a:t>Cílem příspěvku je dosažení shody na rámcových pravidlech pro posouzení, které prodeje majetku jsou předmětem daně a které nikoli</a:t>
            </a:r>
          </a:p>
          <a:p>
            <a:pPr marL="542925" indent="-342900" algn="just">
              <a:buClr>
                <a:schemeClr val="accent1"/>
              </a:buClr>
              <a:buFont typeface="Arial" panose="020B0604020202020204" pitchFamily="34" charset="0"/>
              <a:buChar char="•"/>
              <a:defRPr/>
            </a:pPr>
            <a:endParaRPr lang="cs-CZ" altLang="cs-CZ" sz="2000" dirty="0"/>
          </a:p>
          <a:p>
            <a:pPr marL="542925" lvl="1" algn="just">
              <a:buClr>
                <a:schemeClr val="accent1"/>
              </a:buClr>
              <a:buFont typeface="Arial" panose="020B0604020202020204" pitchFamily="34" charset="0"/>
              <a:buChar char="•"/>
              <a:defRPr/>
            </a:pPr>
            <a:r>
              <a:rPr lang="cs-CZ" altLang="cs-CZ" sz="2000" dirty="0"/>
              <a:t>Je možné využití i pro neplátce DPH, protože prodej majetku, který není předmětem DPH nevstupuje do obratu pro povinnou registraci</a:t>
            </a:r>
          </a:p>
          <a:p>
            <a:pPr marL="542925" indent="-342900" algn="just">
              <a:buClr>
                <a:schemeClr val="accent1"/>
              </a:buClr>
              <a:defRPr/>
            </a:pPr>
            <a:endParaRPr lang="cs-CZ" altLang="cs-CZ" sz="2000" dirty="0"/>
          </a:p>
          <a:p>
            <a:pPr marL="542925" lvl="1" algn="just">
              <a:buClr>
                <a:schemeClr val="accent1"/>
              </a:buClr>
              <a:buFont typeface="Arial" panose="020B0604020202020204" pitchFamily="34" charset="0"/>
              <a:buChar char="•"/>
              <a:defRPr/>
            </a:pPr>
            <a:r>
              <a:rPr lang="cs-CZ" altLang="cs-CZ" sz="2000" dirty="0"/>
              <a:t>Pokud majetek nesloužil výhradně k ekonomické činnosti (pronájmu), resp. byl využíván pro výkon veřejné správy, nebo nebyl využíván vůbec, tak není předmětem DPH (prodej se nepočítá do obratu) za předpokladu, že není zhodnocen na pozemek stavební (nesmí dojít k výstavbě sítí, inzerci apod.). Územní plán není v takovém případě rozhodující.</a:t>
            </a:r>
          </a:p>
          <a:p>
            <a:pPr marL="0" indent="0">
              <a:buNone/>
            </a:pPr>
            <a:endParaRPr lang="cs-CZ" dirty="0"/>
          </a:p>
        </p:txBody>
      </p:sp>
      <p:sp>
        <p:nvSpPr>
          <p:cNvPr id="4" name="Zástupný symbol pro číslo snímku 3">
            <a:extLst>
              <a:ext uri="{FF2B5EF4-FFF2-40B4-BE49-F238E27FC236}">
                <a16:creationId xmlns:a16="http://schemas.microsoft.com/office/drawing/2014/main" id="{0DB375EC-BE1E-D598-2EE4-F3D213E45592}"/>
              </a:ext>
            </a:extLst>
          </p:cNvPr>
          <p:cNvSpPr>
            <a:spLocks noGrp="1"/>
          </p:cNvSpPr>
          <p:nvPr>
            <p:ph type="sldNum" sz="quarter" idx="12"/>
          </p:nvPr>
        </p:nvSpPr>
        <p:spPr/>
        <p:txBody>
          <a:bodyPr/>
          <a:lstStyle/>
          <a:p>
            <a:pPr>
              <a:defRPr/>
            </a:pPr>
            <a:fld id="{CF7514F0-EDD8-47DD-BB0F-49C727DB197D}" type="slidenum">
              <a:rPr lang="cs-CZ" altLang="cs-CZ" smtClean="0"/>
              <a:pPr>
                <a:defRPr/>
              </a:pPr>
              <a:t>37</a:t>
            </a:fld>
            <a:endParaRPr lang="cs-CZ" altLang="cs-CZ"/>
          </a:p>
        </p:txBody>
      </p:sp>
    </p:spTree>
    <p:extLst>
      <p:ext uri="{BB962C8B-B14F-4D97-AF65-F5344CB8AC3E}">
        <p14:creationId xmlns:p14="http://schemas.microsoft.com/office/powerpoint/2010/main" val="143735075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95F0001-A268-C8FE-4A98-B7EA2A945DF7}"/>
              </a:ext>
            </a:extLst>
          </p:cNvPr>
          <p:cNvSpPr>
            <a:spLocks noGrp="1"/>
          </p:cNvSpPr>
          <p:nvPr>
            <p:ph type="title"/>
          </p:nvPr>
        </p:nvSpPr>
        <p:spPr/>
        <p:txBody>
          <a:bodyPr>
            <a:normAutofit fontScale="90000"/>
          </a:bodyPr>
          <a:lstStyle/>
          <a:p>
            <a:br>
              <a:rPr lang="cs-CZ" sz="4000" spc="-100" dirty="0">
                <a:solidFill>
                  <a:schemeClr val="accent2">
                    <a:lumMod val="75000"/>
                  </a:schemeClr>
                </a:solidFill>
                <a:latin typeface="+mj-lt"/>
                <a:cs typeface="+mj-cs"/>
              </a:rPr>
            </a:br>
            <a:r>
              <a:rPr lang="cs-CZ" sz="4000" spc="-100" dirty="0">
                <a:solidFill>
                  <a:schemeClr val="accent2">
                    <a:lumMod val="75000"/>
                  </a:schemeClr>
                </a:solidFill>
                <a:latin typeface="+mj-lt"/>
                <a:cs typeface="+mj-cs"/>
              </a:rPr>
              <a:t>Prodej dlouhodobého majetku, který není předmětem DPH</a:t>
            </a:r>
            <a:br>
              <a:rPr lang="cs-CZ" spc="-100" dirty="0">
                <a:solidFill>
                  <a:schemeClr val="accent2">
                    <a:lumMod val="75000"/>
                  </a:schemeClr>
                </a:solidFill>
                <a:latin typeface="+mj-lt"/>
                <a:cs typeface="+mj-cs"/>
              </a:rPr>
            </a:br>
            <a:endParaRPr lang="cs-CZ" dirty="0"/>
          </a:p>
        </p:txBody>
      </p:sp>
      <p:sp>
        <p:nvSpPr>
          <p:cNvPr id="3" name="Zástupný obsah 2">
            <a:extLst>
              <a:ext uri="{FF2B5EF4-FFF2-40B4-BE49-F238E27FC236}">
                <a16:creationId xmlns:a16="http://schemas.microsoft.com/office/drawing/2014/main" id="{1EE01526-A2E4-33D4-9DB3-849CB412A3B2}"/>
              </a:ext>
            </a:extLst>
          </p:cNvPr>
          <p:cNvSpPr>
            <a:spLocks noGrp="1"/>
          </p:cNvSpPr>
          <p:nvPr>
            <p:ph idx="1"/>
          </p:nvPr>
        </p:nvSpPr>
        <p:spPr/>
        <p:txBody>
          <a:bodyPr>
            <a:normAutofit fontScale="40000" lnSpcReduction="20000"/>
          </a:bodyPr>
          <a:lstStyle/>
          <a:p>
            <a:pPr marL="0" indent="0">
              <a:buClr>
                <a:schemeClr val="accent1"/>
              </a:buClr>
              <a:buNone/>
            </a:pPr>
            <a:r>
              <a:rPr lang="cs-CZ" altLang="cs-CZ" sz="4200" b="1" u="sng" dirty="0">
                <a:solidFill>
                  <a:srgbClr val="000000"/>
                </a:solidFill>
              </a:rPr>
              <a:t>Závěr KOOV 568/09.09.20 Uplatnění DPH při prodeji majetku plátcem:</a:t>
            </a:r>
          </a:p>
          <a:p>
            <a:pPr marL="0" indent="0" algn="just">
              <a:buNone/>
            </a:pPr>
            <a:r>
              <a:rPr lang="cs-CZ" altLang="cs-CZ" sz="4200" b="1" dirty="0">
                <a:latin typeface="Arial" panose="020B0604020202020204" pitchFamily="34" charset="0"/>
                <a:cs typeface="Times New Roman" panose="02020603050405020304" pitchFamily="18" charset="0"/>
              </a:rPr>
              <a:t>Prodej majetku není předmětem daně v případě, že prodávající tento majetek nenabyl v postavení osoby povinné k daní, od počátku si zvolil, že si jej ponechá v soukromých aktivech </a:t>
            </a:r>
            <a:r>
              <a:rPr lang="cs-CZ" altLang="cs-CZ" sz="4200" dirty="0">
                <a:latin typeface="Arial" panose="020B0604020202020204" pitchFamily="34" charset="0"/>
                <a:cs typeface="Times New Roman" panose="02020603050405020304" pitchFamily="18" charset="0"/>
              </a:rPr>
              <a:t>(tj. mimo množinu obchodního majetku), a po celou dobu, během níž tento majetek vlastní, projevuje tuto svou vůli, což vyjadřuje tím, že </a:t>
            </a:r>
            <a:endParaRPr lang="cs-CZ" altLang="cs-CZ" sz="4200" dirty="0">
              <a:latin typeface="Times New Roman" panose="02020603050405020304" pitchFamily="18" charset="0"/>
              <a:cs typeface="Times New Roman" panose="02020603050405020304" pitchFamily="18" charset="0"/>
            </a:endParaRPr>
          </a:p>
          <a:p>
            <a:pPr algn="just">
              <a:lnSpc>
                <a:spcPct val="115000"/>
              </a:lnSpc>
              <a:buFont typeface="Symbol" panose="05050102010706020507" pitchFamily="18" charset="2"/>
              <a:buChar char=""/>
            </a:pPr>
            <a:r>
              <a:rPr lang="pl-PL" altLang="cs-CZ" sz="4200" dirty="0">
                <a:latin typeface="Arial" panose="020B0604020202020204" pitchFamily="34" charset="0"/>
                <a:cs typeface="Times New Roman" panose="02020603050405020304" pitchFamily="18" charset="0"/>
              </a:rPr>
              <a:t>jej nevložil do obchodního majetku pro účely DPH a </a:t>
            </a:r>
            <a:endParaRPr lang="cs-CZ" altLang="cs-CZ" sz="4200" dirty="0">
              <a:latin typeface="Times New Roman" panose="02020603050405020304" pitchFamily="18" charset="0"/>
              <a:cs typeface="Times New Roman" panose="02020603050405020304" pitchFamily="18" charset="0"/>
            </a:endParaRPr>
          </a:p>
          <a:p>
            <a:pPr algn="just">
              <a:lnSpc>
                <a:spcPct val="107000"/>
              </a:lnSpc>
              <a:buFont typeface="Symbol" panose="05050102010706020507" pitchFamily="18" charset="2"/>
              <a:buChar char=""/>
            </a:pPr>
            <a:r>
              <a:rPr lang="pl-PL" altLang="cs-CZ" sz="4200" dirty="0">
                <a:latin typeface="Arial" panose="020B0604020202020204" pitchFamily="34" charset="0"/>
                <a:cs typeface="Times New Roman" panose="02020603050405020304" pitchFamily="18" charset="0"/>
              </a:rPr>
              <a:t>neeviduje jej v evidenci DPH a </a:t>
            </a:r>
            <a:endParaRPr lang="cs-CZ" altLang="cs-CZ" sz="4200" dirty="0">
              <a:latin typeface="Times New Roman" panose="02020603050405020304" pitchFamily="18" charset="0"/>
              <a:cs typeface="Times New Roman" panose="02020603050405020304" pitchFamily="18" charset="0"/>
            </a:endParaRPr>
          </a:p>
          <a:p>
            <a:pPr algn="just">
              <a:lnSpc>
                <a:spcPct val="107000"/>
              </a:lnSpc>
              <a:buFont typeface="Symbol" panose="05050102010706020507" pitchFamily="18" charset="2"/>
              <a:buChar char=""/>
            </a:pPr>
            <a:r>
              <a:rPr lang="pl-PL" altLang="cs-CZ" sz="4200" dirty="0">
                <a:latin typeface="Arial" panose="020B0604020202020204" pitchFamily="34" charset="0"/>
                <a:cs typeface="Times New Roman" panose="02020603050405020304" pitchFamily="18" charset="0"/>
              </a:rPr>
              <a:t>neuplatnil při jeho pořízení nárok na odpočet daně na vstupu, </a:t>
            </a:r>
            <a:endParaRPr lang="cs-CZ" altLang="cs-CZ" sz="4200" dirty="0">
              <a:latin typeface="Times New Roman" panose="02020603050405020304" pitchFamily="18" charset="0"/>
              <a:cs typeface="Times New Roman" panose="02020603050405020304" pitchFamily="18" charset="0"/>
            </a:endParaRPr>
          </a:p>
          <a:p>
            <a:pPr marL="0" indent="0" algn="just">
              <a:lnSpc>
                <a:spcPct val="107000"/>
              </a:lnSpc>
              <a:buNone/>
            </a:pPr>
            <a:r>
              <a:rPr lang="pl-PL" altLang="cs-CZ" sz="4200" b="1" dirty="0">
                <a:latin typeface="Arial" panose="020B0604020202020204" pitchFamily="34" charset="0"/>
                <a:cs typeface="Times New Roman" panose="02020603050405020304" pitchFamily="18" charset="0"/>
              </a:rPr>
              <a:t>ačkoli jej před prodejem zčásti používal pro ekonomickou činnost. </a:t>
            </a:r>
            <a:endParaRPr lang="cs-CZ" altLang="cs-CZ" sz="4200" dirty="0">
              <a:latin typeface="Times New Roman" panose="02020603050405020304" pitchFamily="18" charset="0"/>
              <a:cs typeface="Times New Roman" panose="02020603050405020304" pitchFamily="18" charset="0"/>
            </a:endParaRPr>
          </a:p>
          <a:p>
            <a:pPr marL="0" indent="0">
              <a:buNone/>
            </a:pPr>
            <a:endParaRPr lang="cs-CZ" altLang="cs-CZ" sz="4200" dirty="0">
              <a:latin typeface="Times New Roman" panose="02020603050405020304" pitchFamily="18" charset="0"/>
              <a:cs typeface="Times New Roman" panose="02020603050405020304" pitchFamily="18" charset="0"/>
            </a:endParaRPr>
          </a:p>
          <a:p>
            <a:pPr marL="0" indent="0" algn="just">
              <a:buNone/>
            </a:pPr>
            <a:r>
              <a:rPr lang="pl-PL" altLang="cs-CZ" sz="4200" b="1" dirty="0">
                <a:latin typeface="Arial" panose="020B0604020202020204" pitchFamily="34" charset="0"/>
                <a:cs typeface="Times New Roman" panose="02020603050405020304" pitchFamily="18" charset="0"/>
              </a:rPr>
              <a:t>To platí za předpokladu, že při prodeji nepodnikal prodávající aktivní kroky, které využívají běžní obchodníci. Vždy by mělo být přihlédnuto ke všem okolnostem daného případu, včetně posouzení, zda není skutečný stav zastírán navenek deklarovaným stavem formálně právním.</a:t>
            </a:r>
            <a:endParaRPr lang="cs-CZ" altLang="cs-CZ" sz="4200" dirty="0">
              <a:latin typeface="Times New Roman" panose="02020603050405020304" pitchFamily="18" charset="0"/>
              <a:cs typeface="Times New Roman" panose="02020603050405020304" pitchFamily="18" charset="0"/>
            </a:endParaRPr>
          </a:p>
          <a:p>
            <a:pPr marL="0" indent="0" algn="just">
              <a:lnSpc>
                <a:spcPct val="115000"/>
              </a:lnSpc>
              <a:buNone/>
            </a:pPr>
            <a:r>
              <a:rPr lang="cs-CZ" altLang="cs-CZ" sz="4200" dirty="0">
                <a:solidFill>
                  <a:srgbClr val="FF0000"/>
                </a:solidFill>
                <a:latin typeface="Arial" panose="020B0604020202020204" pitchFamily="34" charset="0"/>
                <a:cs typeface="Times New Roman" panose="02020603050405020304" pitchFamily="18" charset="0"/>
              </a:rPr>
              <a:t> </a:t>
            </a:r>
            <a:endParaRPr lang="cs-CZ" altLang="cs-CZ" sz="4200" i="1" dirty="0">
              <a:latin typeface="Times New Roman" panose="02020603050405020304" pitchFamily="18" charset="0"/>
              <a:cs typeface="Times New Roman" panose="02020603050405020304" pitchFamily="18" charset="0"/>
            </a:endParaRPr>
          </a:p>
          <a:p>
            <a:pPr marL="0" indent="0">
              <a:buNone/>
            </a:pPr>
            <a:r>
              <a:rPr lang="cs-CZ" altLang="cs-CZ" sz="4200" b="1" i="1" dirty="0">
                <a:latin typeface="Arial" panose="020B0604020202020204" pitchFamily="34" charset="0"/>
              </a:rPr>
              <a:t>Stanovisko GFŘ:  Souhlas se závěrem předkladatelů</a:t>
            </a:r>
          </a:p>
          <a:p>
            <a:pPr marL="0" indent="0">
              <a:buNone/>
            </a:pPr>
            <a:endParaRPr lang="cs-CZ" dirty="0"/>
          </a:p>
        </p:txBody>
      </p:sp>
      <p:sp>
        <p:nvSpPr>
          <p:cNvPr id="4" name="Zástupný symbol pro číslo snímku 3">
            <a:extLst>
              <a:ext uri="{FF2B5EF4-FFF2-40B4-BE49-F238E27FC236}">
                <a16:creationId xmlns:a16="http://schemas.microsoft.com/office/drawing/2014/main" id="{6E0388F0-56FA-8C7C-81D9-82C63852AD28}"/>
              </a:ext>
            </a:extLst>
          </p:cNvPr>
          <p:cNvSpPr>
            <a:spLocks noGrp="1"/>
          </p:cNvSpPr>
          <p:nvPr>
            <p:ph type="sldNum" sz="quarter" idx="12"/>
          </p:nvPr>
        </p:nvSpPr>
        <p:spPr/>
        <p:txBody>
          <a:bodyPr/>
          <a:lstStyle/>
          <a:p>
            <a:pPr>
              <a:defRPr/>
            </a:pPr>
            <a:fld id="{CF7514F0-EDD8-47DD-BB0F-49C727DB197D}" type="slidenum">
              <a:rPr lang="cs-CZ" altLang="cs-CZ" smtClean="0"/>
              <a:pPr>
                <a:defRPr/>
              </a:pPr>
              <a:t>38</a:t>
            </a:fld>
            <a:endParaRPr lang="cs-CZ" altLang="cs-CZ"/>
          </a:p>
        </p:txBody>
      </p:sp>
    </p:spTree>
    <p:extLst>
      <p:ext uri="{BB962C8B-B14F-4D97-AF65-F5344CB8AC3E}">
        <p14:creationId xmlns:p14="http://schemas.microsoft.com/office/powerpoint/2010/main" val="94200457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E8BCDAF-0BA8-2E40-2BBA-C3CF78B59162}"/>
              </a:ext>
            </a:extLst>
          </p:cNvPr>
          <p:cNvSpPr>
            <a:spLocks noGrp="1"/>
          </p:cNvSpPr>
          <p:nvPr>
            <p:ph type="title"/>
          </p:nvPr>
        </p:nvSpPr>
        <p:spPr/>
        <p:txBody>
          <a:bodyPr/>
          <a:lstStyle/>
          <a:p>
            <a:r>
              <a:rPr lang="cs-CZ" dirty="0"/>
              <a:t>Úplata</a:t>
            </a:r>
          </a:p>
        </p:txBody>
      </p:sp>
      <p:sp>
        <p:nvSpPr>
          <p:cNvPr id="3" name="Zástupný obsah 2">
            <a:extLst>
              <a:ext uri="{FF2B5EF4-FFF2-40B4-BE49-F238E27FC236}">
                <a16:creationId xmlns:a16="http://schemas.microsoft.com/office/drawing/2014/main" id="{E7354F70-613C-D395-E218-FA20C4D926D0}"/>
              </a:ext>
            </a:extLst>
          </p:cNvPr>
          <p:cNvSpPr>
            <a:spLocks noGrp="1"/>
          </p:cNvSpPr>
          <p:nvPr>
            <p:ph idx="1"/>
          </p:nvPr>
        </p:nvSpPr>
        <p:spPr/>
        <p:txBody>
          <a:bodyPr>
            <a:normAutofit lnSpcReduction="10000"/>
          </a:bodyPr>
          <a:lstStyle/>
          <a:p>
            <a:pPr algn="just"/>
            <a:r>
              <a:rPr lang="cs-CZ" sz="2800" b="1" dirty="0"/>
              <a:t>Nová definice úplaty (účinnost od 1.1.2028)</a:t>
            </a:r>
          </a:p>
          <a:p>
            <a:pPr algn="just"/>
            <a:r>
              <a:rPr lang="cs-CZ" sz="2800" dirty="0">
                <a:solidFill>
                  <a:srgbClr val="000000"/>
                </a:solidFill>
              </a:rPr>
              <a:t>V oblasti úplaty a dotací nedochází do 31.12.2027 k žádné změně</a:t>
            </a:r>
          </a:p>
          <a:p>
            <a:pPr algn="just"/>
            <a:r>
              <a:rPr lang="cs-CZ" sz="2800" dirty="0">
                <a:solidFill>
                  <a:srgbClr val="000000"/>
                </a:solidFill>
              </a:rPr>
              <a:t>Obecně dotace nejsou zdaňovány, ale pokud budou naplněny </a:t>
            </a:r>
            <a:r>
              <a:rPr lang="cs-CZ" sz="2800" b="1" dirty="0">
                <a:solidFill>
                  <a:srgbClr val="000000"/>
                </a:solidFill>
              </a:rPr>
              <a:t>znaky úplaty </a:t>
            </a:r>
            <a:r>
              <a:rPr lang="cs-CZ" sz="2800" dirty="0">
                <a:solidFill>
                  <a:srgbClr val="000000"/>
                </a:solidFill>
              </a:rPr>
              <a:t>a bude existovat přímý vliv na cenu pro zákazníka, budou se muset takové dotace jako součást úplaty zahrnout do základu daně.</a:t>
            </a:r>
          </a:p>
          <a:p>
            <a:pPr algn="just"/>
            <a:endParaRPr lang="cs-CZ" sz="2800" dirty="0">
              <a:solidFill>
                <a:srgbClr val="000000"/>
              </a:solidFill>
            </a:endParaRPr>
          </a:p>
          <a:p>
            <a:pPr marL="285750" indent="-285750" algn="just">
              <a:buFont typeface="Arial" panose="020B0604020202020204" pitchFamily="34" charset="0"/>
              <a:buChar char="•"/>
            </a:pPr>
            <a:r>
              <a:rPr lang="cs-CZ" sz="2800" dirty="0"/>
              <a:t>Dotace budou zahrnuty do výpočtu obratu</a:t>
            </a:r>
          </a:p>
          <a:p>
            <a:pPr marL="285750" indent="-285750" algn="just">
              <a:buFont typeface="Arial" panose="020B0604020202020204" pitchFamily="34" charset="0"/>
              <a:buChar char="•"/>
            </a:pPr>
            <a:r>
              <a:rPr lang="cs-CZ" sz="2800" dirty="0"/>
              <a:t>Dotace budou podléhat DPH</a:t>
            </a:r>
          </a:p>
          <a:p>
            <a:pPr marL="285750" indent="-285750" algn="just">
              <a:buFont typeface="Arial" panose="020B0604020202020204" pitchFamily="34" charset="0"/>
              <a:buChar char="•"/>
            </a:pPr>
            <a:r>
              <a:rPr lang="cs-CZ" sz="2800" dirty="0"/>
              <a:t>Dopad do rozpočtů ÚSC</a:t>
            </a:r>
          </a:p>
          <a:p>
            <a:pPr marL="0" indent="0">
              <a:buNone/>
            </a:pPr>
            <a:endParaRPr lang="cs-CZ" dirty="0"/>
          </a:p>
        </p:txBody>
      </p:sp>
      <p:sp>
        <p:nvSpPr>
          <p:cNvPr id="4" name="Zástupný symbol pro číslo snímku 3">
            <a:extLst>
              <a:ext uri="{FF2B5EF4-FFF2-40B4-BE49-F238E27FC236}">
                <a16:creationId xmlns:a16="http://schemas.microsoft.com/office/drawing/2014/main" id="{C65FAFF9-5D08-373E-0C66-A7144F538067}"/>
              </a:ext>
            </a:extLst>
          </p:cNvPr>
          <p:cNvSpPr>
            <a:spLocks noGrp="1"/>
          </p:cNvSpPr>
          <p:nvPr>
            <p:ph type="sldNum" sz="quarter" idx="12"/>
          </p:nvPr>
        </p:nvSpPr>
        <p:spPr/>
        <p:txBody>
          <a:bodyPr/>
          <a:lstStyle/>
          <a:p>
            <a:pPr>
              <a:defRPr/>
            </a:pPr>
            <a:fld id="{CF7514F0-EDD8-47DD-BB0F-49C727DB197D}" type="slidenum">
              <a:rPr lang="cs-CZ" altLang="cs-CZ" smtClean="0"/>
              <a:pPr>
                <a:defRPr/>
              </a:pPr>
              <a:t>39</a:t>
            </a:fld>
            <a:endParaRPr lang="cs-CZ" altLang="cs-CZ"/>
          </a:p>
        </p:txBody>
      </p:sp>
    </p:spTree>
    <p:extLst>
      <p:ext uri="{BB962C8B-B14F-4D97-AF65-F5344CB8AC3E}">
        <p14:creationId xmlns:p14="http://schemas.microsoft.com/office/powerpoint/2010/main" val="26732963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FBAB7C2-2525-47EC-B248-3419717529B5}"/>
              </a:ext>
            </a:extLst>
          </p:cNvPr>
          <p:cNvSpPr>
            <a:spLocks noGrp="1"/>
          </p:cNvSpPr>
          <p:nvPr>
            <p:ph type="title"/>
          </p:nvPr>
        </p:nvSpPr>
        <p:spPr/>
        <p:txBody>
          <a:bodyPr>
            <a:normAutofit fontScale="90000"/>
          </a:bodyPr>
          <a:lstStyle/>
          <a:p>
            <a:r>
              <a:rPr lang="cs-CZ" sz="4400" spc="-100" dirty="0">
                <a:solidFill>
                  <a:schemeClr val="accent2">
                    <a:lumMod val="75000"/>
                  </a:schemeClr>
                </a:solidFill>
                <a:effectLst/>
                <a:latin typeface="+mj-lt"/>
                <a:cs typeface="+mj-cs"/>
              </a:rPr>
              <a:t>Sledování obratu na výnosových účtech</a:t>
            </a:r>
            <a:br>
              <a:rPr lang="cs-CZ" sz="4400" spc="-100" dirty="0">
                <a:solidFill>
                  <a:schemeClr val="accent2">
                    <a:lumMod val="75000"/>
                  </a:schemeClr>
                </a:solidFill>
                <a:effectLst/>
                <a:latin typeface="+mj-lt"/>
                <a:cs typeface="+mj-cs"/>
              </a:rPr>
            </a:br>
            <a:endParaRPr lang="cs-CZ" dirty="0"/>
          </a:p>
        </p:txBody>
      </p:sp>
      <p:sp>
        <p:nvSpPr>
          <p:cNvPr id="3" name="Zástupný obsah 2">
            <a:extLst>
              <a:ext uri="{FF2B5EF4-FFF2-40B4-BE49-F238E27FC236}">
                <a16:creationId xmlns:a16="http://schemas.microsoft.com/office/drawing/2014/main" id="{F80AB5F5-3357-F0D2-C6C3-E00113C02C38}"/>
              </a:ext>
            </a:extLst>
          </p:cNvPr>
          <p:cNvSpPr>
            <a:spLocks noGrp="1"/>
          </p:cNvSpPr>
          <p:nvPr>
            <p:ph idx="1"/>
          </p:nvPr>
        </p:nvSpPr>
        <p:spPr>
          <a:xfrm>
            <a:off x="673100" y="1556792"/>
            <a:ext cx="10909300" cy="4799558"/>
          </a:xfrm>
        </p:spPr>
        <p:txBody>
          <a:bodyPr>
            <a:normAutofit lnSpcReduction="10000"/>
          </a:bodyPr>
          <a:lstStyle/>
          <a:p>
            <a:pPr marL="0" indent="0">
              <a:buNone/>
              <a:defRPr/>
            </a:pPr>
            <a:r>
              <a:rPr lang="cs-CZ" sz="2000" b="1" dirty="0"/>
              <a:t>Obrat pro povinnou registraci se sleduje zejména na následujících účtech (v hlavní i hospodářské činnosti):</a:t>
            </a:r>
          </a:p>
          <a:p>
            <a:pPr marL="800100" lvl="1" indent="-342900">
              <a:buFont typeface="Arial" panose="020B0604020202020204" pitchFamily="34" charset="0"/>
              <a:buChar char="•"/>
              <a:defRPr/>
            </a:pPr>
            <a:r>
              <a:rPr lang="cs-CZ" sz="2000" b="1" dirty="0"/>
              <a:t>601 - Výnosy z prodeje vlastních výrobků</a:t>
            </a:r>
          </a:p>
          <a:p>
            <a:pPr marL="800100" lvl="1" indent="-342900">
              <a:buFont typeface="Arial" panose="020B0604020202020204" pitchFamily="34" charset="0"/>
              <a:buChar char="•"/>
              <a:defRPr/>
            </a:pPr>
            <a:r>
              <a:rPr lang="cs-CZ" sz="2000" b="1" dirty="0"/>
              <a:t>602 - Výnosy z prodeje služeb</a:t>
            </a:r>
          </a:p>
          <a:p>
            <a:pPr lvl="1">
              <a:defRPr/>
            </a:pPr>
            <a:r>
              <a:rPr lang="cs-CZ" sz="2000" i="1" dirty="0"/>
              <a:t>(kromě parkovného dle vyhlášky, přeúčtování energií vstupné na kulturní akce, do muzea apod.) </a:t>
            </a:r>
          </a:p>
          <a:p>
            <a:pPr marL="742950" lvl="1" indent="-285750">
              <a:buFont typeface="Arial" panose="020B0604020202020204" pitchFamily="34" charset="0"/>
              <a:buChar char="•"/>
              <a:defRPr/>
            </a:pPr>
            <a:r>
              <a:rPr lang="cs-CZ" sz="2000" b="1" dirty="0"/>
              <a:t>603 – Výnosy z pronájmu</a:t>
            </a:r>
          </a:p>
          <a:p>
            <a:pPr lvl="1">
              <a:defRPr/>
            </a:pPr>
            <a:r>
              <a:rPr lang="cs-CZ" sz="2000" i="1" dirty="0"/>
              <a:t>(kromě pronájmů pro sport)</a:t>
            </a:r>
          </a:p>
          <a:p>
            <a:pPr marL="742950" lvl="1" indent="-285750">
              <a:buFont typeface="Arial" panose="020B0604020202020204" pitchFamily="34" charset="0"/>
              <a:buChar char="•"/>
              <a:defRPr/>
            </a:pPr>
            <a:r>
              <a:rPr lang="cs-CZ" sz="2000" b="1" dirty="0"/>
              <a:t>604 – Výnosy z prodaného zboží</a:t>
            </a:r>
          </a:p>
          <a:p>
            <a:pPr marL="742950" lvl="1" indent="-285750">
              <a:buFont typeface="Arial" panose="020B0604020202020204" pitchFamily="34" charset="0"/>
              <a:buChar char="•"/>
              <a:defRPr/>
            </a:pPr>
            <a:r>
              <a:rPr lang="cs-CZ" sz="2000" b="1" dirty="0"/>
              <a:t>644 – Výnosy z prodaného materiálu</a:t>
            </a:r>
          </a:p>
          <a:p>
            <a:pPr marL="742950" lvl="1" indent="-285750">
              <a:buFont typeface="Arial" panose="020B0604020202020204" pitchFamily="34" charset="0"/>
              <a:buChar char="•"/>
              <a:defRPr/>
            </a:pPr>
            <a:r>
              <a:rPr lang="cs-CZ" sz="2000" b="1" dirty="0"/>
              <a:t>646, 647 – od 1.4.2019 prodeje dlouhodobého majetku, pokud jsou obvyklou </a:t>
            </a:r>
            <a:r>
              <a:rPr lang="cs-CZ" sz="2000" b="1" dirty="0" err="1"/>
              <a:t>ek</a:t>
            </a:r>
            <a:r>
              <a:rPr lang="cs-CZ" sz="2000" b="1" dirty="0"/>
              <a:t>. činností)</a:t>
            </a:r>
          </a:p>
          <a:p>
            <a:pPr marL="742950" lvl="1" indent="-285750">
              <a:buFont typeface="Arial" panose="020B0604020202020204" pitchFamily="34" charset="0"/>
              <a:buChar char="•"/>
              <a:defRPr/>
            </a:pPr>
            <a:r>
              <a:rPr lang="cs-CZ" sz="2000" b="1" dirty="0"/>
              <a:t>649 – Ostatní výnosy z činnosti</a:t>
            </a:r>
          </a:p>
          <a:p>
            <a:pPr lvl="1">
              <a:defRPr/>
            </a:pPr>
            <a:r>
              <a:rPr lang="cs-CZ" sz="2000" i="1" dirty="0"/>
              <a:t>(kromě náhrad škod, odvodů od </a:t>
            </a:r>
            <a:r>
              <a:rPr lang="cs-CZ" sz="2000" i="1" dirty="0" err="1"/>
              <a:t>p.o</a:t>
            </a:r>
            <a:r>
              <a:rPr lang="cs-CZ" sz="2000" i="1" dirty="0"/>
              <a:t>., apod.)</a:t>
            </a:r>
          </a:p>
          <a:p>
            <a:pPr marL="457200" lvl="1" indent="0">
              <a:buNone/>
              <a:defRPr/>
            </a:pPr>
            <a:r>
              <a:rPr lang="cs-CZ" sz="2000" b="1" dirty="0"/>
              <a:t>Nelze sledovat pouze jednotlivé účty, je nutné výnosy posuzovat individuálně!!!</a:t>
            </a:r>
          </a:p>
          <a:p>
            <a:pPr marL="0" indent="0">
              <a:buNone/>
            </a:pPr>
            <a:endParaRPr lang="cs-CZ" dirty="0"/>
          </a:p>
        </p:txBody>
      </p:sp>
      <p:sp>
        <p:nvSpPr>
          <p:cNvPr id="4" name="Zástupný symbol pro číslo snímku 3">
            <a:extLst>
              <a:ext uri="{FF2B5EF4-FFF2-40B4-BE49-F238E27FC236}">
                <a16:creationId xmlns:a16="http://schemas.microsoft.com/office/drawing/2014/main" id="{CBD2BCF0-07F5-6B1F-FA1E-E14DFE89BD66}"/>
              </a:ext>
            </a:extLst>
          </p:cNvPr>
          <p:cNvSpPr>
            <a:spLocks noGrp="1"/>
          </p:cNvSpPr>
          <p:nvPr>
            <p:ph type="sldNum" sz="quarter" idx="12"/>
          </p:nvPr>
        </p:nvSpPr>
        <p:spPr/>
        <p:txBody>
          <a:bodyPr/>
          <a:lstStyle/>
          <a:p>
            <a:pPr>
              <a:defRPr/>
            </a:pPr>
            <a:fld id="{CF7514F0-EDD8-47DD-BB0F-49C727DB197D}" type="slidenum">
              <a:rPr lang="cs-CZ" altLang="cs-CZ" smtClean="0"/>
              <a:pPr>
                <a:defRPr/>
              </a:pPr>
              <a:t>40</a:t>
            </a:fld>
            <a:endParaRPr lang="cs-CZ" altLang="cs-CZ"/>
          </a:p>
        </p:txBody>
      </p:sp>
    </p:spTree>
    <p:extLst>
      <p:ext uri="{BB962C8B-B14F-4D97-AF65-F5344CB8AC3E}">
        <p14:creationId xmlns:p14="http://schemas.microsoft.com/office/powerpoint/2010/main" val="264979944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3DEF323-F384-950B-164D-645124500B98}"/>
              </a:ext>
            </a:extLst>
          </p:cNvPr>
          <p:cNvSpPr>
            <a:spLocks noGrp="1"/>
          </p:cNvSpPr>
          <p:nvPr>
            <p:ph type="title"/>
          </p:nvPr>
        </p:nvSpPr>
        <p:spPr/>
        <p:txBody>
          <a:bodyPr>
            <a:normAutofit fontScale="90000"/>
          </a:bodyPr>
          <a:lstStyle/>
          <a:p>
            <a:br>
              <a:rPr lang="cs-CZ" sz="4400" spc="-100" dirty="0">
                <a:solidFill>
                  <a:schemeClr val="accent2">
                    <a:lumMod val="75000"/>
                  </a:schemeClr>
                </a:solidFill>
                <a:effectLst/>
                <a:latin typeface="+mj-lt"/>
                <a:cs typeface="+mj-cs"/>
              </a:rPr>
            </a:br>
            <a:r>
              <a:rPr lang="cs-CZ" sz="4400" spc="-100" dirty="0">
                <a:solidFill>
                  <a:schemeClr val="accent2">
                    <a:lumMod val="75000"/>
                  </a:schemeClr>
                </a:solidFill>
                <a:effectLst/>
                <a:latin typeface="+mj-lt"/>
                <a:cs typeface="+mj-cs"/>
              </a:rPr>
              <a:t>Režim DPH u odměn za zpětný odběr obalů (EKO-KOM) - připomenutí</a:t>
            </a:r>
            <a:br>
              <a:rPr lang="cs-CZ" sz="4400" spc="-100" dirty="0">
                <a:solidFill>
                  <a:schemeClr val="accent2">
                    <a:lumMod val="75000"/>
                  </a:schemeClr>
                </a:solidFill>
                <a:effectLst/>
                <a:latin typeface="+mj-lt"/>
                <a:cs typeface="+mj-cs"/>
              </a:rPr>
            </a:br>
            <a:endParaRPr lang="cs-CZ" dirty="0"/>
          </a:p>
        </p:txBody>
      </p:sp>
      <p:sp>
        <p:nvSpPr>
          <p:cNvPr id="3" name="Zástupný obsah 2">
            <a:extLst>
              <a:ext uri="{FF2B5EF4-FFF2-40B4-BE49-F238E27FC236}">
                <a16:creationId xmlns:a16="http://schemas.microsoft.com/office/drawing/2014/main" id="{45F10529-AE99-24E0-BC11-A81588CCA550}"/>
              </a:ext>
            </a:extLst>
          </p:cNvPr>
          <p:cNvSpPr>
            <a:spLocks noGrp="1"/>
          </p:cNvSpPr>
          <p:nvPr>
            <p:ph idx="1"/>
          </p:nvPr>
        </p:nvSpPr>
        <p:spPr/>
        <p:txBody>
          <a:bodyPr>
            <a:normAutofit lnSpcReduction="10000"/>
          </a:bodyPr>
          <a:lstStyle/>
          <a:p>
            <a:pPr marL="542925" lvl="1" algn="just">
              <a:buClr>
                <a:schemeClr val="accent1"/>
              </a:buClr>
              <a:buFont typeface="Arial" panose="020B0604020202020204" pitchFamily="34" charset="0"/>
              <a:buChar char="•"/>
              <a:defRPr/>
            </a:pPr>
            <a:endParaRPr lang="cs-CZ" sz="2800" b="1" dirty="0"/>
          </a:p>
          <a:p>
            <a:pPr marL="542925" lvl="1" algn="just">
              <a:buClr>
                <a:schemeClr val="accent1"/>
              </a:buClr>
              <a:buFont typeface="Arial" panose="020B0604020202020204" pitchFamily="34" charset="0"/>
              <a:buChar char="•"/>
              <a:defRPr/>
            </a:pPr>
            <a:r>
              <a:rPr lang="cs-CZ" sz="2800" b="1" dirty="0"/>
              <a:t>Do 31.3.2022 </a:t>
            </a:r>
            <a:r>
              <a:rPr lang="cs-CZ" sz="2800" dirty="0"/>
              <a:t>nebyly odměny od obalových společností (EKO-KOM, </a:t>
            </a:r>
            <a:r>
              <a:rPr lang="cs-CZ" sz="2800" dirty="0" err="1"/>
              <a:t>Asekol</a:t>
            </a:r>
            <a:r>
              <a:rPr lang="cs-CZ" sz="2800" dirty="0"/>
              <a:t>, </a:t>
            </a:r>
            <a:r>
              <a:rPr lang="cs-CZ" sz="2800" dirty="0" err="1"/>
              <a:t>Eletrowin</a:t>
            </a:r>
            <a:r>
              <a:rPr lang="cs-CZ" sz="2800" dirty="0"/>
              <a:t>, apod.) předmětem DPH na základě stanoviska MFČR ze dne 28.1.2005 a nezapočítávaly se do obratu pro povinnou registraci k DPH.</a:t>
            </a:r>
          </a:p>
          <a:p>
            <a:pPr marL="200025" lvl="1" indent="0" algn="just">
              <a:buClr>
                <a:schemeClr val="accent1"/>
              </a:buClr>
              <a:defRPr/>
            </a:pPr>
            <a:endParaRPr lang="cs-CZ" sz="2800" dirty="0"/>
          </a:p>
          <a:p>
            <a:pPr marL="200025" lvl="1" indent="0" algn="just">
              <a:buClr>
                <a:schemeClr val="accent1"/>
              </a:buClr>
              <a:defRPr/>
            </a:pPr>
            <a:endParaRPr lang="cs-CZ" sz="2800" dirty="0"/>
          </a:p>
          <a:p>
            <a:pPr marL="542925" lvl="1" algn="just">
              <a:buClr>
                <a:schemeClr val="accent1"/>
              </a:buClr>
              <a:buFont typeface="Arial" panose="020B0604020202020204" pitchFamily="34" charset="0"/>
              <a:buChar char="•"/>
              <a:defRPr/>
            </a:pPr>
            <a:r>
              <a:rPr lang="cs-CZ" sz="2800" b="1" dirty="0"/>
              <a:t>Od 1.4.2022 jsou odměny od obalových společností  předmětem DPH na základě závěrů </a:t>
            </a:r>
            <a:r>
              <a:rPr lang="cs-CZ" sz="2800" b="1" dirty="0">
                <a:hlinkClick r:id="rId2">
                  <a:extLst>
                    <a:ext uri="{A12FA001-AC4F-418D-AE19-62706E023703}">
                      <ahyp:hlinkClr xmlns:ahyp="http://schemas.microsoft.com/office/drawing/2018/hyperlinkcolor" val="tx"/>
                    </a:ext>
                  </a:extLst>
                </a:hlinkClick>
              </a:rPr>
              <a:t>Koordinačního výboru Komory daňových poradců č. 591/23.3.2022</a:t>
            </a:r>
            <a:r>
              <a:rPr lang="cs-CZ" sz="2800" b="1" dirty="0"/>
              <a:t> a započítávají se do obratu pro povinnou registraci k DPH.</a:t>
            </a:r>
          </a:p>
          <a:p>
            <a:pPr marL="0" indent="0">
              <a:buNone/>
            </a:pPr>
            <a:endParaRPr lang="cs-CZ" dirty="0"/>
          </a:p>
        </p:txBody>
      </p:sp>
      <p:sp>
        <p:nvSpPr>
          <p:cNvPr id="4" name="Zástupný symbol pro číslo snímku 3">
            <a:extLst>
              <a:ext uri="{FF2B5EF4-FFF2-40B4-BE49-F238E27FC236}">
                <a16:creationId xmlns:a16="http://schemas.microsoft.com/office/drawing/2014/main" id="{93FB5B3F-AE81-6A3C-0647-BAAAAC0C127A}"/>
              </a:ext>
            </a:extLst>
          </p:cNvPr>
          <p:cNvSpPr>
            <a:spLocks noGrp="1"/>
          </p:cNvSpPr>
          <p:nvPr>
            <p:ph type="sldNum" sz="quarter" idx="12"/>
          </p:nvPr>
        </p:nvSpPr>
        <p:spPr/>
        <p:txBody>
          <a:bodyPr/>
          <a:lstStyle/>
          <a:p>
            <a:pPr>
              <a:defRPr/>
            </a:pPr>
            <a:fld id="{CF7514F0-EDD8-47DD-BB0F-49C727DB197D}" type="slidenum">
              <a:rPr lang="cs-CZ" altLang="cs-CZ" smtClean="0"/>
              <a:pPr>
                <a:defRPr/>
              </a:pPr>
              <a:t>41</a:t>
            </a:fld>
            <a:endParaRPr lang="cs-CZ" altLang="cs-CZ"/>
          </a:p>
        </p:txBody>
      </p:sp>
    </p:spTree>
    <p:extLst>
      <p:ext uri="{BB962C8B-B14F-4D97-AF65-F5344CB8AC3E}">
        <p14:creationId xmlns:p14="http://schemas.microsoft.com/office/powerpoint/2010/main" val="153441750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5BE37FB-5420-19BC-187C-438CB4DAC1A6}"/>
              </a:ext>
            </a:extLst>
          </p:cNvPr>
          <p:cNvSpPr>
            <a:spLocks noGrp="1"/>
          </p:cNvSpPr>
          <p:nvPr>
            <p:ph type="title"/>
          </p:nvPr>
        </p:nvSpPr>
        <p:spPr/>
        <p:txBody>
          <a:bodyPr>
            <a:normAutofit fontScale="90000"/>
          </a:bodyPr>
          <a:lstStyle/>
          <a:p>
            <a:br>
              <a:rPr lang="cs-CZ" sz="4400" spc="-100" dirty="0">
                <a:solidFill>
                  <a:schemeClr val="accent2">
                    <a:lumMod val="75000"/>
                  </a:schemeClr>
                </a:solidFill>
                <a:effectLst/>
                <a:latin typeface="+mj-lt"/>
                <a:cs typeface="+mj-cs"/>
              </a:rPr>
            </a:br>
            <a:r>
              <a:rPr lang="cs-CZ" sz="4400" spc="-100" dirty="0">
                <a:solidFill>
                  <a:schemeClr val="accent2">
                    <a:lumMod val="75000"/>
                  </a:schemeClr>
                </a:solidFill>
                <a:effectLst/>
                <a:latin typeface="+mj-lt"/>
                <a:cs typeface="+mj-cs"/>
              </a:rPr>
              <a:t>Režim DPH u pohřebnictví - připomenutí</a:t>
            </a:r>
            <a:br>
              <a:rPr lang="cs-CZ" sz="4400" spc="-100" dirty="0">
                <a:solidFill>
                  <a:schemeClr val="accent2">
                    <a:lumMod val="75000"/>
                  </a:schemeClr>
                </a:solidFill>
                <a:effectLst/>
                <a:latin typeface="+mj-lt"/>
                <a:cs typeface="+mj-cs"/>
              </a:rPr>
            </a:br>
            <a:br>
              <a:rPr lang="cs-CZ" sz="4400" spc="-100" dirty="0">
                <a:solidFill>
                  <a:schemeClr val="accent2">
                    <a:lumMod val="75000"/>
                  </a:schemeClr>
                </a:solidFill>
                <a:effectLst/>
                <a:latin typeface="+mj-lt"/>
                <a:cs typeface="+mj-cs"/>
              </a:rPr>
            </a:br>
            <a:endParaRPr lang="cs-CZ" dirty="0"/>
          </a:p>
        </p:txBody>
      </p:sp>
      <p:sp>
        <p:nvSpPr>
          <p:cNvPr id="3" name="Zástupný obsah 2">
            <a:extLst>
              <a:ext uri="{FF2B5EF4-FFF2-40B4-BE49-F238E27FC236}">
                <a16:creationId xmlns:a16="http://schemas.microsoft.com/office/drawing/2014/main" id="{FDDDF8E2-2239-DEF2-FF42-4E86D3DD4F5E}"/>
              </a:ext>
            </a:extLst>
          </p:cNvPr>
          <p:cNvSpPr>
            <a:spLocks noGrp="1"/>
          </p:cNvSpPr>
          <p:nvPr>
            <p:ph idx="1"/>
          </p:nvPr>
        </p:nvSpPr>
        <p:spPr/>
        <p:txBody>
          <a:bodyPr/>
          <a:lstStyle/>
          <a:p>
            <a:pPr marL="542925" lvl="1" algn="just">
              <a:buClr>
                <a:schemeClr val="accent1"/>
              </a:buClr>
              <a:buFont typeface="Arial" panose="020B0604020202020204" pitchFamily="34" charset="0"/>
              <a:buChar char="•"/>
              <a:defRPr/>
            </a:pPr>
            <a:r>
              <a:rPr lang="cs-CZ" sz="2800" dirty="0"/>
              <a:t>Na základě Stanoviska MFČR ve věci uplatňování DPH u nájmu hrobového místa a u poskytování služeb s tím spojených ze dne 30.1.2023 Č. j.: MF-956/2023/1801-3 jsou pronájmy hrobových míst vč. služeb souvisejících předmětem DPH</a:t>
            </a:r>
          </a:p>
          <a:p>
            <a:pPr marL="542925" lvl="1" algn="just">
              <a:buClr>
                <a:schemeClr val="accent1"/>
              </a:buClr>
              <a:buFont typeface="Arial" panose="020B0604020202020204" pitchFamily="34" charset="0"/>
              <a:buChar char="•"/>
              <a:defRPr/>
            </a:pPr>
            <a:endParaRPr lang="cs-CZ" sz="2800" dirty="0"/>
          </a:p>
          <a:p>
            <a:pPr marL="542925" lvl="1" algn="just">
              <a:buClr>
                <a:schemeClr val="accent1"/>
              </a:buClr>
              <a:buFont typeface="Arial" panose="020B0604020202020204" pitchFamily="34" charset="0"/>
              <a:buChar char="•"/>
              <a:defRPr/>
            </a:pPr>
            <a:r>
              <a:rPr lang="cs-CZ" altLang="cs-CZ" sz="2800" b="1" dirty="0"/>
              <a:t>Příjmy z pronájmu hrobových míst vč. služeb souvisejících se od roku 2023 zahrnují do obratu pro povinnou  registraci k DPH.</a:t>
            </a:r>
          </a:p>
          <a:p>
            <a:pPr marL="200025" lvl="1" indent="0" algn="just">
              <a:buClr>
                <a:schemeClr val="accent1"/>
              </a:buClr>
              <a:defRPr/>
            </a:pPr>
            <a:endParaRPr lang="cs-CZ" altLang="cs-CZ" sz="2800" b="1" dirty="0"/>
          </a:p>
          <a:p>
            <a:pPr marL="542925" lvl="1" algn="just">
              <a:buClr>
                <a:schemeClr val="accent1"/>
              </a:buClr>
              <a:buFont typeface="Arial" panose="020B0604020202020204" pitchFamily="34" charset="0"/>
              <a:buChar char="•"/>
              <a:defRPr/>
            </a:pPr>
            <a:r>
              <a:rPr lang="cs-CZ" altLang="cs-CZ" sz="2800" dirty="0"/>
              <a:t>Stanovisko MFČR nemá zpětnou účinnost.</a:t>
            </a:r>
          </a:p>
          <a:p>
            <a:pPr marL="0" indent="0">
              <a:buNone/>
            </a:pPr>
            <a:endParaRPr lang="cs-CZ" dirty="0"/>
          </a:p>
        </p:txBody>
      </p:sp>
      <p:sp>
        <p:nvSpPr>
          <p:cNvPr id="4" name="Zástupný symbol pro číslo snímku 3">
            <a:extLst>
              <a:ext uri="{FF2B5EF4-FFF2-40B4-BE49-F238E27FC236}">
                <a16:creationId xmlns:a16="http://schemas.microsoft.com/office/drawing/2014/main" id="{7E7E7FCA-0EEF-4246-4DC3-6FE907B7C0C3}"/>
              </a:ext>
            </a:extLst>
          </p:cNvPr>
          <p:cNvSpPr>
            <a:spLocks noGrp="1"/>
          </p:cNvSpPr>
          <p:nvPr>
            <p:ph type="sldNum" sz="quarter" idx="12"/>
          </p:nvPr>
        </p:nvSpPr>
        <p:spPr/>
        <p:txBody>
          <a:bodyPr/>
          <a:lstStyle/>
          <a:p>
            <a:pPr>
              <a:defRPr/>
            </a:pPr>
            <a:fld id="{CF7514F0-EDD8-47DD-BB0F-49C727DB197D}" type="slidenum">
              <a:rPr lang="cs-CZ" altLang="cs-CZ" smtClean="0"/>
              <a:pPr>
                <a:defRPr/>
              </a:pPr>
              <a:t>42</a:t>
            </a:fld>
            <a:endParaRPr lang="cs-CZ" altLang="cs-CZ"/>
          </a:p>
        </p:txBody>
      </p:sp>
    </p:spTree>
    <p:extLst>
      <p:ext uri="{BB962C8B-B14F-4D97-AF65-F5344CB8AC3E}">
        <p14:creationId xmlns:p14="http://schemas.microsoft.com/office/powerpoint/2010/main" val="266666590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a:extLst>
              <a:ext uri="{FF2B5EF4-FFF2-40B4-BE49-F238E27FC236}">
                <a16:creationId xmlns:a16="http://schemas.microsoft.com/office/drawing/2014/main" id="{9D79B50D-252D-FBDA-2F5D-64460F6B5FD8}"/>
              </a:ext>
            </a:extLst>
          </p:cNvPr>
          <p:cNvSpPr/>
          <p:nvPr/>
        </p:nvSpPr>
        <p:spPr>
          <a:xfrm>
            <a:off x="910800" y="5102375"/>
            <a:ext cx="10370400" cy="1436539"/>
          </a:xfrm>
          <a:prstGeom prst="rect">
            <a:avLst/>
          </a:prstGeom>
          <a:ln>
            <a:noFill/>
          </a:ln>
        </p:spPr>
        <p:style>
          <a:lnRef idx="3">
            <a:schemeClr val="lt1"/>
          </a:lnRef>
          <a:fillRef idx="1">
            <a:schemeClr val="accent5"/>
          </a:fillRef>
          <a:effectRef idx="1">
            <a:schemeClr val="accent5"/>
          </a:effectRef>
          <a:fontRef idx="minor">
            <a:schemeClr val="lt1"/>
          </a:fontRef>
        </p:style>
        <p:txBody>
          <a:bodyPr rtlCol="0" anchor="ctr"/>
          <a:lstStyle/>
          <a:p>
            <a:pPr algn="ctr"/>
            <a:endParaRPr lang="cs-CZ"/>
          </a:p>
        </p:txBody>
      </p:sp>
      <p:sp>
        <p:nvSpPr>
          <p:cNvPr id="2593794" name="Rectangle 2"/>
          <p:cNvSpPr>
            <a:spLocks noGrp="1" noRot="1" noChangeArrowheads="1"/>
          </p:cNvSpPr>
          <p:nvPr>
            <p:ph type="title"/>
          </p:nvPr>
        </p:nvSpPr>
        <p:spPr>
          <a:xfrm>
            <a:off x="1840707" y="403962"/>
            <a:ext cx="8510587" cy="503238"/>
          </a:xfrm>
        </p:spPr>
        <p:txBody>
          <a:bodyPr>
            <a:normAutofit/>
          </a:bodyPr>
          <a:lstStyle/>
          <a:p>
            <a:pPr algn="ctr">
              <a:lnSpc>
                <a:spcPct val="80000"/>
              </a:lnSpc>
              <a:defRPr/>
            </a:pPr>
            <a:r>
              <a:rPr lang="cs-CZ" sz="3200" b="1" dirty="0">
                <a:effectLst>
                  <a:outerShdw blurRad="38100" dist="38100" dir="2700000" algn="tl">
                    <a:srgbClr val="000000">
                      <a:alpha val="43137"/>
                    </a:srgbClr>
                  </a:outerShdw>
                </a:effectLst>
              </a:rPr>
              <a:t>Obrat </a:t>
            </a:r>
          </a:p>
        </p:txBody>
      </p:sp>
      <p:sp>
        <p:nvSpPr>
          <p:cNvPr id="3076" name="Rectangle 3"/>
          <p:cNvSpPr>
            <a:spLocks noGrp="1" noRot="1" noChangeArrowheads="1"/>
          </p:cNvSpPr>
          <p:nvPr>
            <p:ph idx="1"/>
          </p:nvPr>
        </p:nvSpPr>
        <p:spPr>
          <a:xfrm>
            <a:off x="910800" y="907200"/>
            <a:ext cx="10440000" cy="5690152"/>
          </a:xfrm>
        </p:spPr>
        <p:txBody>
          <a:bodyPr>
            <a:noAutofit/>
          </a:bodyPr>
          <a:lstStyle/>
          <a:p>
            <a:r>
              <a:rPr lang="cs-CZ" sz="1800" b="0" i="0" u="none" strike="noStrike" baseline="0" dirty="0">
                <a:solidFill>
                  <a:srgbClr val="000000"/>
                </a:solidFill>
              </a:rPr>
              <a:t>Sledované období –kalendářní rok</a:t>
            </a:r>
          </a:p>
          <a:p>
            <a:r>
              <a:rPr lang="cs-CZ" sz="1800" b="0" i="0" u="none" strike="noStrike" baseline="0" dirty="0">
                <a:solidFill>
                  <a:srgbClr val="000000"/>
                </a:solidFill>
              </a:rPr>
              <a:t>Limit „Základní“ = </a:t>
            </a:r>
            <a:r>
              <a:rPr lang="cs-CZ" sz="1800" b="0" i="0" u="none" strike="noStrike" baseline="0" dirty="0">
                <a:solidFill>
                  <a:srgbClr val="000000"/>
                </a:solidFill>
                <a:highlight>
                  <a:srgbClr val="FFFF00"/>
                </a:highlight>
              </a:rPr>
              <a:t>2.000.000 Kč</a:t>
            </a:r>
          </a:p>
          <a:p>
            <a:r>
              <a:rPr lang="cs-CZ" sz="1800" b="0" i="0" u="none" strike="noStrike" baseline="0" dirty="0">
                <a:solidFill>
                  <a:srgbClr val="000000"/>
                </a:solidFill>
              </a:rPr>
              <a:t>„Rozšířený“ = </a:t>
            </a:r>
            <a:r>
              <a:rPr lang="cs-CZ" sz="1800" b="0" i="0" u="none" strike="noStrike" baseline="0" dirty="0">
                <a:solidFill>
                  <a:srgbClr val="000000"/>
                </a:solidFill>
                <a:highlight>
                  <a:srgbClr val="FFFF00"/>
                </a:highlight>
              </a:rPr>
              <a:t>2.536.500 Kč</a:t>
            </a:r>
          </a:p>
          <a:p>
            <a:endParaRPr lang="cs-CZ" sz="1800" b="0" i="0" u="none" strike="noStrike" baseline="0" dirty="0">
              <a:solidFill>
                <a:srgbClr val="000000"/>
              </a:solidFill>
            </a:endParaRPr>
          </a:p>
          <a:p>
            <a:r>
              <a:rPr lang="cs-CZ" sz="1800" b="0" i="0" u="none" strike="noStrike" baseline="0" dirty="0">
                <a:solidFill>
                  <a:srgbClr val="000000"/>
                </a:solidFill>
              </a:rPr>
              <a:t>Limit EU = 100.000 EUR</a:t>
            </a:r>
          </a:p>
          <a:p>
            <a:r>
              <a:rPr lang="cs-CZ" sz="1800" b="0" i="0" u="none" strike="noStrike" baseline="0" dirty="0">
                <a:solidFill>
                  <a:srgbClr val="000000"/>
                </a:solidFill>
              </a:rPr>
              <a:t>Lhůta pro podání přihlášky –do 10 pracovních dnů po překroční obratu</a:t>
            </a:r>
          </a:p>
          <a:p>
            <a:pPr>
              <a:spcBef>
                <a:spcPts val="0"/>
              </a:spcBef>
              <a:buNone/>
            </a:pPr>
            <a:endParaRPr lang="cs-CZ" sz="1800" dirty="0">
              <a:solidFill>
                <a:srgbClr val="000000"/>
              </a:solidFill>
            </a:endParaRPr>
          </a:p>
          <a:p>
            <a:r>
              <a:rPr lang="pl-PL" sz="1800" b="1" i="0" u="none" strike="noStrike" baseline="0" dirty="0">
                <a:solidFill>
                  <a:srgbClr val="000000"/>
                </a:solidFill>
              </a:rPr>
              <a:t>Od kdy se stává plátcem ve vztahu k obratu</a:t>
            </a:r>
            <a:endParaRPr lang="pl-PL" sz="1800" b="0" i="0" u="none" strike="noStrike" baseline="0" dirty="0">
              <a:solidFill>
                <a:srgbClr val="000000"/>
              </a:solidFill>
            </a:endParaRPr>
          </a:p>
          <a:p>
            <a:r>
              <a:rPr lang="cs-CZ" sz="1800" b="0" i="0" u="none" strike="noStrike" baseline="0" dirty="0">
                <a:solidFill>
                  <a:srgbClr val="000000"/>
                </a:solidFill>
              </a:rPr>
              <a:t>Při překročení základního limitu od 1.1. následujícího kalendářního roku</a:t>
            </a:r>
          </a:p>
          <a:p>
            <a:r>
              <a:rPr lang="cs-CZ" sz="1800" b="0" i="0" u="none" strike="noStrike" baseline="0" dirty="0">
                <a:solidFill>
                  <a:srgbClr val="000000"/>
                </a:solidFill>
              </a:rPr>
              <a:t>od následujícího dne, pokud podá přihlášku k registraci včas a sdělí správci, že chce být plátcem od tohoto dne</a:t>
            </a:r>
          </a:p>
          <a:p>
            <a:r>
              <a:rPr lang="cs-CZ" sz="1800" b="0" i="0" u="none" strike="noStrike" baseline="0" dirty="0">
                <a:solidFill>
                  <a:srgbClr val="000000"/>
                </a:solidFill>
              </a:rPr>
              <a:t>Při překročení rozšířeného limitu –od následujícího dne</a:t>
            </a:r>
          </a:p>
          <a:p>
            <a:pPr>
              <a:spcBef>
                <a:spcPts val="0"/>
              </a:spcBef>
              <a:buNone/>
            </a:pPr>
            <a:endParaRPr lang="cs-CZ" sz="1600" dirty="0">
              <a:solidFill>
                <a:srgbClr val="000000"/>
              </a:solidFill>
            </a:endParaRPr>
          </a:p>
          <a:p>
            <a:pPr marL="0" indent="0" algn="ctr">
              <a:spcBef>
                <a:spcPts val="0"/>
              </a:spcBef>
              <a:buClr>
                <a:srgbClr val="000000"/>
              </a:buClr>
              <a:buNone/>
            </a:pPr>
            <a:r>
              <a:rPr lang="cs-CZ" sz="2400" b="1" dirty="0">
                <a:effectLst>
                  <a:outerShdw blurRad="38100" dist="38100" dir="2700000" algn="tl">
                    <a:srgbClr val="000000">
                      <a:alpha val="43137"/>
                    </a:srgbClr>
                  </a:outerShdw>
                </a:effectLst>
              </a:rPr>
              <a:t>Dosud se obrat v tuzemsku osoby povinné k dani počítal za 12 bezprostředně předcházejících po sobě jdoucích kalendářních měsíců. Nově bude tento obrat počítán v celé EU vždy </a:t>
            </a:r>
            <a:r>
              <a:rPr lang="cs-CZ" sz="2400" b="1" dirty="0">
                <a:effectLst>
                  <a:outerShdw blurRad="38100" dist="38100" dir="2700000" algn="tl">
                    <a:srgbClr val="000000">
                      <a:alpha val="43137"/>
                    </a:srgbClr>
                  </a:outerShdw>
                </a:effectLst>
                <a:highlight>
                  <a:srgbClr val="FFFF00"/>
                </a:highlight>
              </a:rPr>
              <a:t>od 1. ledna do 31. prosince </a:t>
            </a:r>
            <a:r>
              <a:rPr lang="cs-CZ" sz="2400" b="1" dirty="0">
                <a:effectLst>
                  <a:outerShdw blurRad="38100" dist="38100" dir="2700000" algn="tl">
                    <a:srgbClr val="000000">
                      <a:alpha val="43137"/>
                    </a:srgbClr>
                  </a:outerShdw>
                </a:effectLst>
              </a:rPr>
              <a:t>daného kalendářního roku.</a:t>
            </a:r>
          </a:p>
          <a:p>
            <a:pPr>
              <a:spcBef>
                <a:spcPts val="0"/>
              </a:spcBef>
              <a:buNone/>
            </a:pPr>
            <a:endParaRPr lang="cs-CZ" sz="800" i="1" dirty="0">
              <a:solidFill>
                <a:srgbClr val="000000"/>
              </a:solidFill>
            </a:endParaRPr>
          </a:p>
          <a:p>
            <a:pPr>
              <a:buNone/>
            </a:pPr>
            <a:endParaRPr lang="cs-CZ" sz="1800" dirty="0">
              <a:solidFill>
                <a:srgbClr val="000000"/>
              </a:solidFill>
            </a:endParaRPr>
          </a:p>
          <a:p>
            <a:pPr>
              <a:buNone/>
            </a:pPr>
            <a:endParaRPr lang="cs-CZ" sz="1800" dirty="0">
              <a:solidFill>
                <a:srgbClr val="000000"/>
              </a:solidFill>
            </a:endParaRPr>
          </a:p>
          <a:p>
            <a:pPr lvl="1">
              <a:buClr>
                <a:srgbClr val="000000"/>
              </a:buClr>
              <a:defRPr/>
            </a:pPr>
            <a:endParaRPr lang="cs-CZ" altLang="cs-CZ" sz="1600" dirty="0">
              <a:solidFill>
                <a:srgbClr val="000000"/>
              </a:solidFill>
            </a:endParaRPr>
          </a:p>
          <a:p>
            <a:pPr>
              <a:buClr>
                <a:srgbClr val="000000"/>
              </a:buClr>
              <a:defRPr/>
            </a:pPr>
            <a:endParaRPr lang="cs-CZ" altLang="cs-CZ" sz="1600" dirty="0">
              <a:solidFill>
                <a:srgbClr val="000000"/>
              </a:solidFill>
            </a:endParaRPr>
          </a:p>
          <a:p>
            <a:pPr lvl="1">
              <a:buClr>
                <a:srgbClr val="000000"/>
              </a:buClr>
              <a:defRPr/>
            </a:pPr>
            <a:endParaRPr lang="cs-CZ" sz="1600" dirty="0">
              <a:solidFill>
                <a:srgbClr val="000000"/>
              </a:solidFill>
            </a:endParaRPr>
          </a:p>
          <a:p>
            <a:pPr lvl="1">
              <a:spcBef>
                <a:spcPct val="0"/>
              </a:spcBef>
              <a:buClr>
                <a:srgbClr val="000000"/>
              </a:buClr>
              <a:defRPr/>
            </a:pPr>
            <a:endParaRPr lang="cs-CZ" sz="1600" dirty="0">
              <a:solidFill>
                <a:srgbClr val="000000"/>
              </a:solidFill>
            </a:endParaRPr>
          </a:p>
          <a:p>
            <a:pPr lvl="1">
              <a:buClr>
                <a:srgbClr val="000000"/>
              </a:buClr>
              <a:defRPr/>
            </a:pPr>
            <a:endParaRPr lang="cs-CZ" sz="1600" dirty="0">
              <a:solidFill>
                <a:srgbClr val="000000"/>
              </a:solidFill>
            </a:endParaRPr>
          </a:p>
          <a:p>
            <a:pPr lvl="1">
              <a:buClr>
                <a:srgbClr val="000000"/>
              </a:buClr>
              <a:defRPr/>
            </a:pPr>
            <a:endParaRPr lang="cs-CZ" sz="1600" dirty="0">
              <a:solidFill>
                <a:srgbClr val="000000"/>
              </a:solidFill>
            </a:endParaRPr>
          </a:p>
          <a:p>
            <a:pPr>
              <a:buClr>
                <a:srgbClr val="000000"/>
              </a:buClr>
              <a:buFont typeface="Wingdings" charset="2"/>
              <a:buChar char="§"/>
              <a:defRPr/>
            </a:pPr>
            <a:endParaRPr lang="cs-CZ" sz="1600" dirty="0">
              <a:solidFill>
                <a:srgbClr val="000000"/>
              </a:solidFill>
            </a:endParaRPr>
          </a:p>
          <a:p>
            <a:pPr>
              <a:buFont typeface="Wingdings" charset="2"/>
              <a:buChar char="§"/>
              <a:defRPr/>
            </a:pPr>
            <a:endParaRPr lang="cs-CZ" dirty="0"/>
          </a:p>
          <a:p>
            <a:pPr lvl="1">
              <a:spcBef>
                <a:spcPct val="0"/>
              </a:spcBef>
              <a:buClr>
                <a:srgbClr val="000000"/>
              </a:buClr>
              <a:defRPr/>
            </a:pPr>
            <a:endParaRPr lang="cs-CZ" sz="2000" dirty="0">
              <a:solidFill>
                <a:srgbClr val="000000"/>
              </a:solidFill>
            </a:endParaRPr>
          </a:p>
          <a:p>
            <a:pPr lvl="1">
              <a:spcBef>
                <a:spcPct val="0"/>
              </a:spcBef>
              <a:buClr>
                <a:srgbClr val="000000"/>
              </a:buClr>
              <a:defRPr/>
            </a:pPr>
            <a:endParaRPr lang="cs-CZ" sz="2000" dirty="0">
              <a:solidFill>
                <a:srgbClr val="000000"/>
              </a:solidFill>
            </a:endParaRPr>
          </a:p>
          <a:p>
            <a:pPr lvl="1">
              <a:lnSpc>
                <a:spcPct val="80000"/>
              </a:lnSpc>
              <a:spcBef>
                <a:spcPct val="50000"/>
              </a:spcBef>
              <a:buClr>
                <a:srgbClr val="000000"/>
              </a:buClr>
              <a:defRPr/>
            </a:pPr>
            <a:endParaRPr lang="cs-CZ" sz="2000" dirty="0">
              <a:solidFill>
                <a:srgbClr val="000000"/>
              </a:solidFill>
            </a:endParaRPr>
          </a:p>
          <a:p>
            <a:pPr>
              <a:lnSpc>
                <a:spcPct val="80000"/>
              </a:lnSpc>
              <a:spcBef>
                <a:spcPct val="50000"/>
              </a:spcBef>
              <a:buFont typeface="Wingdings" charset="2"/>
              <a:buNone/>
              <a:defRPr/>
            </a:pPr>
            <a:endParaRPr lang="cs-CZ" altLang="cs-CZ" sz="2000" dirty="0">
              <a:solidFill>
                <a:srgbClr val="000000"/>
              </a:solidFill>
            </a:endParaRPr>
          </a:p>
          <a:p>
            <a:pPr lvl="1">
              <a:lnSpc>
                <a:spcPct val="80000"/>
              </a:lnSpc>
              <a:spcBef>
                <a:spcPct val="50000"/>
              </a:spcBef>
              <a:defRPr/>
            </a:pPr>
            <a:endParaRPr lang="cs-CZ" altLang="cs-CZ" sz="2000" dirty="0">
              <a:solidFill>
                <a:srgbClr val="000000"/>
              </a:solidFill>
            </a:endParaRPr>
          </a:p>
          <a:p>
            <a:pPr>
              <a:lnSpc>
                <a:spcPct val="80000"/>
              </a:lnSpc>
              <a:buClr>
                <a:srgbClr val="000000"/>
              </a:buClr>
              <a:buFont typeface="Wingdings" charset="2"/>
              <a:buNone/>
              <a:defRPr/>
            </a:pPr>
            <a:endParaRPr lang="cs-CZ" altLang="cs-CZ" sz="4800" dirty="0">
              <a:solidFill>
                <a:srgbClr val="000000"/>
              </a:solidFill>
            </a:endParaRPr>
          </a:p>
          <a:p>
            <a:pPr>
              <a:lnSpc>
                <a:spcPct val="80000"/>
              </a:lnSpc>
              <a:buClr>
                <a:srgbClr val="000000"/>
              </a:buClr>
              <a:buFont typeface="Wingdings" charset="2"/>
              <a:buNone/>
              <a:defRPr/>
            </a:pPr>
            <a:endParaRPr lang="cs-CZ" altLang="cs-CZ" sz="2000" dirty="0">
              <a:solidFill>
                <a:srgbClr val="000000"/>
              </a:solidFill>
            </a:endParaRPr>
          </a:p>
          <a:p>
            <a:pPr>
              <a:lnSpc>
                <a:spcPct val="80000"/>
              </a:lnSpc>
              <a:buFont typeface="Wingdings" charset="2"/>
              <a:buNone/>
              <a:defRPr/>
            </a:pPr>
            <a:endParaRPr lang="cs-CZ" sz="2400" dirty="0"/>
          </a:p>
          <a:p>
            <a:pPr>
              <a:lnSpc>
                <a:spcPct val="80000"/>
              </a:lnSpc>
              <a:buFont typeface="Wingdings" charset="2"/>
              <a:buNone/>
              <a:defRPr/>
            </a:pPr>
            <a:r>
              <a:rPr lang="cs-CZ" sz="2400" dirty="0"/>
              <a:t> </a:t>
            </a:r>
          </a:p>
        </p:txBody>
      </p:sp>
      <p:sp>
        <p:nvSpPr>
          <p:cNvPr id="4" name="Zástupný symbol pro číslo snímku 5"/>
          <p:cNvSpPr>
            <a:spLocks noGrp="1"/>
          </p:cNvSpPr>
          <p:nvPr>
            <p:ph type="sldNum" sz="quarter" idx="12"/>
          </p:nvPr>
        </p:nvSpPr>
        <p:spPr/>
        <p:txBody>
          <a:bodyPr/>
          <a:lstStyle/>
          <a:p>
            <a:pPr>
              <a:defRPr/>
            </a:pPr>
            <a:fld id="{C77F7928-CDF1-47DB-A702-711C6B6CB1DE}" type="slidenum">
              <a:rPr lang="cs-CZ"/>
              <a:pPr>
                <a:defRPr/>
              </a:pPr>
              <a:t>43</a:t>
            </a:fld>
            <a:endParaRPr lang="cs-CZ" dirty="0"/>
          </a:p>
        </p:txBody>
      </p:sp>
      <p:sp>
        <p:nvSpPr>
          <p:cNvPr id="3" name="Obdélník 2">
            <a:extLst>
              <a:ext uri="{FF2B5EF4-FFF2-40B4-BE49-F238E27FC236}">
                <a16:creationId xmlns:a16="http://schemas.microsoft.com/office/drawing/2014/main" id="{774EA41A-B408-05D9-7A60-D67F15D1C590}"/>
              </a:ext>
            </a:extLst>
          </p:cNvPr>
          <p:cNvSpPr/>
          <p:nvPr/>
        </p:nvSpPr>
        <p:spPr>
          <a:xfrm>
            <a:off x="6315509" y="1011020"/>
            <a:ext cx="5047382" cy="1152128"/>
          </a:xfrm>
          <a:prstGeom prst="rect">
            <a:avLst/>
          </a:prstGeom>
          <a:solidFill>
            <a:schemeClr val="accent5"/>
          </a:solid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cs-CZ" sz="3200" dirty="0">
                <a:ln w="0"/>
                <a:solidFill>
                  <a:schemeClr val="tx1"/>
                </a:solidFill>
                <a:effectLst>
                  <a:outerShdw blurRad="38100" dist="19050" dir="2700000" algn="tl" rotWithShape="0">
                    <a:schemeClr val="dk1">
                      <a:alpha val="40000"/>
                    </a:schemeClr>
                  </a:outerShdw>
                </a:effectLst>
              </a:rPr>
              <a:t>Nově od roku 2025</a:t>
            </a:r>
          </a:p>
        </p:txBody>
      </p:sp>
    </p:spTree>
    <p:extLst>
      <p:ext uri="{BB962C8B-B14F-4D97-AF65-F5344CB8AC3E}">
        <p14:creationId xmlns:p14="http://schemas.microsoft.com/office/powerpoint/2010/main" val="292079698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31378E-D7AF-19CF-41E5-A4504F0F8502}"/>
            </a:ext>
          </a:extLst>
        </p:cNvPr>
        <p:cNvGrpSpPr/>
        <p:nvPr/>
      </p:nvGrpSpPr>
      <p:grpSpPr>
        <a:xfrm>
          <a:off x="0" y="0"/>
          <a:ext cx="0" cy="0"/>
          <a:chOff x="0" y="0"/>
          <a:chExt cx="0" cy="0"/>
        </a:xfrm>
      </p:grpSpPr>
      <p:sp>
        <p:nvSpPr>
          <p:cNvPr id="2593794" name="Rectangle 2">
            <a:extLst>
              <a:ext uri="{FF2B5EF4-FFF2-40B4-BE49-F238E27FC236}">
                <a16:creationId xmlns:a16="http://schemas.microsoft.com/office/drawing/2014/main" id="{DE8A3012-8DF8-8D2B-1AD6-4A1EA231C4D1}"/>
              </a:ext>
            </a:extLst>
          </p:cNvPr>
          <p:cNvSpPr>
            <a:spLocks noGrp="1" noRot="1" noChangeArrowheads="1"/>
          </p:cNvSpPr>
          <p:nvPr>
            <p:ph type="title"/>
          </p:nvPr>
        </p:nvSpPr>
        <p:spPr>
          <a:xfrm>
            <a:off x="1840707" y="403962"/>
            <a:ext cx="8510587" cy="503238"/>
          </a:xfrm>
        </p:spPr>
        <p:txBody>
          <a:bodyPr>
            <a:normAutofit/>
          </a:bodyPr>
          <a:lstStyle/>
          <a:p>
            <a:pPr algn="ctr">
              <a:lnSpc>
                <a:spcPct val="80000"/>
              </a:lnSpc>
              <a:defRPr/>
            </a:pPr>
            <a:r>
              <a:rPr lang="cs-CZ" sz="3200" b="1" dirty="0">
                <a:effectLst>
                  <a:outerShdw blurRad="38100" dist="38100" dir="2700000" algn="tl">
                    <a:srgbClr val="000000">
                      <a:alpha val="43137"/>
                    </a:srgbClr>
                  </a:outerShdw>
                </a:effectLst>
              </a:rPr>
              <a:t>Obrat </a:t>
            </a:r>
          </a:p>
        </p:txBody>
      </p:sp>
      <p:sp>
        <p:nvSpPr>
          <p:cNvPr id="4" name="Zástupný symbol pro číslo snímku 5">
            <a:extLst>
              <a:ext uri="{FF2B5EF4-FFF2-40B4-BE49-F238E27FC236}">
                <a16:creationId xmlns:a16="http://schemas.microsoft.com/office/drawing/2014/main" id="{6A6532C3-D0FF-AFFB-E825-0BB8E8B35AA5}"/>
              </a:ext>
            </a:extLst>
          </p:cNvPr>
          <p:cNvSpPr>
            <a:spLocks noGrp="1"/>
          </p:cNvSpPr>
          <p:nvPr>
            <p:ph type="sldNum" sz="quarter" idx="12"/>
          </p:nvPr>
        </p:nvSpPr>
        <p:spPr/>
        <p:txBody>
          <a:bodyPr/>
          <a:lstStyle/>
          <a:p>
            <a:pPr>
              <a:defRPr/>
            </a:pPr>
            <a:fld id="{C77F7928-CDF1-47DB-A702-711C6B6CB1DE}" type="slidenum">
              <a:rPr lang="cs-CZ"/>
              <a:pPr>
                <a:defRPr/>
              </a:pPr>
              <a:t>44</a:t>
            </a:fld>
            <a:endParaRPr lang="cs-CZ" dirty="0"/>
          </a:p>
        </p:txBody>
      </p:sp>
      <p:sp>
        <p:nvSpPr>
          <p:cNvPr id="6" name="Zástupný obsah 5">
            <a:extLst>
              <a:ext uri="{FF2B5EF4-FFF2-40B4-BE49-F238E27FC236}">
                <a16:creationId xmlns:a16="http://schemas.microsoft.com/office/drawing/2014/main" id="{02E7E9FC-2D9B-7F99-4034-5295D4E77F62}"/>
              </a:ext>
            </a:extLst>
          </p:cNvPr>
          <p:cNvSpPr>
            <a:spLocks noGrp="1"/>
          </p:cNvSpPr>
          <p:nvPr>
            <p:ph idx="1"/>
          </p:nvPr>
        </p:nvSpPr>
        <p:spPr>
          <a:xfrm>
            <a:off x="641350" y="907200"/>
            <a:ext cx="10909300" cy="4351338"/>
          </a:xfrm>
        </p:spPr>
        <p:txBody>
          <a:bodyPr/>
          <a:lstStyle/>
          <a:p>
            <a:pPr marL="0" indent="0" algn="ctr">
              <a:buNone/>
            </a:pPr>
            <a:r>
              <a:rPr lang="cs-CZ" sz="2000" b="1" dirty="0">
                <a:solidFill>
                  <a:srgbClr val="000000"/>
                </a:solidFill>
                <a:effectLst>
                  <a:outerShdw blurRad="38100" dist="38100" dir="2700000" algn="tl">
                    <a:srgbClr val="000000">
                      <a:alpha val="43137"/>
                    </a:srgbClr>
                  </a:outerShdw>
                </a:effectLst>
              </a:rPr>
              <a:t>Sledování obratu</a:t>
            </a:r>
          </a:p>
          <a:p>
            <a:endParaRPr lang="cs-CZ" dirty="0"/>
          </a:p>
        </p:txBody>
      </p:sp>
      <p:grpSp>
        <p:nvGrpSpPr>
          <p:cNvPr id="15" name="Skupina 14">
            <a:extLst>
              <a:ext uri="{FF2B5EF4-FFF2-40B4-BE49-F238E27FC236}">
                <a16:creationId xmlns:a16="http://schemas.microsoft.com/office/drawing/2014/main" id="{12C3981B-0616-AA50-B6BB-1BC07150446D}"/>
              </a:ext>
            </a:extLst>
          </p:cNvPr>
          <p:cNvGrpSpPr/>
          <p:nvPr/>
        </p:nvGrpSpPr>
        <p:grpSpPr>
          <a:xfrm>
            <a:off x="1155692" y="2388793"/>
            <a:ext cx="4968552" cy="3967559"/>
            <a:chOff x="1199456" y="2256882"/>
            <a:chExt cx="4968552" cy="3967559"/>
          </a:xfrm>
        </p:grpSpPr>
        <p:sp>
          <p:nvSpPr>
            <p:cNvPr id="8" name="Obdélník: s odříznutými rohy na opačné straně 7">
              <a:extLst>
                <a:ext uri="{FF2B5EF4-FFF2-40B4-BE49-F238E27FC236}">
                  <a16:creationId xmlns:a16="http://schemas.microsoft.com/office/drawing/2014/main" id="{F6303D26-C64F-F62A-9B64-0760CCA63A91}"/>
                </a:ext>
              </a:extLst>
            </p:cNvPr>
            <p:cNvSpPr/>
            <p:nvPr/>
          </p:nvSpPr>
          <p:spPr>
            <a:xfrm>
              <a:off x="1199456" y="2256882"/>
              <a:ext cx="4968552" cy="3967559"/>
            </a:xfrm>
            <a:prstGeom prst="snip2DiagRect">
              <a:avLst/>
            </a:prstGeom>
            <a:ln>
              <a:noFill/>
            </a:ln>
          </p:spPr>
          <p:style>
            <a:lnRef idx="1">
              <a:schemeClr val="accent5"/>
            </a:lnRef>
            <a:fillRef idx="2">
              <a:schemeClr val="accent5"/>
            </a:fillRef>
            <a:effectRef idx="1">
              <a:schemeClr val="accent5"/>
            </a:effectRef>
            <a:fontRef idx="minor">
              <a:schemeClr val="dk1"/>
            </a:fontRef>
          </p:style>
          <p:txBody>
            <a:bodyPr rtlCol="0" anchor="ctr"/>
            <a:lstStyle/>
            <a:p>
              <a:pPr algn="ctr"/>
              <a:endParaRPr lang="cs-CZ" dirty="0"/>
            </a:p>
          </p:txBody>
        </p:sp>
        <p:sp>
          <p:nvSpPr>
            <p:cNvPr id="13" name="TextovéPole 12">
              <a:extLst>
                <a:ext uri="{FF2B5EF4-FFF2-40B4-BE49-F238E27FC236}">
                  <a16:creationId xmlns:a16="http://schemas.microsoft.com/office/drawing/2014/main" id="{0DB3437A-1C44-EDDE-2C50-40A7F02BEF88}"/>
                </a:ext>
              </a:extLst>
            </p:cNvPr>
            <p:cNvSpPr txBox="1"/>
            <p:nvPr/>
          </p:nvSpPr>
          <p:spPr>
            <a:xfrm>
              <a:off x="1703512" y="2809501"/>
              <a:ext cx="3960440" cy="2862322"/>
            </a:xfrm>
            <a:prstGeom prst="rect">
              <a:avLst/>
            </a:prstGeom>
            <a:noFill/>
          </p:spPr>
          <p:txBody>
            <a:bodyPr wrap="square" rtlCol="0">
              <a:spAutoFit/>
            </a:bodyPr>
            <a:lstStyle/>
            <a:p>
              <a:pPr algn="just"/>
              <a:r>
                <a:rPr lang="cs-CZ" sz="2000" dirty="0">
                  <a:effectLst>
                    <a:outerShdw blurRad="38100" dist="38100" dir="2700000" algn="tl">
                      <a:srgbClr val="000000">
                        <a:alpha val="43137"/>
                      </a:srgbClr>
                    </a:outerShdw>
                  </a:effectLst>
                </a:rPr>
                <a:t>Překročí 2.000.000 Kč ale nepřekročí obrat 2.536.500 Kč za období 1.1.2025 - 31.12.2025 …. </a:t>
              </a:r>
              <a:r>
                <a:rPr lang="cs-CZ" sz="2000" dirty="0"/>
                <a:t>Podá přihlášku do 10 pracovních dnů ode dne překročení obratu, stane se plátcem 1.1.2026 nebo na výslovnou žádost ihned od dalšího dne po překročení obratu.</a:t>
              </a:r>
            </a:p>
          </p:txBody>
        </p:sp>
      </p:grpSp>
      <p:grpSp>
        <p:nvGrpSpPr>
          <p:cNvPr id="14" name="Skupina 13">
            <a:extLst>
              <a:ext uri="{FF2B5EF4-FFF2-40B4-BE49-F238E27FC236}">
                <a16:creationId xmlns:a16="http://schemas.microsoft.com/office/drawing/2014/main" id="{50D3F83F-592A-F983-345A-5ABB007F4003}"/>
              </a:ext>
            </a:extLst>
          </p:cNvPr>
          <p:cNvGrpSpPr/>
          <p:nvPr/>
        </p:nvGrpSpPr>
        <p:grpSpPr>
          <a:xfrm>
            <a:off x="2695400" y="1249224"/>
            <a:ext cx="1889135" cy="1692188"/>
            <a:chOff x="8040216" y="2809501"/>
            <a:chExt cx="1889135" cy="1692188"/>
          </a:xfrm>
        </p:grpSpPr>
        <p:sp>
          <p:nvSpPr>
            <p:cNvPr id="10" name="Ovál 9">
              <a:extLst>
                <a:ext uri="{FF2B5EF4-FFF2-40B4-BE49-F238E27FC236}">
                  <a16:creationId xmlns:a16="http://schemas.microsoft.com/office/drawing/2014/main" id="{227F1A03-D60A-3FBE-1B63-C673166C6516}"/>
                </a:ext>
              </a:extLst>
            </p:cNvPr>
            <p:cNvSpPr/>
            <p:nvPr/>
          </p:nvSpPr>
          <p:spPr>
            <a:xfrm>
              <a:off x="8040216" y="2809501"/>
              <a:ext cx="1817127" cy="1692188"/>
            </a:xfrm>
            <a:prstGeom prst="ellipse">
              <a:avLst/>
            </a:prstGeom>
            <a:effectLst>
              <a:softEdge rad="63500"/>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cs-CZ"/>
            </a:p>
          </p:txBody>
        </p:sp>
        <p:sp>
          <p:nvSpPr>
            <p:cNvPr id="11" name="TextovéPole 10">
              <a:extLst>
                <a:ext uri="{FF2B5EF4-FFF2-40B4-BE49-F238E27FC236}">
                  <a16:creationId xmlns:a16="http://schemas.microsoft.com/office/drawing/2014/main" id="{C1239CA1-B313-8E7B-D6FD-2753BAFE1433}"/>
                </a:ext>
              </a:extLst>
            </p:cNvPr>
            <p:cNvSpPr txBox="1"/>
            <p:nvPr/>
          </p:nvSpPr>
          <p:spPr>
            <a:xfrm>
              <a:off x="8112224" y="3455540"/>
              <a:ext cx="1817127" cy="400110"/>
            </a:xfrm>
            <a:prstGeom prst="rect">
              <a:avLst/>
            </a:prstGeom>
            <a:noFill/>
          </p:spPr>
          <p:txBody>
            <a:bodyPr wrap="square" rtlCol="0">
              <a:spAutoFit/>
            </a:bodyPr>
            <a:lstStyle/>
            <a:p>
              <a:pPr algn="l"/>
              <a:r>
                <a:rPr lang="cs-CZ" sz="2000" b="1" dirty="0">
                  <a:effectLst>
                    <a:outerShdw blurRad="38100" dist="38100" dir="2700000" algn="tl">
                      <a:srgbClr val="000000">
                        <a:alpha val="43137"/>
                      </a:srgbClr>
                    </a:outerShdw>
                  </a:effectLst>
                </a:rPr>
                <a:t>2 000 000 Kč</a:t>
              </a:r>
            </a:p>
          </p:txBody>
        </p:sp>
      </p:grpSp>
      <p:grpSp>
        <p:nvGrpSpPr>
          <p:cNvPr id="16" name="Skupina 15">
            <a:extLst>
              <a:ext uri="{FF2B5EF4-FFF2-40B4-BE49-F238E27FC236}">
                <a16:creationId xmlns:a16="http://schemas.microsoft.com/office/drawing/2014/main" id="{79D67101-C67F-9500-5846-AFFE86AF6A51}"/>
              </a:ext>
            </a:extLst>
          </p:cNvPr>
          <p:cNvGrpSpPr/>
          <p:nvPr/>
        </p:nvGrpSpPr>
        <p:grpSpPr>
          <a:xfrm>
            <a:off x="6274978" y="2388793"/>
            <a:ext cx="4968552" cy="3967559"/>
            <a:chOff x="1199456" y="2256882"/>
            <a:chExt cx="4968552" cy="3967559"/>
          </a:xfrm>
        </p:grpSpPr>
        <p:sp>
          <p:nvSpPr>
            <p:cNvPr id="17" name="Obdélník: s odříznutými rohy na opačné straně 16">
              <a:extLst>
                <a:ext uri="{FF2B5EF4-FFF2-40B4-BE49-F238E27FC236}">
                  <a16:creationId xmlns:a16="http://schemas.microsoft.com/office/drawing/2014/main" id="{97374B08-BBE9-5309-0032-C911809D5718}"/>
                </a:ext>
              </a:extLst>
            </p:cNvPr>
            <p:cNvSpPr/>
            <p:nvPr/>
          </p:nvSpPr>
          <p:spPr>
            <a:xfrm>
              <a:off x="1199456" y="2256882"/>
              <a:ext cx="4968552" cy="3967559"/>
            </a:xfrm>
            <a:prstGeom prst="snip2DiagRect">
              <a:avLst/>
            </a:prstGeom>
            <a:ln>
              <a:noFill/>
            </a:ln>
          </p:spPr>
          <p:style>
            <a:lnRef idx="1">
              <a:schemeClr val="accent5"/>
            </a:lnRef>
            <a:fillRef idx="2">
              <a:schemeClr val="accent5"/>
            </a:fillRef>
            <a:effectRef idx="1">
              <a:schemeClr val="accent5"/>
            </a:effectRef>
            <a:fontRef idx="minor">
              <a:schemeClr val="dk1"/>
            </a:fontRef>
          </p:style>
          <p:txBody>
            <a:bodyPr rtlCol="0" anchor="ctr"/>
            <a:lstStyle/>
            <a:p>
              <a:pPr algn="ctr"/>
              <a:endParaRPr lang="cs-CZ" dirty="0"/>
            </a:p>
          </p:txBody>
        </p:sp>
        <p:sp>
          <p:nvSpPr>
            <p:cNvPr id="18" name="TextovéPole 17">
              <a:extLst>
                <a:ext uri="{FF2B5EF4-FFF2-40B4-BE49-F238E27FC236}">
                  <a16:creationId xmlns:a16="http://schemas.microsoft.com/office/drawing/2014/main" id="{F34BA836-3880-8496-8941-35B99032F1A5}"/>
                </a:ext>
              </a:extLst>
            </p:cNvPr>
            <p:cNvSpPr txBox="1"/>
            <p:nvPr/>
          </p:nvSpPr>
          <p:spPr>
            <a:xfrm>
              <a:off x="1703512" y="2809501"/>
              <a:ext cx="3960440" cy="2246769"/>
            </a:xfrm>
            <a:prstGeom prst="rect">
              <a:avLst/>
            </a:prstGeom>
            <a:noFill/>
          </p:spPr>
          <p:txBody>
            <a:bodyPr wrap="square" rtlCol="0">
              <a:spAutoFit/>
            </a:bodyPr>
            <a:lstStyle/>
            <a:p>
              <a:pPr algn="just"/>
              <a:r>
                <a:rPr lang="cs-CZ" sz="2000" dirty="0">
                  <a:effectLst>
                    <a:outerShdw blurRad="38100" dist="38100" dir="2700000" algn="tl">
                      <a:srgbClr val="000000">
                        <a:alpha val="43137"/>
                      </a:srgbClr>
                    </a:outerShdw>
                  </a:effectLst>
                </a:rPr>
                <a:t>Překročí obrat 2 536 500 Kč za období 1.1.2025 - 31.12.2025 …. </a:t>
              </a:r>
              <a:r>
                <a:rPr lang="cs-CZ" sz="2000" dirty="0"/>
                <a:t>Podá přihlášku do 10 pracovních dnů ode dne překročení obratu, stane se plátcem dnem následujícím po dni, kdy překročila obrat.</a:t>
              </a:r>
            </a:p>
          </p:txBody>
        </p:sp>
      </p:grpSp>
      <p:grpSp>
        <p:nvGrpSpPr>
          <p:cNvPr id="19" name="Skupina 18">
            <a:extLst>
              <a:ext uri="{FF2B5EF4-FFF2-40B4-BE49-F238E27FC236}">
                <a16:creationId xmlns:a16="http://schemas.microsoft.com/office/drawing/2014/main" id="{E98799EA-5156-8781-4F97-9F492CDF43A7}"/>
              </a:ext>
            </a:extLst>
          </p:cNvPr>
          <p:cNvGrpSpPr/>
          <p:nvPr/>
        </p:nvGrpSpPr>
        <p:grpSpPr>
          <a:xfrm>
            <a:off x="7894632" y="1249224"/>
            <a:ext cx="1889135" cy="1692188"/>
            <a:chOff x="8040216" y="2809501"/>
            <a:chExt cx="1889135" cy="1692188"/>
          </a:xfrm>
        </p:grpSpPr>
        <p:sp>
          <p:nvSpPr>
            <p:cNvPr id="20" name="Ovál 19">
              <a:extLst>
                <a:ext uri="{FF2B5EF4-FFF2-40B4-BE49-F238E27FC236}">
                  <a16:creationId xmlns:a16="http://schemas.microsoft.com/office/drawing/2014/main" id="{2202167A-E7C4-71EA-22A9-82C13CCE3991}"/>
                </a:ext>
              </a:extLst>
            </p:cNvPr>
            <p:cNvSpPr/>
            <p:nvPr/>
          </p:nvSpPr>
          <p:spPr>
            <a:xfrm>
              <a:off x="8040216" y="2809501"/>
              <a:ext cx="1817127" cy="1692188"/>
            </a:xfrm>
            <a:prstGeom prst="ellipse">
              <a:avLst/>
            </a:prstGeom>
            <a:effectLst>
              <a:softEdge rad="63500"/>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cs-CZ"/>
            </a:p>
          </p:txBody>
        </p:sp>
        <p:sp>
          <p:nvSpPr>
            <p:cNvPr id="21" name="TextovéPole 20">
              <a:extLst>
                <a:ext uri="{FF2B5EF4-FFF2-40B4-BE49-F238E27FC236}">
                  <a16:creationId xmlns:a16="http://schemas.microsoft.com/office/drawing/2014/main" id="{C8AB18CB-3DB2-094D-70F4-5963AE69FFCD}"/>
                </a:ext>
              </a:extLst>
            </p:cNvPr>
            <p:cNvSpPr txBox="1"/>
            <p:nvPr/>
          </p:nvSpPr>
          <p:spPr>
            <a:xfrm>
              <a:off x="8112224" y="3455540"/>
              <a:ext cx="1817127" cy="400110"/>
            </a:xfrm>
            <a:prstGeom prst="rect">
              <a:avLst/>
            </a:prstGeom>
            <a:noFill/>
          </p:spPr>
          <p:txBody>
            <a:bodyPr wrap="square" rtlCol="0">
              <a:spAutoFit/>
            </a:bodyPr>
            <a:lstStyle/>
            <a:p>
              <a:pPr algn="l"/>
              <a:r>
                <a:rPr lang="cs-CZ" sz="2000" b="1" dirty="0">
                  <a:effectLst>
                    <a:outerShdw blurRad="38100" dist="38100" dir="2700000" algn="tl">
                      <a:srgbClr val="000000">
                        <a:alpha val="43137"/>
                      </a:srgbClr>
                    </a:outerShdw>
                  </a:effectLst>
                </a:rPr>
                <a:t>2 536 500 Kč </a:t>
              </a:r>
            </a:p>
          </p:txBody>
        </p:sp>
      </p:grpSp>
    </p:spTree>
    <p:extLst>
      <p:ext uri="{BB962C8B-B14F-4D97-AF65-F5344CB8AC3E}">
        <p14:creationId xmlns:p14="http://schemas.microsoft.com/office/powerpoint/2010/main" val="56151667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B17492-69C1-12D9-2E00-7E1B5D3A35C7}"/>
            </a:ext>
          </a:extLst>
        </p:cNvPr>
        <p:cNvGrpSpPr/>
        <p:nvPr/>
      </p:nvGrpSpPr>
      <p:grpSpPr>
        <a:xfrm>
          <a:off x="0" y="0"/>
          <a:ext cx="0" cy="0"/>
          <a:chOff x="0" y="0"/>
          <a:chExt cx="0" cy="0"/>
        </a:xfrm>
      </p:grpSpPr>
      <p:sp>
        <p:nvSpPr>
          <p:cNvPr id="2593794" name="Rectangle 2">
            <a:extLst>
              <a:ext uri="{FF2B5EF4-FFF2-40B4-BE49-F238E27FC236}">
                <a16:creationId xmlns:a16="http://schemas.microsoft.com/office/drawing/2014/main" id="{DA1B2FD7-6BA5-095F-2F75-177C26CD5AC7}"/>
              </a:ext>
            </a:extLst>
          </p:cNvPr>
          <p:cNvSpPr>
            <a:spLocks noGrp="1" noRot="1" noChangeArrowheads="1"/>
          </p:cNvSpPr>
          <p:nvPr>
            <p:ph type="title"/>
          </p:nvPr>
        </p:nvSpPr>
        <p:spPr>
          <a:xfrm>
            <a:off x="1840707" y="403962"/>
            <a:ext cx="8510587" cy="503238"/>
          </a:xfrm>
        </p:spPr>
        <p:txBody>
          <a:bodyPr>
            <a:normAutofit/>
          </a:bodyPr>
          <a:lstStyle/>
          <a:p>
            <a:pPr algn="ctr">
              <a:lnSpc>
                <a:spcPct val="80000"/>
              </a:lnSpc>
              <a:defRPr/>
            </a:pPr>
            <a:r>
              <a:rPr lang="cs-CZ" sz="3200" b="1" dirty="0">
                <a:effectLst>
                  <a:outerShdw blurRad="38100" dist="38100" dir="2700000" algn="tl">
                    <a:srgbClr val="000000">
                      <a:alpha val="43137"/>
                    </a:srgbClr>
                  </a:outerShdw>
                </a:effectLst>
              </a:rPr>
              <a:t>Obrat </a:t>
            </a:r>
          </a:p>
        </p:txBody>
      </p:sp>
      <p:sp>
        <p:nvSpPr>
          <p:cNvPr id="3076" name="Rectangle 3">
            <a:extLst>
              <a:ext uri="{FF2B5EF4-FFF2-40B4-BE49-F238E27FC236}">
                <a16:creationId xmlns:a16="http://schemas.microsoft.com/office/drawing/2014/main" id="{E7EB7DAD-F4B7-E5DE-D1D8-8BC00B0D0A9A}"/>
              </a:ext>
            </a:extLst>
          </p:cNvPr>
          <p:cNvSpPr>
            <a:spLocks noGrp="1" noRot="1" noChangeArrowheads="1"/>
          </p:cNvSpPr>
          <p:nvPr>
            <p:ph idx="1"/>
          </p:nvPr>
        </p:nvSpPr>
        <p:spPr>
          <a:xfrm>
            <a:off x="910800" y="907200"/>
            <a:ext cx="10440000" cy="5547600"/>
          </a:xfrm>
        </p:spPr>
        <p:txBody>
          <a:bodyPr>
            <a:noAutofit/>
          </a:bodyPr>
          <a:lstStyle/>
          <a:p>
            <a:pPr algn="just">
              <a:spcBef>
                <a:spcPts val="0"/>
              </a:spcBef>
              <a:buNone/>
            </a:pPr>
            <a:endParaRPr lang="cs-CZ" sz="1600" u="sng" dirty="0">
              <a:solidFill>
                <a:srgbClr val="000000"/>
              </a:solidFill>
            </a:endParaRPr>
          </a:p>
          <a:p>
            <a:pPr algn="just">
              <a:spcBef>
                <a:spcPts val="0"/>
              </a:spcBef>
              <a:buNone/>
            </a:pPr>
            <a:r>
              <a:rPr lang="cs-CZ" sz="2400" b="1" i="1" u="sng" dirty="0">
                <a:solidFill>
                  <a:srgbClr val="000000"/>
                </a:solidFill>
              </a:rPr>
              <a:t>Příklad:</a:t>
            </a:r>
          </a:p>
          <a:p>
            <a:pPr algn="just">
              <a:spcBef>
                <a:spcPts val="0"/>
              </a:spcBef>
              <a:buNone/>
            </a:pPr>
            <a:r>
              <a:rPr lang="cs-CZ" sz="2400" i="1" dirty="0">
                <a:solidFill>
                  <a:srgbClr val="000000"/>
                </a:solidFill>
              </a:rPr>
              <a:t>Osoba povinná k dani překročí obrat 2 mil. Kč dne 2.6.2025 a obrat 2.536.500 Kč překročí dne 5.9.2025. Možnosti řešení:</a:t>
            </a:r>
          </a:p>
          <a:p>
            <a:pPr algn="just">
              <a:spcBef>
                <a:spcPts val="0"/>
              </a:spcBef>
              <a:buNone/>
            </a:pPr>
            <a:endParaRPr lang="cs-CZ" sz="2400" i="1" dirty="0">
              <a:solidFill>
                <a:srgbClr val="000000"/>
              </a:solidFill>
            </a:endParaRPr>
          </a:p>
          <a:p>
            <a:pPr algn="just">
              <a:spcBef>
                <a:spcPts val="0"/>
              </a:spcBef>
            </a:pPr>
            <a:r>
              <a:rPr lang="cs-CZ" sz="2400" i="1" dirty="0">
                <a:solidFill>
                  <a:srgbClr val="000000"/>
                </a:solidFill>
              </a:rPr>
              <a:t>Podá přihlášku do16.6.2025 (do 10 pracovních dnů od překročení obratu 2 mil.) a v přihlášce </a:t>
            </a:r>
            <a:r>
              <a:rPr lang="cs-CZ" sz="2400" i="1" u="sng" dirty="0">
                <a:solidFill>
                  <a:srgbClr val="000000"/>
                </a:solidFill>
              </a:rPr>
              <a:t>uvede</a:t>
            </a:r>
            <a:r>
              <a:rPr lang="cs-CZ" sz="2400" i="1" dirty="0">
                <a:solidFill>
                  <a:srgbClr val="000000"/>
                </a:solidFill>
              </a:rPr>
              <a:t>, že se chce stát plátcem od 3.6.2025 … stane se plátcem od 3.6.2025</a:t>
            </a:r>
          </a:p>
          <a:p>
            <a:pPr algn="just">
              <a:spcBef>
                <a:spcPts val="0"/>
              </a:spcBef>
            </a:pPr>
            <a:endParaRPr lang="cs-CZ" sz="2400" i="1" dirty="0">
              <a:solidFill>
                <a:srgbClr val="000000"/>
              </a:solidFill>
            </a:endParaRPr>
          </a:p>
          <a:p>
            <a:pPr algn="just">
              <a:spcBef>
                <a:spcPts val="0"/>
              </a:spcBef>
            </a:pPr>
            <a:r>
              <a:rPr lang="cs-CZ" sz="2400" i="1" dirty="0">
                <a:solidFill>
                  <a:srgbClr val="000000"/>
                </a:solidFill>
              </a:rPr>
              <a:t>Podá přihlášku do16.6.2025 (do 10 pracovních dnů od překročení obratu 2 mil.) a v přihlášce </a:t>
            </a:r>
            <a:r>
              <a:rPr lang="cs-CZ" sz="2400" i="1" u="sng" dirty="0">
                <a:solidFill>
                  <a:srgbClr val="000000"/>
                </a:solidFill>
              </a:rPr>
              <a:t>neuvede</a:t>
            </a:r>
            <a:r>
              <a:rPr lang="cs-CZ" sz="2400" i="1" dirty="0">
                <a:solidFill>
                  <a:srgbClr val="000000"/>
                </a:solidFill>
              </a:rPr>
              <a:t>, že se chce stát plátcem od 3.6.2025, stane se plátcem od 6.9.2025</a:t>
            </a:r>
          </a:p>
          <a:p>
            <a:pPr marL="0" indent="0" algn="just">
              <a:spcBef>
                <a:spcPts val="0"/>
              </a:spcBef>
              <a:buNone/>
            </a:pPr>
            <a:endParaRPr lang="cs-CZ" sz="2400" i="1" dirty="0">
              <a:solidFill>
                <a:srgbClr val="000000"/>
              </a:solidFill>
            </a:endParaRPr>
          </a:p>
          <a:p>
            <a:pPr algn="just">
              <a:spcBef>
                <a:spcPts val="0"/>
              </a:spcBef>
            </a:pPr>
            <a:r>
              <a:rPr lang="cs-CZ" sz="2400" i="1" dirty="0">
                <a:solidFill>
                  <a:srgbClr val="000000"/>
                </a:solidFill>
              </a:rPr>
              <a:t>Podá přihlášku do 19.9.2025 (do 10 pracovních dnů od překročení obratu 2.536.500 Kč), stane se plátcem od 6.9.2025.</a:t>
            </a:r>
          </a:p>
          <a:p>
            <a:pPr algn="just">
              <a:spcBef>
                <a:spcPts val="0"/>
              </a:spcBef>
              <a:buNone/>
            </a:pPr>
            <a:endParaRPr lang="cs-CZ" sz="2000" i="1" dirty="0">
              <a:solidFill>
                <a:srgbClr val="000000"/>
              </a:solidFill>
            </a:endParaRPr>
          </a:p>
          <a:p>
            <a:pPr algn="just">
              <a:spcBef>
                <a:spcPts val="0"/>
              </a:spcBef>
              <a:buNone/>
            </a:pPr>
            <a:endParaRPr lang="cs-CZ" sz="1600" i="1" dirty="0">
              <a:solidFill>
                <a:srgbClr val="000000"/>
              </a:solidFill>
            </a:endParaRPr>
          </a:p>
          <a:p>
            <a:pPr algn="just">
              <a:buNone/>
            </a:pPr>
            <a:endParaRPr lang="cs-CZ" sz="1800" dirty="0">
              <a:solidFill>
                <a:srgbClr val="000000"/>
              </a:solidFill>
            </a:endParaRPr>
          </a:p>
          <a:p>
            <a:pPr algn="just">
              <a:buNone/>
            </a:pPr>
            <a:endParaRPr lang="cs-CZ" sz="1800" dirty="0">
              <a:solidFill>
                <a:srgbClr val="000000"/>
              </a:solidFill>
            </a:endParaRPr>
          </a:p>
          <a:p>
            <a:pPr lvl="1" algn="just">
              <a:buClr>
                <a:srgbClr val="000000"/>
              </a:buClr>
              <a:defRPr/>
            </a:pPr>
            <a:endParaRPr lang="cs-CZ" altLang="cs-CZ" sz="1600" dirty="0">
              <a:solidFill>
                <a:srgbClr val="000000"/>
              </a:solidFill>
            </a:endParaRPr>
          </a:p>
          <a:p>
            <a:pPr algn="just">
              <a:buClr>
                <a:srgbClr val="000000"/>
              </a:buClr>
              <a:defRPr/>
            </a:pPr>
            <a:endParaRPr lang="cs-CZ" altLang="cs-CZ" sz="1600" dirty="0">
              <a:solidFill>
                <a:srgbClr val="000000"/>
              </a:solidFill>
            </a:endParaRPr>
          </a:p>
          <a:p>
            <a:pPr lvl="1" algn="just">
              <a:buClr>
                <a:srgbClr val="000000"/>
              </a:buClr>
              <a:defRPr/>
            </a:pPr>
            <a:endParaRPr lang="cs-CZ" sz="1600" dirty="0">
              <a:solidFill>
                <a:srgbClr val="000000"/>
              </a:solidFill>
            </a:endParaRPr>
          </a:p>
          <a:p>
            <a:pPr lvl="1" algn="just">
              <a:spcBef>
                <a:spcPct val="0"/>
              </a:spcBef>
              <a:buClr>
                <a:srgbClr val="000000"/>
              </a:buClr>
              <a:defRPr/>
            </a:pPr>
            <a:endParaRPr lang="cs-CZ" sz="1600" dirty="0">
              <a:solidFill>
                <a:srgbClr val="000000"/>
              </a:solidFill>
            </a:endParaRPr>
          </a:p>
          <a:p>
            <a:pPr lvl="1" algn="just">
              <a:buClr>
                <a:srgbClr val="000000"/>
              </a:buClr>
              <a:defRPr/>
            </a:pPr>
            <a:endParaRPr lang="cs-CZ" sz="1600" dirty="0">
              <a:solidFill>
                <a:srgbClr val="000000"/>
              </a:solidFill>
            </a:endParaRPr>
          </a:p>
          <a:p>
            <a:pPr lvl="1" algn="just">
              <a:buClr>
                <a:srgbClr val="000000"/>
              </a:buClr>
              <a:defRPr/>
            </a:pPr>
            <a:endParaRPr lang="cs-CZ" sz="1600" dirty="0">
              <a:solidFill>
                <a:srgbClr val="000000"/>
              </a:solidFill>
            </a:endParaRPr>
          </a:p>
          <a:p>
            <a:pPr algn="just">
              <a:buClr>
                <a:srgbClr val="000000"/>
              </a:buClr>
              <a:buFont typeface="Wingdings" charset="2"/>
              <a:buChar char="§"/>
              <a:defRPr/>
            </a:pPr>
            <a:endParaRPr lang="cs-CZ" sz="1600" dirty="0">
              <a:solidFill>
                <a:srgbClr val="000000"/>
              </a:solidFill>
            </a:endParaRPr>
          </a:p>
          <a:p>
            <a:pPr algn="just">
              <a:buFont typeface="Wingdings" charset="2"/>
              <a:buChar char="§"/>
              <a:defRPr/>
            </a:pPr>
            <a:endParaRPr lang="cs-CZ" dirty="0"/>
          </a:p>
          <a:p>
            <a:pPr lvl="1" algn="just">
              <a:spcBef>
                <a:spcPct val="0"/>
              </a:spcBef>
              <a:buClr>
                <a:srgbClr val="000000"/>
              </a:buClr>
              <a:defRPr/>
            </a:pPr>
            <a:endParaRPr lang="cs-CZ" sz="2000" dirty="0">
              <a:solidFill>
                <a:srgbClr val="000000"/>
              </a:solidFill>
            </a:endParaRPr>
          </a:p>
          <a:p>
            <a:pPr lvl="1" algn="just">
              <a:spcBef>
                <a:spcPct val="0"/>
              </a:spcBef>
              <a:buClr>
                <a:srgbClr val="000000"/>
              </a:buClr>
              <a:defRPr/>
            </a:pPr>
            <a:endParaRPr lang="cs-CZ" sz="2000" dirty="0">
              <a:solidFill>
                <a:srgbClr val="000000"/>
              </a:solidFill>
            </a:endParaRPr>
          </a:p>
          <a:p>
            <a:pPr lvl="1" algn="just">
              <a:lnSpc>
                <a:spcPct val="80000"/>
              </a:lnSpc>
              <a:spcBef>
                <a:spcPct val="50000"/>
              </a:spcBef>
              <a:buClr>
                <a:srgbClr val="000000"/>
              </a:buClr>
              <a:defRPr/>
            </a:pPr>
            <a:endParaRPr lang="cs-CZ" sz="2000" dirty="0">
              <a:solidFill>
                <a:srgbClr val="000000"/>
              </a:solidFill>
            </a:endParaRPr>
          </a:p>
          <a:p>
            <a:pPr algn="just">
              <a:lnSpc>
                <a:spcPct val="80000"/>
              </a:lnSpc>
              <a:spcBef>
                <a:spcPct val="50000"/>
              </a:spcBef>
              <a:buFont typeface="Wingdings" charset="2"/>
              <a:buNone/>
              <a:defRPr/>
            </a:pPr>
            <a:endParaRPr lang="cs-CZ" altLang="cs-CZ" sz="2000" dirty="0">
              <a:solidFill>
                <a:srgbClr val="000000"/>
              </a:solidFill>
            </a:endParaRPr>
          </a:p>
          <a:p>
            <a:pPr lvl="1" algn="just">
              <a:lnSpc>
                <a:spcPct val="80000"/>
              </a:lnSpc>
              <a:spcBef>
                <a:spcPct val="50000"/>
              </a:spcBef>
              <a:defRPr/>
            </a:pPr>
            <a:endParaRPr lang="cs-CZ" altLang="cs-CZ" sz="2000" dirty="0">
              <a:solidFill>
                <a:srgbClr val="000000"/>
              </a:solidFill>
            </a:endParaRPr>
          </a:p>
          <a:p>
            <a:pPr algn="just">
              <a:lnSpc>
                <a:spcPct val="80000"/>
              </a:lnSpc>
              <a:buClr>
                <a:srgbClr val="000000"/>
              </a:buClr>
              <a:buFont typeface="Wingdings" charset="2"/>
              <a:buNone/>
              <a:defRPr/>
            </a:pPr>
            <a:endParaRPr lang="cs-CZ" altLang="cs-CZ" sz="4800" dirty="0">
              <a:solidFill>
                <a:srgbClr val="000000"/>
              </a:solidFill>
            </a:endParaRPr>
          </a:p>
          <a:p>
            <a:pPr algn="just">
              <a:lnSpc>
                <a:spcPct val="80000"/>
              </a:lnSpc>
              <a:buClr>
                <a:srgbClr val="000000"/>
              </a:buClr>
              <a:buFont typeface="Wingdings" charset="2"/>
              <a:buNone/>
              <a:defRPr/>
            </a:pPr>
            <a:endParaRPr lang="cs-CZ" altLang="cs-CZ" sz="2000" dirty="0">
              <a:solidFill>
                <a:srgbClr val="000000"/>
              </a:solidFill>
            </a:endParaRPr>
          </a:p>
          <a:p>
            <a:pPr algn="just">
              <a:lnSpc>
                <a:spcPct val="80000"/>
              </a:lnSpc>
              <a:buFont typeface="Wingdings" charset="2"/>
              <a:buNone/>
              <a:defRPr/>
            </a:pPr>
            <a:endParaRPr lang="cs-CZ" sz="2400" dirty="0"/>
          </a:p>
          <a:p>
            <a:pPr algn="just">
              <a:lnSpc>
                <a:spcPct val="80000"/>
              </a:lnSpc>
              <a:buFont typeface="Wingdings" charset="2"/>
              <a:buNone/>
              <a:defRPr/>
            </a:pPr>
            <a:r>
              <a:rPr lang="cs-CZ" sz="2400" dirty="0"/>
              <a:t> </a:t>
            </a:r>
          </a:p>
        </p:txBody>
      </p:sp>
      <p:sp>
        <p:nvSpPr>
          <p:cNvPr id="4" name="Zástupný symbol pro číslo snímku 5">
            <a:extLst>
              <a:ext uri="{FF2B5EF4-FFF2-40B4-BE49-F238E27FC236}">
                <a16:creationId xmlns:a16="http://schemas.microsoft.com/office/drawing/2014/main" id="{D1D7134F-0A6E-1376-A195-C4A53DA7F20C}"/>
              </a:ext>
            </a:extLst>
          </p:cNvPr>
          <p:cNvSpPr>
            <a:spLocks noGrp="1"/>
          </p:cNvSpPr>
          <p:nvPr>
            <p:ph type="sldNum" sz="quarter" idx="12"/>
          </p:nvPr>
        </p:nvSpPr>
        <p:spPr/>
        <p:txBody>
          <a:bodyPr/>
          <a:lstStyle/>
          <a:p>
            <a:pPr>
              <a:defRPr/>
            </a:pPr>
            <a:fld id="{C77F7928-CDF1-47DB-A702-711C6B6CB1DE}" type="slidenum">
              <a:rPr lang="cs-CZ"/>
              <a:pPr>
                <a:defRPr/>
              </a:pPr>
              <a:t>45</a:t>
            </a:fld>
            <a:endParaRPr lang="cs-CZ" dirty="0"/>
          </a:p>
        </p:txBody>
      </p:sp>
    </p:spTree>
    <p:extLst>
      <p:ext uri="{BB962C8B-B14F-4D97-AF65-F5344CB8AC3E}">
        <p14:creationId xmlns:p14="http://schemas.microsoft.com/office/powerpoint/2010/main" val="245799679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F9AE71D-2CF0-62BC-207B-3046745D1606}"/>
              </a:ext>
            </a:extLst>
          </p:cNvPr>
          <p:cNvSpPr>
            <a:spLocks noGrp="1"/>
          </p:cNvSpPr>
          <p:nvPr>
            <p:ph type="title"/>
          </p:nvPr>
        </p:nvSpPr>
        <p:spPr/>
        <p:txBody>
          <a:bodyPr>
            <a:normAutofit fontScale="90000"/>
          </a:bodyPr>
          <a:lstStyle/>
          <a:p>
            <a:r>
              <a:rPr lang="cs-CZ" altLang="cs-CZ" sz="4400" b="1" spc="-100" dirty="0">
                <a:solidFill>
                  <a:schemeClr val="accent2">
                    <a:lumMod val="75000"/>
                  </a:schemeClr>
                </a:solidFill>
                <a:latin typeface="+mj-lt"/>
                <a:ea typeface="+mj-ea"/>
                <a:cs typeface="+mj-cs"/>
              </a:rPr>
              <a:t>Nárok na odpočet při registraci k DPH</a:t>
            </a:r>
            <a:br>
              <a:rPr lang="cs-CZ" altLang="cs-CZ" sz="4400" b="1" spc="-100" dirty="0">
                <a:solidFill>
                  <a:schemeClr val="accent2">
                    <a:lumMod val="75000"/>
                  </a:schemeClr>
                </a:solidFill>
                <a:latin typeface="+mj-lt"/>
                <a:ea typeface="+mj-ea"/>
                <a:cs typeface="+mj-cs"/>
              </a:rPr>
            </a:br>
            <a:endParaRPr lang="cs-CZ" dirty="0"/>
          </a:p>
        </p:txBody>
      </p:sp>
      <p:sp>
        <p:nvSpPr>
          <p:cNvPr id="3" name="Zástupný obsah 2">
            <a:extLst>
              <a:ext uri="{FF2B5EF4-FFF2-40B4-BE49-F238E27FC236}">
                <a16:creationId xmlns:a16="http://schemas.microsoft.com/office/drawing/2014/main" id="{1D620B06-AB37-0AAD-6DF3-442EA1461A82}"/>
              </a:ext>
            </a:extLst>
          </p:cNvPr>
          <p:cNvSpPr>
            <a:spLocks noGrp="1"/>
          </p:cNvSpPr>
          <p:nvPr>
            <p:ph idx="1"/>
          </p:nvPr>
        </p:nvSpPr>
        <p:spPr/>
        <p:txBody>
          <a:bodyPr>
            <a:normAutofit fontScale="92500" lnSpcReduction="20000"/>
          </a:bodyPr>
          <a:lstStyle/>
          <a:p>
            <a:pPr algn="just">
              <a:defRPr/>
            </a:pPr>
            <a:r>
              <a:rPr lang="cs-CZ" sz="2000" b="1" dirty="0"/>
              <a:t>Nárok na odpočet při registraci</a:t>
            </a:r>
            <a:endParaRPr lang="cs-CZ" sz="2000" dirty="0"/>
          </a:p>
          <a:p>
            <a:pPr algn="just">
              <a:tabLst>
                <a:tab pos="265113" algn="l"/>
              </a:tabLst>
              <a:defRPr/>
            </a:pPr>
            <a:r>
              <a:rPr lang="cs-CZ" sz="2000" dirty="0"/>
              <a:t>1) Osoba povinná k dani má nárok na odpočet daně u přijatého zdanitelného plnění, 	pokud toto plnění</a:t>
            </a:r>
          </a:p>
          <a:p>
            <a:pPr marL="800100" lvl="1" indent="-342900" algn="just">
              <a:buFont typeface="+mj-lt"/>
              <a:buAutoNum type="alphaLcParenR"/>
              <a:defRPr/>
            </a:pPr>
            <a:r>
              <a:rPr lang="cs-CZ" sz="2000" b="1" dirty="0"/>
              <a:t>pořídila v období zahrnujícím 12 po sobě jdoucích měsíců přede dnem, kdy se stala plátcem</a:t>
            </a:r>
            <a:r>
              <a:rPr lang="cs-CZ" sz="2000" dirty="0"/>
              <a:t>, a</a:t>
            </a:r>
          </a:p>
          <a:p>
            <a:pPr marL="800100" lvl="1" indent="-342900" algn="just">
              <a:buFont typeface="+mj-lt"/>
              <a:buAutoNum type="alphaLcParenR"/>
              <a:defRPr/>
            </a:pPr>
            <a:r>
              <a:rPr lang="cs-CZ" sz="2000" dirty="0"/>
              <a:t>je </a:t>
            </a:r>
            <a:r>
              <a:rPr lang="cs-CZ" sz="2000" b="1" dirty="0"/>
              <a:t>ke dni, kdy se tato osoba stala plátcem, součástí jejího obchodního majetku.</a:t>
            </a:r>
          </a:p>
          <a:p>
            <a:pPr algn="just">
              <a:defRPr/>
            </a:pPr>
            <a:endParaRPr lang="cs-CZ" sz="2000" b="1" dirty="0"/>
          </a:p>
          <a:p>
            <a:pPr algn="just">
              <a:tabLst>
                <a:tab pos="265113" algn="l"/>
              </a:tabLst>
              <a:defRPr/>
            </a:pPr>
            <a:r>
              <a:rPr lang="cs-CZ" sz="2000" dirty="0"/>
              <a:t>2) Osoba povinná k dani má nárok na odpočet daně rovněž u přijatého zdanitelného 	plnění, pokud</a:t>
            </a:r>
          </a:p>
          <a:p>
            <a:pPr marL="800100" lvl="1" indent="-342900" algn="just">
              <a:buFont typeface="+mj-lt"/>
              <a:buAutoNum type="alphaLcParenR"/>
              <a:defRPr/>
            </a:pPr>
            <a:r>
              <a:rPr lang="cs-CZ" sz="2000" dirty="0"/>
              <a:t>toto plnění pořídila v období zahrnujícím </a:t>
            </a:r>
            <a:r>
              <a:rPr lang="cs-CZ" sz="2000" dirty="0">
                <a:solidFill>
                  <a:srgbClr val="FF0000"/>
                </a:solidFill>
              </a:rPr>
              <a:t>60 po sobě jdoucích měsíců přede dnem, kdy se stala plátcem</a:t>
            </a:r>
            <a:r>
              <a:rPr lang="cs-CZ" sz="2000" dirty="0"/>
              <a:t>,</a:t>
            </a:r>
          </a:p>
          <a:p>
            <a:pPr marL="800100" lvl="1" indent="-342900" algn="just">
              <a:buFont typeface="+mj-lt"/>
              <a:buAutoNum type="alphaLcParenR"/>
              <a:defRPr/>
            </a:pPr>
            <a:r>
              <a:rPr lang="cs-CZ" sz="2000" dirty="0"/>
              <a:t>toto plnění se stalo součástí nedokončeného dlouhodobého majetku, který </a:t>
            </a:r>
            <a:r>
              <a:rPr lang="cs-CZ" sz="2000" dirty="0">
                <a:solidFill>
                  <a:srgbClr val="FF0000"/>
                </a:solidFill>
              </a:rPr>
              <a:t>byl uveden do stavu způsobilého k užívání v období 12 po sobě jdoucích měsíců přede dnem, kdy se stala plátcem</a:t>
            </a:r>
            <a:r>
              <a:rPr lang="cs-CZ" sz="2000" dirty="0"/>
              <a:t>, nebo nejdříve ke dni, kdy se stala plátcem, a</a:t>
            </a:r>
          </a:p>
          <a:p>
            <a:pPr marL="800100" lvl="1" indent="-342900" algn="just">
              <a:buFont typeface="+mj-lt"/>
              <a:buAutoNum type="alphaLcParenR"/>
              <a:defRPr/>
            </a:pPr>
            <a:r>
              <a:rPr lang="cs-CZ" sz="2000" dirty="0"/>
              <a:t>tento dlouhodobý majetek je ke dni, kdy se stala plátcem, součástí jejího obchodního majetku.</a:t>
            </a:r>
            <a:endParaRPr lang="cs-CZ" sz="2000" b="1" dirty="0"/>
          </a:p>
          <a:p>
            <a:pPr marL="0" indent="0">
              <a:buNone/>
            </a:pPr>
            <a:endParaRPr lang="cs-CZ" dirty="0"/>
          </a:p>
        </p:txBody>
      </p:sp>
      <p:sp>
        <p:nvSpPr>
          <p:cNvPr id="4" name="Zástupný symbol pro číslo snímku 3">
            <a:extLst>
              <a:ext uri="{FF2B5EF4-FFF2-40B4-BE49-F238E27FC236}">
                <a16:creationId xmlns:a16="http://schemas.microsoft.com/office/drawing/2014/main" id="{3A0C56C0-8AC6-726D-47FE-B53550900E1A}"/>
              </a:ext>
            </a:extLst>
          </p:cNvPr>
          <p:cNvSpPr>
            <a:spLocks noGrp="1"/>
          </p:cNvSpPr>
          <p:nvPr>
            <p:ph type="sldNum" sz="quarter" idx="12"/>
          </p:nvPr>
        </p:nvSpPr>
        <p:spPr/>
        <p:txBody>
          <a:bodyPr/>
          <a:lstStyle/>
          <a:p>
            <a:pPr>
              <a:defRPr/>
            </a:pPr>
            <a:fld id="{CF7514F0-EDD8-47DD-BB0F-49C727DB197D}" type="slidenum">
              <a:rPr lang="cs-CZ" altLang="cs-CZ" smtClean="0"/>
              <a:pPr>
                <a:defRPr/>
              </a:pPr>
              <a:t>46</a:t>
            </a:fld>
            <a:endParaRPr lang="cs-CZ" altLang="cs-CZ"/>
          </a:p>
        </p:txBody>
      </p:sp>
    </p:spTree>
    <p:extLst>
      <p:ext uri="{BB962C8B-B14F-4D97-AF65-F5344CB8AC3E}">
        <p14:creationId xmlns:p14="http://schemas.microsoft.com/office/powerpoint/2010/main" val="373541177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2BF58E1-938F-B501-7FF5-D41FBB3C68A7}"/>
              </a:ext>
            </a:extLst>
          </p:cNvPr>
          <p:cNvSpPr>
            <a:spLocks noGrp="1"/>
          </p:cNvSpPr>
          <p:nvPr>
            <p:ph type="title"/>
          </p:nvPr>
        </p:nvSpPr>
        <p:spPr/>
        <p:txBody>
          <a:bodyPr/>
          <a:lstStyle/>
          <a:p>
            <a:r>
              <a:rPr lang="cs-CZ" sz="4400" spc="-100" dirty="0">
                <a:solidFill>
                  <a:schemeClr val="accent2">
                    <a:lumMod val="75000"/>
                  </a:schemeClr>
                </a:solidFill>
                <a:effectLst/>
                <a:latin typeface="+mj-lt"/>
                <a:cs typeface="+mj-cs"/>
              </a:rPr>
              <a:t>Dobrovolná registrace k DPH</a:t>
            </a:r>
            <a:br>
              <a:rPr lang="cs-CZ" sz="4400" spc="-100" dirty="0">
                <a:solidFill>
                  <a:schemeClr val="accent2">
                    <a:lumMod val="75000"/>
                  </a:schemeClr>
                </a:solidFill>
                <a:effectLst/>
                <a:latin typeface="+mj-lt"/>
                <a:cs typeface="+mj-cs"/>
              </a:rPr>
            </a:br>
            <a:endParaRPr lang="cs-CZ" dirty="0"/>
          </a:p>
        </p:txBody>
      </p:sp>
      <p:sp>
        <p:nvSpPr>
          <p:cNvPr id="3" name="Zástupný obsah 2">
            <a:extLst>
              <a:ext uri="{FF2B5EF4-FFF2-40B4-BE49-F238E27FC236}">
                <a16:creationId xmlns:a16="http://schemas.microsoft.com/office/drawing/2014/main" id="{127F8529-CB99-9444-A9DD-9EEB694B7A01}"/>
              </a:ext>
            </a:extLst>
          </p:cNvPr>
          <p:cNvSpPr>
            <a:spLocks noGrp="1"/>
          </p:cNvSpPr>
          <p:nvPr>
            <p:ph idx="1"/>
          </p:nvPr>
        </p:nvSpPr>
        <p:spPr/>
        <p:txBody>
          <a:bodyPr/>
          <a:lstStyle/>
          <a:p>
            <a:pPr marL="342900" lvl="1" indent="-342900">
              <a:buClr>
                <a:schemeClr val="accent1"/>
              </a:buClr>
              <a:buFont typeface="Arial" panose="020B0604020202020204" pitchFamily="34" charset="0"/>
              <a:buChar char="•"/>
              <a:defRPr/>
            </a:pPr>
            <a:r>
              <a:rPr lang="cs-CZ" sz="2000" dirty="0"/>
              <a:t>Formulář </a:t>
            </a:r>
            <a:r>
              <a:rPr lang="cs-CZ" sz="2000" i="1" dirty="0"/>
              <a:t>„</a:t>
            </a:r>
            <a:r>
              <a:rPr lang="pl-PL" sz="2000" i="1" dirty="0"/>
              <a:t>Přihláška k registraci k dani z přidané hodnoty platná od 1.1.2015” </a:t>
            </a:r>
            <a:r>
              <a:rPr lang="pl-PL" sz="2000" dirty="0"/>
              <a:t>musí být podán elektronicky (přes </a:t>
            </a:r>
            <a:r>
              <a:rPr lang="pl-PL" sz="2000" dirty="0">
                <a:hlinkClick r:id="rId2">
                  <a:extLst>
                    <a:ext uri="{A12FA001-AC4F-418D-AE19-62706E023703}">
                      <ahyp:hlinkClr xmlns:ahyp="http://schemas.microsoft.com/office/drawing/2018/hyperlinkcolor" val="tx"/>
                    </a:ext>
                  </a:extLst>
                </a:hlinkClick>
              </a:rPr>
              <a:t>www.mojedane.cz</a:t>
            </a:r>
            <a:r>
              <a:rPr lang="pl-PL" sz="2000" dirty="0"/>
              <a:t> nebo datovou schránkou)</a:t>
            </a:r>
          </a:p>
          <a:p>
            <a:pPr marL="342900" lvl="1" indent="-342900">
              <a:buClr>
                <a:schemeClr val="accent1"/>
              </a:buClr>
              <a:buFont typeface="Arial" panose="020B0604020202020204" pitchFamily="34" charset="0"/>
              <a:buChar char="•"/>
              <a:defRPr/>
            </a:pPr>
            <a:endParaRPr lang="pl-PL" sz="2000" dirty="0"/>
          </a:p>
          <a:p>
            <a:pPr marL="342900" indent="-342900">
              <a:buClr>
                <a:schemeClr val="accent1"/>
              </a:buClr>
              <a:buFont typeface="Arial" panose="020B0604020202020204" pitchFamily="34" charset="0"/>
              <a:buChar char="•"/>
              <a:defRPr/>
            </a:pPr>
            <a:r>
              <a:rPr lang="cs-CZ" sz="2000" dirty="0"/>
              <a:t>Plátcem až následující den </a:t>
            </a:r>
            <a:r>
              <a:rPr lang="cs-CZ" sz="2000" u="sng" dirty="0"/>
              <a:t>po</a:t>
            </a:r>
            <a:r>
              <a:rPr lang="cs-CZ" sz="2000" dirty="0"/>
              <a:t> </a:t>
            </a:r>
            <a:r>
              <a:rPr lang="cs-CZ" sz="2000" u="sng" dirty="0"/>
              <a:t>doručení</a:t>
            </a:r>
            <a:r>
              <a:rPr lang="cs-CZ" sz="2000" dirty="0"/>
              <a:t> rozhodnutí o registraci (§6f ZDPH resp. §94a ZDPH)</a:t>
            </a:r>
          </a:p>
          <a:p>
            <a:pPr marL="342900" indent="-342900">
              <a:buClr>
                <a:schemeClr val="accent1"/>
              </a:buClr>
              <a:buFont typeface="Arial" panose="020B0604020202020204" pitchFamily="34" charset="0"/>
              <a:buChar char="•"/>
              <a:defRPr/>
            </a:pPr>
            <a:endParaRPr lang="cs-CZ" sz="2000" dirty="0"/>
          </a:p>
          <a:p>
            <a:pPr marL="342900" indent="-342900">
              <a:buClr>
                <a:schemeClr val="accent1"/>
              </a:buClr>
              <a:buFont typeface="Arial" panose="020B0604020202020204" pitchFamily="34" charset="0"/>
              <a:buChar char="•"/>
              <a:defRPr/>
            </a:pPr>
            <a:r>
              <a:rPr lang="cs-CZ" sz="2000" dirty="0"/>
              <a:t>Pouze pokud není nespolehlivou osobou</a:t>
            </a:r>
          </a:p>
          <a:p>
            <a:pPr marL="342900" indent="-342900">
              <a:buClr>
                <a:schemeClr val="accent1"/>
              </a:buClr>
              <a:buFont typeface="Arial" panose="020B0604020202020204" pitchFamily="34" charset="0"/>
              <a:buChar char="•"/>
              <a:defRPr/>
            </a:pPr>
            <a:endParaRPr lang="cs-CZ" sz="2000" dirty="0"/>
          </a:p>
          <a:p>
            <a:pPr marL="342900" indent="-342900">
              <a:buClr>
                <a:schemeClr val="accent1"/>
              </a:buClr>
              <a:buFont typeface="Arial" panose="020B0604020202020204" pitchFamily="34" charset="0"/>
              <a:buChar char="•"/>
              <a:defRPr/>
            </a:pPr>
            <a:r>
              <a:rPr lang="cs-CZ" sz="2000" dirty="0"/>
              <a:t>Měsíční plátce minimálně po dobu 1. roku</a:t>
            </a:r>
          </a:p>
          <a:p>
            <a:pPr>
              <a:buClr>
                <a:schemeClr val="accent1"/>
              </a:buClr>
              <a:defRPr/>
            </a:pPr>
            <a:endParaRPr lang="cs-CZ" sz="2000" dirty="0"/>
          </a:p>
          <a:p>
            <a:pPr marL="342900" indent="-342900">
              <a:buClr>
                <a:schemeClr val="accent1"/>
              </a:buClr>
              <a:buFont typeface="Arial" panose="020B0604020202020204" pitchFamily="34" charset="0"/>
              <a:buChar char="•"/>
              <a:defRPr/>
            </a:pPr>
            <a:r>
              <a:rPr lang="cs-CZ" sz="2000" dirty="0"/>
              <a:t>Vhodná zejména pokud se realizuje větší investiční akce týkající se zdaňované činnosti (výstavba vodovodu nebo kanalizace)</a:t>
            </a:r>
          </a:p>
          <a:p>
            <a:pPr marL="0" indent="0">
              <a:buNone/>
            </a:pPr>
            <a:endParaRPr lang="cs-CZ" dirty="0"/>
          </a:p>
        </p:txBody>
      </p:sp>
      <p:sp>
        <p:nvSpPr>
          <p:cNvPr id="4" name="Zástupný symbol pro číslo snímku 3">
            <a:extLst>
              <a:ext uri="{FF2B5EF4-FFF2-40B4-BE49-F238E27FC236}">
                <a16:creationId xmlns:a16="http://schemas.microsoft.com/office/drawing/2014/main" id="{9A26E5A4-605B-27AA-BE8C-9C2A9FE06BE6}"/>
              </a:ext>
            </a:extLst>
          </p:cNvPr>
          <p:cNvSpPr>
            <a:spLocks noGrp="1"/>
          </p:cNvSpPr>
          <p:nvPr>
            <p:ph type="sldNum" sz="quarter" idx="12"/>
          </p:nvPr>
        </p:nvSpPr>
        <p:spPr/>
        <p:txBody>
          <a:bodyPr/>
          <a:lstStyle/>
          <a:p>
            <a:pPr>
              <a:defRPr/>
            </a:pPr>
            <a:fld id="{CF7514F0-EDD8-47DD-BB0F-49C727DB197D}" type="slidenum">
              <a:rPr lang="cs-CZ" altLang="cs-CZ" smtClean="0"/>
              <a:pPr>
                <a:defRPr/>
              </a:pPr>
              <a:t>47</a:t>
            </a:fld>
            <a:endParaRPr lang="cs-CZ" altLang="cs-CZ"/>
          </a:p>
        </p:txBody>
      </p:sp>
    </p:spTree>
    <p:extLst>
      <p:ext uri="{BB962C8B-B14F-4D97-AF65-F5344CB8AC3E}">
        <p14:creationId xmlns:p14="http://schemas.microsoft.com/office/powerpoint/2010/main" val="400042119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9C9F4BB-BA42-F35E-9CF1-DCF859E8ADA9}"/>
              </a:ext>
            </a:extLst>
          </p:cNvPr>
          <p:cNvSpPr>
            <a:spLocks noGrp="1"/>
          </p:cNvSpPr>
          <p:nvPr>
            <p:ph type="title"/>
          </p:nvPr>
        </p:nvSpPr>
        <p:spPr/>
        <p:txBody>
          <a:bodyPr/>
          <a:lstStyle/>
          <a:p>
            <a:r>
              <a:rPr lang="cs-CZ" b="1" dirty="0">
                <a:solidFill>
                  <a:schemeClr val="accent2">
                    <a:lumMod val="75000"/>
                  </a:schemeClr>
                </a:solidFill>
                <a:latin typeface="Calibri" panose="020F0502020204030204" pitchFamily="34" charset="0"/>
                <a:cs typeface="Calibri" pitchFamily="34" charset="0"/>
              </a:rPr>
              <a:t>Osoba identifikovaná k dani</a:t>
            </a:r>
            <a:br>
              <a:rPr lang="cs-CZ" b="1" dirty="0">
                <a:solidFill>
                  <a:schemeClr val="accent2">
                    <a:lumMod val="75000"/>
                  </a:schemeClr>
                </a:solidFill>
                <a:latin typeface="Calibri" panose="020F0502020204030204" pitchFamily="34" charset="0"/>
                <a:cs typeface="Calibri" pitchFamily="34" charset="0"/>
              </a:rPr>
            </a:br>
            <a:r>
              <a:rPr lang="cs-CZ" b="1" dirty="0">
                <a:solidFill>
                  <a:schemeClr val="accent2">
                    <a:lumMod val="75000"/>
                  </a:schemeClr>
                </a:solidFill>
                <a:latin typeface="Calibri" panose="020F0502020204030204" pitchFamily="34" charset="0"/>
                <a:cs typeface="Calibri" pitchFamily="34" charset="0"/>
              </a:rPr>
              <a:t>zboží a služby ze zahraničí </a:t>
            </a:r>
            <a:r>
              <a:rPr lang="cs-CZ" sz="2800" b="1" dirty="0">
                <a:solidFill>
                  <a:schemeClr val="accent2">
                    <a:lumMod val="75000"/>
                  </a:schemeClr>
                </a:solidFill>
              </a:rPr>
              <a:t>(§ 6g až § 6l)</a:t>
            </a:r>
            <a:endParaRPr lang="cs-CZ" sz="2800" dirty="0"/>
          </a:p>
        </p:txBody>
      </p:sp>
      <p:sp>
        <p:nvSpPr>
          <p:cNvPr id="3" name="Zástupný obsah 2">
            <a:extLst>
              <a:ext uri="{FF2B5EF4-FFF2-40B4-BE49-F238E27FC236}">
                <a16:creationId xmlns:a16="http://schemas.microsoft.com/office/drawing/2014/main" id="{EBD18864-13B6-0EC2-27FB-52BF4040762F}"/>
              </a:ext>
            </a:extLst>
          </p:cNvPr>
          <p:cNvSpPr>
            <a:spLocks noGrp="1"/>
          </p:cNvSpPr>
          <p:nvPr>
            <p:ph idx="1"/>
          </p:nvPr>
        </p:nvSpPr>
        <p:spPr/>
        <p:txBody>
          <a:bodyPr>
            <a:normAutofit lnSpcReduction="10000"/>
          </a:bodyPr>
          <a:lstStyle/>
          <a:p>
            <a:pPr marL="265113" indent="-265113">
              <a:buFont typeface="Arial"/>
              <a:buChar char="•"/>
              <a:defRPr/>
            </a:pPr>
            <a:r>
              <a:rPr lang="cs-CZ" sz="2000" b="1" u="sng" dirty="0">
                <a:solidFill>
                  <a:schemeClr val="tx1">
                    <a:lumMod val="85000"/>
                    <a:lumOff val="15000"/>
                  </a:schemeClr>
                </a:solidFill>
              </a:rPr>
              <a:t>Kdo může být </a:t>
            </a:r>
            <a:r>
              <a:rPr lang="cs-CZ" sz="2000" dirty="0">
                <a:solidFill>
                  <a:schemeClr val="tx1">
                    <a:lumMod val="85000"/>
                    <a:lumOff val="15000"/>
                  </a:schemeClr>
                </a:solidFill>
              </a:rPr>
              <a:t>– jakákoli osoba povinná k dani či PO nepovinná k dani, pokud již nejsou plátcem daně</a:t>
            </a:r>
          </a:p>
          <a:p>
            <a:pPr marL="265113" indent="-265113">
              <a:buFont typeface="Arial"/>
              <a:buChar char="•"/>
              <a:defRPr/>
            </a:pPr>
            <a:r>
              <a:rPr lang="cs-CZ" sz="2000" b="1" u="sng" dirty="0">
                <a:solidFill>
                  <a:schemeClr val="tx1">
                    <a:lumMod val="85000"/>
                    <a:lumOff val="15000"/>
                  </a:schemeClr>
                </a:solidFill>
              </a:rPr>
              <a:t>Kdy se stane</a:t>
            </a:r>
            <a:r>
              <a:rPr lang="cs-CZ" sz="2000" dirty="0">
                <a:solidFill>
                  <a:schemeClr val="tx1">
                    <a:lumMod val="85000"/>
                    <a:lumOff val="15000"/>
                  </a:schemeClr>
                </a:solidFill>
              </a:rPr>
              <a:t>:</a:t>
            </a:r>
          </a:p>
          <a:p>
            <a:pPr marL="640080" lvl="1" indent="-182880">
              <a:buFont typeface="Wingdings" panose="05000000000000000000" pitchFamily="2" charset="2"/>
              <a:buChar char="§"/>
              <a:defRPr/>
            </a:pPr>
            <a:r>
              <a:rPr lang="cs-CZ" sz="2000" dirty="0">
                <a:solidFill>
                  <a:schemeClr val="tx1">
                    <a:lumMod val="85000"/>
                    <a:lumOff val="15000"/>
                  </a:schemeClr>
                </a:solidFill>
              </a:rPr>
              <a:t>Přijetím úplaty za pořízením zboží z EU nad 326 tis. Kč (od r. 2025 nově i přijetí zálohy!)</a:t>
            </a:r>
          </a:p>
          <a:p>
            <a:pPr marL="640080" lvl="1" indent="-182880">
              <a:buFont typeface="Wingdings" panose="05000000000000000000" pitchFamily="2" charset="2"/>
              <a:buChar char="§"/>
              <a:defRPr/>
            </a:pPr>
            <a:r>
              <a:rPr lang="cs-CZ" sz="2000" b="1" dirty="0">
                <a:solidFill>
                  <a:schemeClr val="tx1">
                    <a:lumMod val="85000"/>
                    <a:lumOff val="15000"/>
                  </a:schemeClr>
                </a:solidFill>
              </a:rPr>
              <a:t>Přijetí úplaty za přijetí služby z EU s místem plnění v ČR od osoby neusazené v tuzemsku </a:t>
            </a:r>
          </a:p>
          <a:p>
            <a:pPr marL="640080" lvl="1" indent="-182880">
              <a:buFont typeface="Wingdings" panose="05000000000000000000" pitchFamily="2" charset="2"/>
              <a:buChar char="§"/>
              <a:defRPr/>
            </a:pPr>
            <a:r>
              <a:rPr lang="cs-CZ" sz="2000" dirty="0">
                <a:solidFill>
                  <a:schemeClr val="tx1">
                    <a:lumMod val="85000"/>
                    <a:lumOff val="15000"/>
                  </a:schemeClr>
                </a:solidFill>
              </a:rPr>
              <a:t>Přijetí zboží s instalací v ČR</a:t>
            </a:r>
          </a:p>
          <a:p>
            <a:pPr marL="640080" lvl="1" indent="-182880">
              <a:buFont typeface="Wingdings" panose="05000000000000000000" pitchFamily="2" charset="2"/>
              <a:buChar char="§"/>
              <a:defRPr/>
            </a:pPr>
            <a:r>
              <a:rPr lang="cs-CZ" sz="2000" dirty="0">
                <a:solidFill>
                  <a:schemeClr val="tx1">
                    <a:lumMod val="85000"/>
                    <a:lumOff val="15000"/>
                  </a:schemeClr>
                </a:solidFill>
              </a:rPr>
              <a:t>Dobrovolnou registrací (§6k, §6l )</a:t>
            </a:r>
          </a:p>
          <a:p>
            <a:pPr marL="265113" indent="-265113">
              <a:buFont typeface="Arial"/>
              <a:buChar char="•"/>
              <a:defRPr/>
            </a:pPr>
            <a:r>
              <a:rPr lang="cs-CZ" sz="2000" b="1" u="sng" dirty="0">
                <a:solidFill>
                  <a:schemeClr val="tx1">
                    <a:lumMod val="85000"/>
                    <a:lumOff val="15000"/>
                  </a:schemeClr>
                </a:solidFill>
              </a:rPr>
              <a:t>Zdaňovací období </a:t>
            </a:r>
            <a:r>
              <a:rPr lang="cs-CZ" sz="2000" dirty="0">
                <a:solidFill>
                  <a:schemeClr val="tx1">
                    <a:lumMod val="85000"/>
                    <a:lumOff val="15000"/>
                  </a:schemeClr>
                </a:solidFill>
              </a:rPr>
              <a:t>– „měsíční“</a:t>
            </a:r>
            <a:endParaRPr lang="cs-CZ" sz="2000" b="1" u="sng" dirty="0">
              <a:solidFill>
                <a:schemeClr val="tx1">
                  <a:lumMod val="85000"/>
                  <a:lumOff val="15000"/>
                </a:schemeClr>
              </a:solidFill>
            </a:endParaRPr>
          </a:p>
          <a:p>
            <a:pPr marL="640080" lvl="1" indent="-182880">
              <a:buFont typeface="Wingdings" panose="05000000000000000000" pitchFamily="2" charset="2"/>
              <a:buChar char="§"/>
              <a:defRPr/>
            </a:pPr>
            <a:r>
              <a:rPr lang="cs-CZ" sz="2000" dirty="0">
                <a:solidFill>
                  <a:schemeClr val="tx1">
                    <a:lumMod val="85000"/>
                    <a:lumOff val="15000"/>
                  </a:schemeClr>
                </a:solidFill>
              </a:rPr>
              <a:t>Podávání DAP DPH jen v případě, že v daném měsíci vznikla daňová povinnost</a:t>
            </a:r>
          </a:p>
          <a:p>
            <a:pPr marL="640080" lvl="1" indent="-182880">
              <a:buFont typeface="Wingdings" panose="05000000000000000000" pitchFamily="2" charset="2"/>
              <a:buChar char="§"/>
              <a:defRPr/>
            </a:pPr>
            <a:r>
              <a:rPr lang="cs-CZ" sz="2000" dirty="0">
                <a:solidFill>
                  <a:schemeClr val="tx1">
                    <a:lumMod val="85000"/>
                    <a:lumOff val="15000"/>
                  </a:schemeClr>
                </a:solidFill>
              </a:rPr>
              <a:t>Do 25. dne následujícího měsíce (klasické podání jako u měsíčního ZO)</a:t>
            </a:r>
          </a:p>
          <a:p>
            <a:pPr marL="457200" lvl="1" indent="0">
              <a:buNone/>
              <a:defRPr/>
            </a:pPr>
            <a:endParaRPr lang="cs-CZ" sz="2000" dirty="0">
              <a:solidFill>
                <a:schemeClr val="tx1">
                  <a:lumMod val="85000"/>
                  <a:lumOff val="15000"/>
                </a:schemeClr>
              </a:solidFill>
            </a:endParaRPr>
          </a:p>
          <a:p>
            <a:pPr marL="271463" lvl="1" indent="-182880">
              <a:buFont typeface="Arial"/>
              <a:buChar char="•"/>
              <a:defRPr/>
            </a:pPr>
            <a:r>
              <a:rPr lang="cs-CZ" sz="2000" b="1" u="sng" dirty="0">
                <a:solidFill>
                  <a:schemeClr val="tx1">
                    <a:lumMod val="85000"/>
                    <a:lumOff val="15000"/>
                  </a:schemeClr>
                </a:solidFill>
              </a:rPr>
              <a:t>Identifikovaná osoba nepodává Kontrolní hlášení</a:t>
            </a:r>
          </a:p>
          <a:p>
            <a:pPr marL="0" indent="0">
              <a:buNone/>
            </a:pPr>
            <a:endParaRPr lang="cs-CZ" dirty="0"/>
          </a:p>
        </p:txBody>
      </p:sp>
      <p:sp>
        <p:nvSpPr>
          <p:cNvPr id="4" name="Zástupný symbol pro číslo snímku 3">
            <a:extLst>
              <a:ext uri="{FF2B5EF4-FFF2-40B4-BE49-F238E27FC236}">
                <a16:creationId xmlns:a16="http://schemas.microsoft.com/office/drawing/2014/main" id="{6FBE80DF-1486-1C2B-7D87-59AC54D689D2}"/>
              </a:ext>
            </a:extLst>
          </p:cNvPr>
          <p:cNvSpPr>
            <a:spLocks noGrp="1"/>
          </p:cNvSpPr>
          <p:nvPr>
            <p:ph type="sldNum" sz="quarter" idx="12"/>
          </p:nvPr>
        </p:nvSpPr>
        <p:spPr/>
        <p:txBody>
          <a:bodyPr/>
          <a:lstStyle/>
          <a:p>
            <a:pPr>
              <a:defRPr/>
            </a:pPr>
            <a:fld id="{CF7514F0-EDD8-47DD-BB0F-49C727DB197D}" type="slidenum">
              <a:rPr lang="cs-CZ" altLang="cs-CZ" smtClean="0"/>
              <a:pPr>
                <a:defRPr/>
              </a:pPr>
              <a:t>48</a:t>
            </a:fld>
            <a:endParaRPr lang="cs-CZ" altLang="cs-CZ"/>
          </a:p>
        </p:txBody>
      </p:sp>
    </p:spTree>
    <p:extLst>
      <p:ext uri="{BB962C8B-B14F-4D97-AF65-F5344CB8AC3E}">
        <p14:creationId xmlns:p14="http://schemas.microsoft.com/office/powerpoint/2010/main" val="371665852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3F17E0D-B8E4-F949-AF31-0B762F2D1014}"/>
              </a:ext>
            </a:extLst>
          </p:cNvPr>
          <p:cNvSpPr>
            <a:spLocks noGrp="1"/>
          </p:cNvSpPr>
          <p:nvPr>
            <p:ph type="title"/>
          </p:nvPr>
        </p:nvSpPr>
        <p:spPr/>
        <p:txBody>
          <a:bodyPr/>
          <a:lstStyle/>
          <a:p>
            <a:r>
              <a:rPr lang="cs-CZ" b="1" dirty="0">
                <a:solidFill>
                  <a:schemeClr val="accent2">
                    <a:lumMod val="75000"/>
                  </a:schemeClr>
                </a:solidFill>
                <a:latin typeface="Calibri" panose="020F0502020204030204" pitchFamily="34" charset="0"/>
                <a:cs typeface="Calibri" pitchFamily="34" charset="0"/>
              </a:rPr>
              <a:t>Osoba identifikovaná k dani </a:t>
            </a:r>
            <a:br>
              <a:rPr lang="cs-CZ" b="1" dirty="0">
                <a:solidFill>
                  <a:schemeClr val="accent2">
                    <a:lumMod val="75000"/>
                  </a:schemeClr>
                </a:solidFill>
                <a:latin typeface="Calibri" panose="020F0502020204030204" pitchFamily="34" charset="0"/>
                <a:cs typeface="Calibri" pitchFamily="34" charset="0"/>
              </a:rPr>
            </a:br>
            <a:r>
              <a:rPr lang="cs-CZ" b="1" dirty="0">
                <a:solidFill>
                  <a:schemeClr val="accent2">
                    <a:lumMod val="75000"/>
                  </a:schemeClr>
                </a:solidFill>
                <a:latin typeface="Calibri" panose="020F0502020204030204" pitchFamily="34" charset="0"/>
                <a:cs typeface="Calibri" pitchFamily="34" charset="0"/>
              </a:rPr>
              <a:t>služby ze zahraničí</a:t>
            </a:r>
            <a:endParaRPr lang="cs-CZ" dirty="0"/>
          </a:p>
        </p:txBody>
      </p:sp>
      <p:sp>
        <p:nvSpPr>
          <p:cNvPr id="3" name="Zástupný obsah 2">
            <a:extLst>
              <a:ext uri="{FF2B5EF4-FFF2-40B4-BE49-F238E27FC236}">
                <a16:creationId xmlns:a16="http://schemas.microsoft.com/office/drawing/2014/main" id="{2521D627-C1CA-9D1A-32B8-C984704F15C5}"/>
              </a:ext>
            </a:extLst>
          </p:cNvPr>
          <p:cNvSpPr>
            <a:spLocks noGrp="1"/>
          </p:cNvSpPr>
          <p:nvPr>
            <p:ph idx="1"/>
          </p:nvPr>
        </p:nvSpPr>
        <p:spPr/>
        <p:txBody>
          <a:bodyPr/>
          <a:lstStyle/>
          <a:p>
            <a:pPr marL="0" indent="0" algn="ctr">
              <a:buNone/>
              <a:defRPr/>
            </a:pPr>
            <a:r>
              <a:rPr lang="cs-CZ" sz="2000" b="1" dirty="0">
                <a:solidFill>
                  <a:schemeClr val="tx1">
                    <a:lumMod val="85000"/>
                    <a:lumOff val="15000"/>
                  </a:schemeClr>
                </a:solidFill>
              </a:rPr>
              <a:t>§24 Pořízení služby od osoby povinné k dani, tj. od osoby neusazené v tuzemsku </a:t>
            </a:r>
          </a:p>
          <a:p>
            <a:pPr marL="0" indent="0">
              <a:buNone/>
              <a:defRPr/>
            </a:pPr>
            <a:endParaRPr lang="cs-CZ" sz="2000" b="1" dirty="0">
              <a:solidFill>
                <a:schemeClr val="tx1">
                  <a:lumMod val="85000"/>
                  <a:lumOff val="15000"/>
                </a:schemeClr>
              </a:solidFill>
            </a:endParaRPr>
          </a:p>
          <a:p>
            <a:pPr marL="180975" indent="-180975" algn="just">
              <a:buFont typeface="Arial"/>
              <a:buChar char="•"/>
              <a:defRPr/>
            </a:pPr>
            <a:r>
              <a:rPr lang="cs-CZ" sz="2000" dirty="0">
                <a:solidFill>
                  <a:schemeClr val="tx1">
                    <a:lumMod val="85000"/>
                    <a:lumOff val="15000"/>
                  </a:schemeClr>
                </a:solidFill>
              </a:rPr>
              <a:t>Vazba na §9 ZDPH a zejména na  §10, §10b – určení místa plnění </a:t>
            </a:r>
          </a:p>
          <a:p>
            <a:pPr marL="627063" lvl="1">
              <a:buFont typeface="Wingdings" panose="05000000000000000000" pitchFamily="2" charset="2"/>
              <a:buChar char="§"/>
              <a:defRPr/>
            </a:pPr>
            <a:r>
              <a:rPr lang="cs-CZ" sz="2000" b="1" dirty="0">
                <a:solidFill>
                  <a:schemeClr val="tx1">
                    <a:lumMod val="85000"/>
                    <a:lumOff val="15000"/>
                  </a:schemeClr>
                </a:solidFill>
              </a:rPr>
              <a:t>Vztahuje se zejména vystoupení zahraničních umělců, reklama na Facebooku, pořízení Software, online školení poskytnuté zahraniční osobou</a:t>
            </a:r>
          </a:p>
          <a:p>
            <a:pPr marL="627063" lvl="1">
              <a:buFont typeface="Wingdings" panose="05000000000000000000" pitchFamily="2" charset="2"/>
              <a:buChar char="§"/>
              <a:defRPr/>
            </a:pPr>
            <a:r>
              <a:rPr lang="cs-CZ" sz="2000" dirty="0">
                <a:solidFill>
                  <a:schemeClr val="tx1">
                    <a:lumMod val="85000"/>
                    <a:lumOff val="15000"/>
                  </a:schemeClr>
                </a:solidFill>
              </a:rPr>
              <a:t>Nevztahuje se na ubytování, stravování, místní dopravy, vstupné</a:t>
            </a:r>
          </a:p>
          <a:p>
            <a:pPr marL="180975" indent="-180975" algn="just">
              <a:buFont typeface="Arial"/>
              <a:buChar char="•"/>
              <a:defRPr/>
            </a:pPr>
            <a:r>
              <a:rPr lang="cs-CZ" sz="2000" dirty="0">
                <a:solidFill>
                  <a:schemeClr val="tx1">
                    <a:lumMod val="85000"/>
                    <a:lumOff val="15000"/>
                  </a:schemeClr>
                </a:solidFill>
              </a:rPr>
              <a:t>DUZP, den úplaty (co nastane dříve)</a:t>
            </a:r>
          </a:p>
          <a:p>
            <a:pPr marL="180975" indent="-180975" algn="just">
              <a:buFont typeface="Arial"/>
              <a:buChar char="•"/>
              <a:defRPr/>
            </a:pPr>
            <a:r>
              <a:rPr lang="cs-CZ" sz="2000" dirty="0">
                <a:solidFill>
                  <a:schemeClr val="tx1">
                    <a:lumMod val="85000"/>
                    <a:lumOff val="15000"/>
                  </a:schemeClr>
                </a:solidFill>
              </a:rPr>
              <a:t>Přepočet cizí měny - §4 odst. 5 – kurz dle účetnictví</a:t>
            </a:r>
          </a:p>
          <a:p>
            <a:pPr marL="180975" indent="-180975" algn="just">
              <a:buFont typeface="Arial"/>
              <a:buChar char="•"/>
              <a:defRPr/>
            </a:pPr>
            <a:r>
              <a:rPr lang="cs-CZ" sz="2000" dirty="0">
                <a:solidFill>
                  <a:schemeClr val="tx1">
                    <a:lumMod val="85000"/>
                    <a:lumOff val="15000"/>
                  </a:schemeClr>
                </a:solidFill>
              </a:rPr>
              <a:t>Uvedení do ř. 5 (nebo 6 v případě snížené sazby) daňového přiznání v případě přijetí od osoby registrované k dani (plátce v jiném členské státě EU), </a:t>
            </a:r>
          </a:p>
          <a:p>
            <a:pPr marL="180975" indent="-180975" algn="just">
              <a:buFont typeface="Arial"/>
              <a:buChar char="•"/>
              <a:defRPr/>
            </a:pPr>
            <a:r>
              <a:rPr lang="cs-CZ" sz="2000" dirty="0">
                <a:solidFill>
                  <a:schemeClr val="tx1">
                    <a:lumMod val="85000"/>
                    <a:lumOff val="15000"/>
                  </a:schemeClr>
                </a:solidFill>
              </a:rPr>
              <a:t>do ř. 12 a (nebo 13 v případě snížené sazby) od ostatních osob neusazených v tuzemsku (od neplátců v EU a mimo EU)</a:t>
            </a:r>
          </a:p>
          <a:p>
            <a:pPr marL="0" indent="0">
              <a:buNone/>
            </a:pPr>
            <a:endParaRPr lang="cs-CZ" dirty="0"/>
          </a:p>
        </p:txBody>
      </p:sp>
      <p:sp>
        <p:nvSpPr>
          <p:cNvPr id="4" name="Zástupný symbol pro číslo snímku 3">
            <a:extLst>
              <a:ext uri="{FF2B5EF4-FFF2-40B4-BE49-F238E27FC236}">
                <a16:creationId xmlns:a16="http://schemas.microsoft.com/office/drawing/2014/main" id="{138FC74C-E58B-3C7E-D1BF-226E08543EB2}"/>
              </a:ext>
            </a:extLst>
          </p:cNvPr>
          <p:cNvSpPr>
            <a:spLocks noGrp="1"/>
          </p:cNvSpPr>
          <p:nvPr>
            <p:ph type="sldNum" sz="quarter" idx="12"/>
          </p:nvPr>
        </p:nvSpPr>
        <p:spPr/>
        <p:txBody>
          <a:bodyPr/>
          <a:lstStyle/>
          <a:p>
            <a:pPr>
              <a:defRPr/>
            </a:pPr>
            <a:fld id="{CF7514F0-EDD8-47DD-BB0F-49C727DB197D}" type="slidenum">
              <a:rPr lang="cs-CZ" altLang="cs-CZ" smtClean="0"/>
              <a:pPr>
                <a:defRPr/>
              </a:pPr>
              <a:t>49</a:t>
            </a:fld>
            <a:endParaRPr lang="cs-CZ" altLang="cs-CZ"/>
          </a:p>
        </p:txBody>
      </p:sp>
    </p:spTree>
    <p:extLst>
      <p:ext uri="{BB962C8B-B14F-4D97-AF65-F5344CB8AC3E}">
        <p14:creationId xmlns:p14="http://schemas.microsoft.com/office/powerpoint/2010/main" val="145688405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E71F4D0-B55D-82EB-1218-457E49EF80D6}"/>
              </a:ext>
            </a:extLst>
          </p:cNvPr>
          <p:cNvSpPr>
            <a:spLocks noGrp="1"/>
          </p:cNvSpPr>
          <p:nvPr>
            <p:ph type="title"/>
          </p:nvPr>
        </p:nvSpPr>
        <p:spPr/>
        <p:txBody>
          <a:bodyPr/>
          <a:lstStyle/>
          <a:p>
            <a:r>
              <a:rPr lang="cs-CZ" b="1" dirty="0">
                <a:solidFill>
                  <a:schemeClr val="accent2">
                    <a:lumMod val="75000"/>
                  </a:schemeClr>
                </a:solidFill>
                <a:latin typeface="Calibri" panose="020F0502020204030204" pitchFamily="34" charset="0"/>
                <a:cs typeface="Calibri" pitchFamily="34" charset="0"/>
              </a:rPr>
              <a:t>Sazby DPH</a:t>
            </a:r>
            <a:endParaRPr lang="cs-CZ" dirty="0"/>
          </a:p>
        </p:txBody>
      </p:sp>
      <p:sp>
        <p:nvSpPr>
          <p:cNvPr id="3" name="Zástupný obsah 2">
            <a:extLst>
              <a:ext uri="{FF2B5EF4-FFF2-40B4-BE49-F238E27FC236}">
                <a16:creationId xmlns:a16="http://schemas.microsoft.com/office/drawing/2014/main" id="{1307EA90-2C3F-0201-5F52-9491FF52F238}"/>
              </a:ext>
            </a:extLst>
          </p:cNvPr>
          <p:cNvSpPr>
            <a:spLocks noGrp="1"/>
          </p:cNvSpPr>
          <p:nvPr>
            <p:ph idx="1"/>
          </p:nvPr>
        </p:nvSpPr>
        <p:spPr/>
        <p:txBody>
          <a:bodyPr>
            <a:normAutofit/>
          </a:bodyPr>
          <a:lstStyle/>
          <a:p>
            <a:pPr marL="457200" indent="-457200">
              <a:buFont typeface="+mj-lt"/>
              <a:buAutoNum type="arabicPeriod"/>
              <a:defRPr/>
            </a:pPr>
            <a:r>
              <a:rPr lang="cs-CZ" sz="2400" b="1" dirty="0">
                <a:solidFill>
                  <a:schemeClr val="tx1">
                    <a:lumMod val="85000"/>
                    <a:lumOff val="15000"/>
                  </a:schemeClr>
                </a:solidFill>
              </a:rPr>
              <a:t>Základní sazba DPH 21%</a:t>
            </a:r>
          </a:p>
          <a:p>
            <a:pPr marL="0" indent="0">
              <a:buNone/>
              <a:defRPr/>
            </a:pPr>
            <a:r>
              <a:rPr lang="cs-CZ" sz="2400" b="1" dirty="0">
                <a:solidFill>
                  <a:schemeClr val="tx1">
                    <a:lumMod val="85000"/>
                    <a:lumOff val="15000"/>
                  </a:schemeClr>
                </a:solidFill>
              </a:rPr>
              <a:t>      </a:t>
            </a:r>
            <a:r>
              <a:rPr lang="cs-CZ" sz="2400" dirty="0">
                <a:solidFill>
                  <a:schemeClr val="tx1">
                    <a:lumMod val="85000"/>
                    <a:lumOff val="15000"/>
                  </a:schemeClr>
                </a:solidFill>
              </a:rPr>
              <a:t>Např.: krátkodobé nájmy do 48h, reklama, elektrická energie, odpady,     	věcná břemena, služby obecného charakteru, prodej nápojů, alkohol</a:t>
            </a:r>
          </a:p>
          <a:p>
            <a:pPr marL="457200" indent="-457200">
              <a:buFont typeface="+mj-lt"/>
              <a:buAutoNum type="arabicPeriod"/>
              <a:defRPr/>
            </a:pPr>
            <a:endParaRPr lang="cs-CZ" sz="2400" b="1" dirty="0">
              <a:solidFill>
                <a:schemeClr val="tx1">
                  <a:lumMod val="85000"/>
                  <a:lumOff val="15000"/>
                </a:schemeClr>
              </a:solidFill>
            </a:endParaRPr>
          </a:p>
          <a:p>
            <a:pPr marL="0" indent="0">
              <a:buNone/>
              <a:defRPr/>
            </a:pPr>
            <a:r>
              <a:rPr lang="cs-CZ" sz="2400" b="1" dirty="0">
                <a:solidFill>
                  <a:schemeClr val="tx1">
                    <a:lumMod val="85000"/>
                    <a:lumOff val="15000"/>
                  </a:schemeClr>
                </a:solidFill>
              </a:rPr>
              <a:t>2.   Snížená sazba DPH 12% (§48, §49 </a:t>
            </a:r>
            <a:r>
              <a:rPr lang="cs-CZ" sz="2400" b="1" dirty="0"/>
              <a:t>Příloha č. 2, Příloha č. 3 </a:t>
            </a:r>
            <a:r>
              <a:rPr lang="cs-CZ" sz="2400" b="1" dirty="0">
                <a:solidFill>
                  <a:schemeClr val="tx1">
                    <a:lumMod val="85000"/>
                    <a:lumOff val="15000"/>
                  </a:schemeClr>
                </a:solidFill>
              </a:rPr>
              <a:t>ZDPH)</a:t>
            </a:r>
          </a:p>
          <a:p>
            <a:pPr marL="476250" lvl="2" indent="0" algn="just">
              <a:buNone/>
              <a:defRPr/>
            </a:pPr>
            <a:r>
              <a:rPr lang="cs-CZ" sz="2800" dirty="0">
                <a:solidFill>
                  <a:schemeClr val="tx1">
                    <a:lumMod val="85000"/>
                    <a:lumOff val="15000"/>
                  </a:schemeClr>
                </a:solidFill>
              </a:rPr>
              <a:t>Např.: Výstavba staveb pro sociální bydlení, oprava staveb pro bydlení, potraviny, vodné, stočné, teplo, ubytovací služby, zdravotnické a ortopedické prostředky, noviny, časopisy a periodika, rostliny, semena</a:t>
            </a:r>
          </a:p>
          <a:p>
            <a:pPr marL="0" indent="0">
              <a:buNone/>
            </a:pPr>
            <a:endParaRPr lang="cs-CZ" dirty="0"/>
          </a:p>
        </p:txBody>
      </p:sp>
      <p:sp>
        <p:nvSpPr>
          <p:cNvPr id="4" name="Zástupný symbol pro číslo snímku 3">
            <a:extLst>
              <a:ext uri="{FF2B5EF4-FFF2-40B4-BE49-F238E27FC236}">
                <a16:creationId xmlns:a16="http://schemas.microsoft.com/office/drawing/2014/main" id="{37173336-272C-B35F-467C-31A4D9DB2230}"/>
              </a:ext>
            </a:extLst>
          </p:cNvPr>
          <p:cNvSpPr>
            <a:spLocks noGrp="1"/>
          </p:cNvSpPr>
          <p:nvPr>
            <p:ph type="sldNum" sz="quarter" idx="12"/>
          </p:nvPr>
        </p:nvSpPr>
        <p:spPr/>
        <p:txBody>
          <a:bodyPr/>
          <a:lstStyle/>
          <a:p>
            <a:pPr>
              <a:defRPr/>
            </a:pPr>
            <a:fld id="{CF7514F0-EDD8-47DD-BB0F-49C727DB197D}" type="slidenum">
              <a:rPr lang="cs-CZ" altLang="cs-CZ" smtClean="0"/>
              <a:pPr>
                <a:defRPr/>
              </a:pPr>
              <a:t>50</a:t>
            </a:fld>
            <a:endParaRPr lang="cs-CZ" altLang="cs-CZ"/>
          </a:p>
        </p:txBody>
      </p:sp>
    </p:spTree>
    <p:extLst>
      <p:ext uri="{BB962C8B-B14F-4D97-AF65-F5344CB8AC3E}">
        <p14:creationId xmlns:p14="http://schemas.microsoft.com/office/powerpoint/2010/main" val="246258477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a:extLst>
              <a:ext uri="{FF2B5EF4-FFF2-40B4-BE49-F238E27FC236}">
                <a16:creationId xmlns:a16="http://schemas.microsoft.com/office/drawing/2014/main" id="{D77A8991-E6CF-DB24-D2FD-4483F1669DF0}"/>
              </a:ext>
            </a:extLst>
          </p:cNvPr>
          <p:cNvSpPr>
            <a:spLocks noGrp="1"/>
          </p:cNvSpPr>
          <p:nvPr>
            <p:ph sz="half" idx="1"/>
          </p:nvPr>
        </p:nvSpPr>
        <p:spPr>
          <a:xfrm>
            <a:off x="404936" y="2924944"/>
            <a:ext cx="11235680" cy="3024337"/>
          </a:xfrm>
        </p:spPr>
        <p:txBody>
          <a:bodyPr rtlCol="0">
            <a:normAutofit/>
          </a:bodyPr>
          <a:lstStyle/>
          <a:p>
            <a:pPr marL="91440" indent="-91440" algn="ctr">
              <a:buNone/>
              <a:defRPr/>
            </a:pPr>
            <a:endParaRPr lang="cs-CZ" dirty="0">
              <a:solidFill>
                <a:schemeClr val="tx1">
                  <a:lumMod val="85000"/>
                  <a:lumOff val="15000"/>
                </a:schemeClr>
              </a:solidFill>
              <a:cs typeface="Calibri" panose="020F0502020204030204" pitchFamily="34" charset="0"/>
            </a:endParaRPr>
          </a:p>
          <a:p>
            <a:pPr marL="91440" indent="-91440" algn="ctr">
              <a:buNone/>
              <a:defRPr/>
            </a:pPr>
            <a:r>
              <a:rPr lang="cs-CZ" sz="3600" dirty="0">
                <a:solidFill>
                  <a:schemeClr val="tx1">
                    <a:lumMod val="85000"/>
                    <a:lumOff val="15000"/>
                  </a:schemeClr>
                </a:solidFill>
                <a:cs typeface="Calibri" panose="020F0502020204030204" pitchFamily="34" charset="0"/>
              </a:rPr>
              <a:t>Děkujeme za pozornost</a:t>
            </a:r>
          </a:p>
          <a:p>
            <a:pPr marL="91440" indent="-91440" algn="ctr">
              <a:buNone/>
              <a:defRPr/>
            </a:pPr>
            <a:endParaRPr lang="cs-CZ" dirty="0">
              <a:solidFill>
                <a:schemeClr val="tx1">
                  <a:lumMod val="85000"/>
                  <a:lumOff val="15000"/>
                </a:schemeClr>
              </a:solidFill>
              <a:cs typeface="Calibri" panose="020F0502020204030204" pitchFamily="34" charset="0"/>
            </a:endParaRPr>
          </a:p>
          <a:p>
            <a:pPr marL="91440" indent="-91440" algn="ctr">
              <a:buNone/>
              <a:defRPr/>
            </a:pPr>
            <a:endParaRPr lang="cs-CZ" dirty="0">
              <a:solidFill>
                <a:schemeClr val="tx1">
                  <a:lumMod val="85000"/>
                  <a:lumOff val="15000"/>
                </a:schemeClr>
              </a:solidFill>
              <a:cs typeface="Calibri" panose="020F0502020204030204" pitchFamily="34" charset="0"/>
            </a:endParaRPr>
          </a:p>
          <a:p>
            <a:pPr marL="91440" indent="-91440" algn="ctr">
              <a:buNone/>
              <a:defRPr/>
            </a:pPr>
            <a:endParaRPr lang="cs-CZ" dirty="0">
              <a:solidFill>
                <a:schemeClr val="tx1">
                  <a:lumMod val="85000"/>
                  <a:lumOff val="15000"/>
                </a:schemeClr>
              </a:solidFill>
              <a:cs typeface="Calibri" panose="020F0502020204030204" pitchFamily="34" charset="0"/>
            </a:endParaRPr>
          </a:p>
          <a:p>
            <a:pPr marL="91440" indent="-91440" algn="ctr">
              <a:buNone/>
              <a:defRPr/>
            </a:pPr>
            <a:endParaRPr lang="cs-CZ" dirty="0">
              <a:solidFill>
                <a:schemeClr val="tx1">
                  <a:lumMod val="85000"/>
                  <a:lumOff val="15000"/>
                </a:schemeClr>
              </a:solidFill>
              <a:cs typeface="Calibri" panose="020F0502020204030204" pitchFamily="34" charset="0"/>
            </a:endParaRPr>
          </a:p>
          <a:p>
            <a:pPr marL="91440" indent="-91440" algn="ctr">
              <a:buNone/>
              <a:defRPr/>
            </a:pPr>
            <a:endParaRPr lang="cs-CZ" b="1" spc="200" dirty="0">
              <a:ea typeface="Times New Roman"/>
              <a:cs typeface="Calibri" panose="020F0502020204030204" pitchFamily="34" charset="0"/>
            </a:endParaRPr>
          </a:p>
          <a:p>
            <a:pPr marL="91440" indent="-91440" algn="ctr">
              <a:buNone/>
              <a:defRPr/>
            </a:pPr>
            <a:r>
              <a:rPr lang="cs-CZ" sz="2600" b="1" spc="200" dirty="0">
                <a:ea typeface="Times New Roman"/>
                <a:cs typeface="Calibri" panose="020F0502020204030204" pitchFamily="34" charset="0"/>
              </a:rPr>
              <a:t> Ing. Dagmar Palová, </a:t>
            </a:r>
            <a:r>
              <a:rPr lang="cs-CZ" sz="2600" b="1" spc="200" dirty="0">
                <a:solidFill>
                  <a:schemeClr val="bg2">
                    <a:lumMod val="50000"/>
                  </a:schemeClr>
                </a:solidFill>
                <a:ea typeface="Times New Roman"/>
                <a:cs typeface="Calibri" panose="020F0502020204030204" pitchFamily="34" charset="0"/>
                <a:hlinkClick r:id="rId2"/>
              </a:rPr>
              <a:t>palova@tomaspaclik.cz</a:t>
            </a:r>
            <a:endParaRPr lang="cs-CZ" sz="2600" b="1" spc="200" dirty="0">
              <a:solidFill>
                <a:schemeClr val="bg2">
                  <a:lumMod val="50000"/>
                </a:schemeClr>
              </a:solidFill>
              <a:ea typeface="Times New Roman"/>
              <a:cs typeface="Calibri" panose="020F0502020204030204" pitchFamily="34" charset="0"/>
            </a:endParaRPr>
          </a:p>
          <a:p>
            <a:pPr marL="91440" indent="-91440" algn="ctr">
              <a:buNone/>
              <a:defRPr/>
            </a:pPr>
            <a:endParaRPr lang="cs-CZ" sz="2600" b="1" spc="200" dirty="0">
              <a:solidFill>
                <a:schemeClr val="bg2">
                  <a:lumMod val="50000"/>
                </a:schemeClr>
              </a:solidFill>
              <a:ea typeface="Times New Roman"/>
              <a:cs typeface="Calibri" panose="020F0502020204030204" pitchFamily="34" charset="0"/>
            </a:endParaRPr>
          </a:p>
          <a:p>
            <a:pPr marL="91440" indent="-91440" algn="ctr">
              <a:buNone/>
              <a:defRPr/>
            </a:pPr>
            <a:r>
              <a:rPr lang="cs-CZ" sz="2600" b="1" spc="200" dirty="0">
                <a:ea typeface="Times New Roman"/>
                <a:cs typeface="Calibri" panose="020F0502020204030204" pitchFamily="34" charset="0"/>
              </a:rPr>
              <a:t>Ing. Milan Lang, </a:t>
            </a:r>
          </a:p>
          <a:p>
            <a:pPr marL="91440" indent="-91440" algn="ctr">
              <a:buNone/>
              <a:defRPr/>
            </a:pPr>
            <a:r>
              <a:rPr lang="cs-CZ" sz="2600" b="1" spc="200" dirty="0">
                <a:solidFill>
                  <a:schemeClr val="bg2">
                    <a:lumMod val="50000"/>
                  </a:schemeClr>
                </a:solidFill>
                <a:ea typeface="Times New Roman"/>
                <a:cs typeface="Calibri" panose="020F0502020204030204" pitchFamily="34" charset="0"/>
                <a:hlinkClick r:id="rId3"/>
              </a:rPr>
              <a:t>lang@tomaspaclik.cz</a:t>
            </a:r>
            <a:endParaRPr lang="cs-CZ" sz="2600" b="1" spc="200" dirty="0">
              <a:solidFill>
                <a:schemeClr val="bg2">
                  <a:lumMod val="50000"/>
                </a:schemeClr>
              </a:solidFill>
              <a:ea typeface="Times New Roman"/>
              <a:cs typeface="Calibri" panose="020F0502020204030204" pitchFamily="34" charset="0"/>
            </a:endParaRPr>
          </a:p>
          <a:p>
            <a:pPr marL="91440" indent="-91440" algn="ctr">
              <a:buNone/>
              <a:defRPr/>
            </a:pPr>
            <a:endParaRPr lang="cs-CZ" b="1" spc="200" dirty="0">
              <a:solidFill>
                <a:schemeClr val="bg2">
                  <a:lumMod val="50000"/>
                </a:schemeClr>
              </a:solidFill>
              <a:ea typeface="Times New Roman"/>
              <a:cs typeface="Calibri" panose="020F0502020204030204" pitchFamily="34" charset="0"/>
            </a:endParaRPr>
          </a:p>
          <a:p>
            <a:pPr marL="91440" indent="-91440">
              <a:buNone/>
              <a:defRPr/>
            </a:pPr>
            <a:endParaRPr lang="cs-CZ" b="1" dirty="0">
              <a:solidFill>
                <a:schemeClr val="tx1">
                  <a:lumMod val="85000"/>
                  <a:lumOff val="15000"/>
                </a:schemeClr>
              </a:solidFill>
            </a:endParaRPr>
          </a:p>
          <a:p>
            <a:pPr marL="91440" indent="-91440">
              <a:buFont typeface="Arial"/>
              <a:buChar char="•"/>
              <a:defRPr/>
            </a:pPr>
            <a:endParaRPr lang="cs-CZ" dirty="0">
              <a:solidFill>
                <a:schemeClr val="tx1">
                  <a:lumMod val="85000"/>
                  <a:lumOff val="15000"/>
                </a:schemeClr>
              </a:solidFill>
            </a:endParaRPr>
          </a:p>
        </p:txBody>
      </p:sp>
      <p:sp>
        <p:nvSpPr>
          <p:cNvPr id="61443" name="Zástupný symbol pro číslo snímku 3">
            <a:extLst>
              <a:ext uri="{FF2B5EF4-FFF2-40B4-BE49-F238E27FC236}">
                <a16:creationId xmlns:a16="http://schemas.microsoft.com/office/drawing/2014/main" id="{E57D1AA8-6BDC-6C99-D8FE-0AE3667BE239}"/>
              </a:ext>
            </a:extLst>
          </p:cNvPr>
          <p:cNvSpPr>
            <a:spLocks noGrp="1" noChangeArrowheads="1"/>
          </p:cNvSpPr>
          <p:nvPr>
            <p:ph type="sldNum" sz="quarter" idx="4294967295"/>
          </p:nvPr>
        </p:nvSpPr>
        <p:spPr bwMode="auto">
          <a:xfrm>
            <a:off x="9448800" y="6356350"/>
            <a:ext cx="2743200" cy="365125"/>
          </a:xfrm>
        </p:spPr>
        <p:txBody>
          <a:bodyPr wrap="square" numCol="1" anchorCtr="0" compatLnSpc="1">
            <a:prstTxWarp prst="textNoShape">
              <a:avLst/>
            </a:prstTxWarp>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defTabSz="457200" eaLnBrk="0" fontAlgn="base" hangingPunct="0">
              <a:spcBef>
                <a:spcPct val="0"/>
              </a:spcBef>
              <a:spcAft>
                <a:spcPct val="0"/>
              </a:spcAft>
              <a:defRPr>
                <a:solidFill>
                  <a:schemeClr val="tx1"/>
                </a:solidFill>
                <a:latin typeface="Garamond" panose="02020404030301010803" pitchFamily="18" charset="0"/>
              </a:defRPr>
            </a:lvl6pPr>
            <a:lvl7pPr marL="2971800" indent="-228600" defTabSz="457200" eaLnBrk="0" fontAlgn="base" hangingPunct="0">
              <a:spcBef>
                <a:spcPct val="0"/>
              </a:spcBef>
              <a:spcAft>
                <a:spcPct val="0"/>
              </a:spcAft>
              <a:defRPr>
                <a:solidFill>
                  <a:schemeClr val="tx1"/>
                </a:solidFill>
                <a:latin typeface="Garamond" panose="02020404030301010803" pitchFamily="18" charset="0"/>
              </a:defRPr>
            </a:lvl7pPr>
            <a:lvl8pPr marL="3429000" indent="-228600" defTabSz="457200" eaLnBrk="0" fontAlgn="base" hangingPunct="0">
              <a:spcBef>
                <a:spcPct val="0"/>
              </a:spcBef>
              <a:spcAft>
                <a:spcPct val="0"/>
              </a:spcAft>
              <a:defRPr>
                <a:solidFill>
                  <a:schemeClr val="tx1"/>
                </a:solidFill>
                <a:latin typeface="Garamond" panose="02020404030301010803" pitchFamily="18" charset="0"/>
              </a:defRPr>
            </a:lvl8pPr>
            <a:lvl9pPr marL="3886200" indent="-228600" defTabSz="457200" eaLnBrk="0" fontAlgn="base" hangingPunct="0">
              <a:spcBef>
                <a:spcPct val="0"/>
              </a:spcBef>
              <a:spcAft>
                <a:spcPct val="0"/>
              </a:spcAft>
              <a:defRPr>
                <a:solidFill>
                  <a:schemeClr val="tx1"/>
                </a:solidFill>
                <a:latin typeface="Garamond" panose="02020404030301010803" pitchFamily="18" charset="0"/>
              </a:defRPr>
            </a:lvl9pPr>
          </a:lstStyle>
          <a:p>
            <a:pPr fontAlgn="base">
              <a:spcBef>
                <a:spcPct val="0"/>
              </a:spcBef>
              <a:spcAft>
                <a:spcPct val="0"/>
              </a:spcAft>
              <a:defRPr/>
            </a:pPr>
            <a:fld id="{1C90F7A5-36EA-4F53-BDD6-C5F15E0592D6}" type="slidenum">
              <a:rPr lang="cs-CZ" altLang="cs-CZ" smtClean="0">
                <a:solidFill>
                  <a:srgbClr val="FFFFFF"/>
                </a:solidFill>
                <a:latin typeface="Calibri" panose="020F0502020204030204" pitchFamily="34" charset="0"/>
              </a:rPr>
              <a:pPr fontAlgn="base">
                <a:spcBef>
                  <a:spcPct val="0"/>
                </a:spcBef>
                <a:spcAft>
                  <a:spcPct val="0"/>
                </a:spcAft>
                <a:defRPr/>
              </a:pPr>
              <a:t>51</a:t>
            </a:fld>
            <a:endParaRPr lang="cs-CZ" altLang="cs-CZ">
              <a:solidFill>
                <a:srgbClr val="FFFFFF"/>
              </a:solidFill>
              <a:latin typeface="Calibri" panose="020F0502020204030204" pitchFamily="34" charset="0"/>
            </a:endParaRPr>
          </a:p>
        </p:txBody>
      </p:sp>
    </p:spTree>
  </p:cSld>
  <p:clrMapOvr>
    <a:masterClrMapping/>
  </p:clrMapOvr>
  <p:transition spd="slow">
    <p:wipe/>
  </p:transition>
</p:sld>
</file>

<file path=ppt/theme/theme1.xml><?xml version="1.0" encoding="utf-8"?>
<a:theme xmlns:a="http://schemas.openxmlformats.org/drawingml/2006/main" name="Motiv1">
  <a:themeElements>
    <a:clrScheme name="Verze1 - firemní barvy">
      <a:dk1>
        <a:sysClr val="windowText" lastClr="000000"/>
      </a:dk1>
      <a:lt1>
        <a:sysClr val="window" lastClr="FFFFFF"/>
      </a:lt1>
      <a:dk2>
        <a:srgbClr val="E53130"/>
      </a:dk2>
      <a:lt2>
        <a:srgbClr val="E7E6E6"/>
      </a:lt2>
      <a:accent1>
        <a:srgbClr val="00802E"/>
      </a:accent1>
      <a:accent2>
        <a:srgbClr val="EA621F"/>
      </a:accent2>
      <a:accent3>
        <a:srgbClr val="E53130"/>
      </a:accent3>
      <a:accent4>
        <a:srgbClr val="EF7D7D"/>
      </a:accent4>
      <a:accent5>
        <a:srgbClr val="F5B899"/>
      </a:accent5>
      <a:accent6>
        <a:srgbClr val="00C446"/>
      </a:accent6>
      <a:hlink>
        <a:srgbClr val="FFFFFF"/>
      </a:hlink>
      <a:folHlink>
        <a:srgbClr val="1F3864"/>
      </a:folHlink>
    </a:clrScheme>
    <a:fontScheme name="Šablona OFF">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lgn="l">
          <a:defRPr dirty="0" smtClean="0"/>
        </a:defPPr>
      </a:lstStyle>
    </a:txDef>
  </a:objectDefaults>
  <a:extraClrSchemeLst/>
  <a:extLst>
    <a:ext uri="{05A4C25C-085E-4340-85A3-A5531E510DB2}">
      <thm15:themeFamily xmlns:thm15="http://schemas.microsoft.com/office/thememl/2012/main" name="DPTP-šablona final" id="{7EB2D93C-FD09-42B3-971E-E90CE3C52F91}" vid="{378BBFCF-0433-49D6-8F45-3A9B054ABA1E}"/>
    </a:ext>
  </a:extLst>
</a:theme>
</file>

<file path=ppt/theme/theme2.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Motiv sady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Verze1 - firemní barvy">
    <a:dk1>
      <a:sysClr val="windowText" lastClr="000000"/>
    </a:dk1>
    <a:lt1>
      <a:sysClr val="window" lastClr="FFFFFF"/>
    </a:lt1>
    <a:dk2>
      <a:srgbClr val="E53130"/>
    </a:dk2>
    <a:lt2>
      <a:srgbClr val="E7E6E6"/>
    </a:lt2>
    <a:accent1>
      <a:srgbClr val="00802E"/>
    </a:accent1>
    <a:accent2>
      <a:srgbClr val="EA621F"/>
    </a:accent2>
    <a:accent3>
      <a:srgbClr val="E53130"/>
    </a:accent3>
    <a:accent4>
      <a:srgbClr val="EF7D7D"/>
    </a:accent4>
    <a:accent5>
      <a:srgbClr val="F5B899"/>
    </a:accent5>
    <a:accent6>
      <a:srgbClr val="00C446"/>
    </a:accent6>
    <a:hlink>
      <a:srgbClr val="FFFFFF"/>
    </a:hlink>
    <a:folHlink>
      <a:srgbClr val="1F3864"/>
    </a:folHlink>
  </a:clrScheme>
</a:themeOverride>
</file>

<file path=ppt/theme/themeOverride2.xml><?xml version="1.0" encoding="utf-8"?>
<a:themeOverride xmlns:a="http://schemas.openxmlformats.org/drawingml/2006/main">
  <a:clrScheme name="Verze1 - firemní barvy">
    <a:dk1>
      <a:sysClr val="windowText" lastClr="000000"/>
    </a:dk1>
    <a:lt1>
      <a:sysClr val="window" lastClr="FFFFFF"/>
    </a:lt1>
    <a:dk2>
      <a:srgbClr val="E53130"/>
    </a:dk2>
    <a:lt2>
      <a:srgbClr val="E7E6E6"/>
    </a:lt2>
    <a:accent1>
      <a:srgbClr val="00802E"/>
    </a:accent1>
    <a:accent2>
      <a:srgbClr val="EA621F"/>
    </a:accent2>
    <a:accent3>
      <a:srgbClr val="E53130"/>
    </a:accent3>
    <a:accent4>
      <a:srgbClr val="EF7D7D"/>
    </a:accent4>
    <a:accent5>
      <a:srgbClr val="F5B899"/>
    </a:accent5>
    <a:accent6>
      <a:srgbClr val="00C446"/>
    </a:accent6>
    <a:hlink>
      <a:srgbClr val="FFFFFF"/>
    </a:hlink>
    <a:folHlink>
      <a:srgbClr val="1F3864"/>
    </a:folHlink>
  </a:clrScheme>
</a:themeOverride>
</file>

<file path=ppt/theme/themeOverride3.xml><?xml version="1.0" encoding="utf-8"?>
<a:themeOverride xmlns:a="http://schemas.openxmlformats.org/drawingml/2006/main">
  <a:clrScheme name="Verze1 - firemní barvy">
    <a:dk1>
      <a:sysClr val="windowText" lastClr="000000"/>
    </a:dk1>
    <a:lt1>
      <a:sysClr val="window" lastClr="FFFFFF"/>
    </a:lt1>
    <a:dk2>
      <a:srgbClr val="E53130"/>
    </a:dk2>
    <a:lt2>
      <a:srgbClr val="E7E6E6"/>
    </a:lt2>
    <a:accent1>
      <a:srgbClr val="00802E"/>
    </a:accent1>
    <a:accent2>
      <a:srgbClr val="EA621F"/>
    </a:accent2>
    <a:accent3>
      <a:srgbClr val="E53130"/>
    </a:accent3>
    <a:accent4>
      <a:srgbClr val="EF7D7D"/>
    </a:accent4>
    <a:accent5>
      <a:srgbClr val="F5B899"/>
    </a:accent5>
    <a:accent6>
      <a:srgbClr val="00C446"/>
    </a:accent6>
    <a:hlink>
      <a:srgbClr val="FFFFFF"/>
    </a:hlink>
    <a:folHlink>
      <a:srgbClr val="1F3864"/>
    </a:folHlink>
  </a:clrScheme>
</a:themeOverride>
</file>

<file path=ppt/theme/themeOverride4.xml><?xml version="1.0" encoding="utf-8"?>
<a:themeOverride xmlns:a="http://schemas.openxmlformats.org/drawingml/2006/main">
  <a:clrScheme name="Verze1 - firemní barvy">
    <a:dk1>
      <a:sysClr val="windowText" lastClr="000000"/>
    </a:dk1>
    <a:lt1>
      <a:sysClr val="window" lastClr="FFFFFF"/>
    </a:lt1>
    <a:dk2>
      <a:srgbClr val="E53130"/>
    </a:dk2>
    <a:lt2>
      <a:srgbClr val="E7E6E6"/>
    </a:lt2>
    <a:accent1>
      <a:srgbClr val="00802E"/>
    </a:accent1>
    <a:accent2>
      <a:srgbClr val="EA621F"/>
    </a:accent2>
    <a:accent3>
      <a:srgbClr val="E53130"/>
    </a:accent3>
    <a:accent4>
      <a:srgbClr val="EF7D7D"/>
    </a:accent4>
    <a:accent5>
      <a:srgbClr val="F5B899"/>
    </a:accent5>
    <a:accent6>
      <a:srgbClr val="00C446"/>
    </a:accent6>
    <a:hlink>
      <a:srgbClr val="FFFFFF"/>
    </a:hlink>
    <a:folHlink>
      <a:srgbClr val="1F3864"/>
    </a:folHlink>
  </a:clrScheme>
</a:themeOverride>
</file>

<file path=ppt/theme/themeOverride5.xml><?xml version="1.0" encoding="utf-8"?>
<a:themeOverride xmlns:a="http://schemas.openxmlformats.org/drawingml/2006/main">
  <a:clrScheme name="Verze1 - firemní barvy">
    <a:dk1>
      <a:sysClr val="windowText" lastClr="000000"/>
    </a:dk1>
    <a:lt1>
      <a:sysClr val="window" lastClr="FFFFFF"/>
    </a:lt1>
    <a:dk2>
      <a:srgbClr val="E53130"/>
    </a:dk2>
    <a:lt2>
      <a:srgbClr val="E7E6E6"/>
    </a:lt2>
    <a:accent1>
      <a:srgbClr val="00802E"/>
    </a:accent1>
    <a:accent2>
      <a:srgbClr val="EA621F"/>
    </a:accent2>
    <a:accent3>
      <a:srgbClr val="E53130"/>
    </a:accent3>
    <a:accent4>
      <a:srgbClr val="EF7D7D"/>
    </a:accent4>
    <a:accent5>
      <a:srgbClr val="F5B899"/>
    </a:accent5>
    <a:accent6>
      <a:srgbClr val="00C446"/>
    </a:accent6>
    <a:hlink>
      <a:srgbClr val="FFFFFF"/>
    </a:hlink>
    <a:folHlink>
      <a:srgbClr val="1F3864"/>
    </a:folHlink>
  </a:clrScheme>
</a:themeOverride>
</file>

<file path=ppt/theme/themeOverride6.xml><?xml version="1.0" encoding="utf-8"?>
<a:themeOverride xmlns:a="http://schemas.openxmlformats.org/drawingml/2006/main">
  <a:clrScheme name="Verze1 - firemní barvy">
    <a:dk1>
      <a:sysClr val="windowText" lastClr="000000"/>
    </a:dk1>
    <a:lt1>
      <a:sysClr val="window" lastClr="FFFFFF"/>
    </a:lt1>
    <a:dk2>
      <a:srgbClr val="E53130"/>
    </a:dk2>
    <a:lt2>
      <a:srgbClr val="E7E6E6"/>
    </a:lt2>
    <a:accent1>
      <a:srgbClr val="00802E"/>
    </a:accent1>
    <a:accent2>
      <a:srgbClr val="EA621F"/>
    </a:accent2>
    <a:accent3>
      <a:srgbClr val="E53130"/>
    </a:accent3>
    <a:accent4>
      <a:srgbClr val="EF7D7D"/>
    </a:accent4>
    <a:accent5>
      <a:srgbClr val="F5B899"/>
    </a:accent5>
    <a:accent6>
      <a:srgbClr val="00C446"/>
    </a:accent6>
    <a:hlink>
      <a:srgbClr val="FFFFFF"/>
    </a:hlink>
    <a:folHlink>
      <a:srgbClr val="1F3864"/>
    </a:folHlink>
  </a:clrScheme>
</a:themeOverride>
</file>

<file path=docProps/app.xml><?xml version="1.0" encoding="utf-8"?>
<Properties xmlns="http://schemas.openxmlformats.org/officeDocument/2006/extended-properties" xmlns:vt="http://schemas.openxmlformats.org/officeDocument/2006/docPropsVTypes">
  <Template/>
  <TotalTime>3505</TotalTime>
  <Words>5190</Words>
  <Application>Microsoft Office PowerPoint</Application>
  <PresentationFormat>Širokoúhlá obrazovka</PresentationFormat>
  <Paragraphs>565</Paragraphs>
  <Slides>51</Slides>
  <Notes>4</Notes>
  <HiddenSlides>0</HiddenSlides>
  <MMClips>0</MMClips>
  <ScaleCrop>false</ScaleCrop>
  <HeadingPairs>
    <vt:vector size="6" baseType="variant">
      <vt:variant>
        <vt:lpstr>Použitá písma</vt:lpstr>
      </vt:variant>
      <vt:variant>
        <vt:i4>8</vt:i4>
      </vt:variant>
      <vt:variant>
        <vt:lpstr>Motiv</vt:lpstr>
      </vt:variant>
      <vt:variant>
        <vt:i4>1</vt:i4>
      </vt:variant>
      <vt:variant>
        <vt:lpstr>Nadpisy snímků</vt:lpstr>
      </vt:variant>
      <vt:variant>
        <vt:i4>51</vt:i4>
      </vt:variant>
    </vt:vector>
  </HeadingPairs>
  <TitlesOfParts>
    <vt:vector size="60" baseType="lpstr">
      <vt:lpstr>Arial</vt:lpstr>
      <vt:lpstr>Arial Black</vt:lpstr>
      <vt:lpstr>Calibri</vt:lpstr>
      <vt:lpstr>Courier New</vt:lpstr>
      <vt:lpstr>Symbol</vt:lpstr>
      <vt:lpstr>Tahoma</vt:lpstr>
      <vt:lpstr>Times New Roman</vt:lpstr>
      <vt:lpstr>Wingdings</vt:lpstr>
      <vt:lpstr>Motiv1</vt:lpstr>
      <vt:lpstr>Prezentace aplikace PowerPoint</vt:lpstr>
      <vt:lpstr>Daň z příjmů právnických osob</vt:lpstr>
      <vt:lpstr>Daň z příjmů právnických osob</vt:lpstr>
      <vt:lpstr>Daň z příjmů právnických osob</vt:lpstr>
      <vt:lpstr>Daň z příjmů právnických osob</vt:lpstr>
      <vt:lpstr>Výnosy z VZaZ, které jsou předmětem daně z příjmů</vt:lpstr>
      <vt:lpstr>Odměna za zpětný odběr odpadů</vt:lpstr>
      <vt:lpstr>Bezúplatné příjmy</vt:lpstr>
      <vt:lpstr>Bezúplatné příjmy - účtování</vt:lpstr>
      <vt:lpstr>Daňové odpisy hmotného majetku</vt:lpstr>
      <vt:lpstr>Daňové odpisy hmotného majetku</vt:lpstr>
      <vt:lpstr>Odčitatelná položka dle § 20 odst. 7 x  sleva na dani § 35 ZDP</vt:lpstr>
      <vt:lpstr>Dobrovolné svazky obcí</vt:lpstr>
      <vt:lpstr>Zaúčtování daně</vt:lpstr>
      <vt:lpstr>Vyplnění daňového přiznání</vt:lpstr>
      <vt:lpstr>Vyplnění řádků daňového přiznání</vt:lpstr>
      <vt:lpstr>Vyplnění řádků daňového přiznání</vt:lpstr>
      <vt:lpstr>Vyplnění řádků daňového přiznání</vt:lpstr>
      <vt:lpstr>Změna sazby DPPO </vt:lpstr>
      <vt:lpstr>Elektronické podání DAP</vt:lpstr>
      <vt:lpstr>Zveřejnění účetní závěrky ve sbírce listin</vt:lpstr>
      <vt:lpstr>Benefity od 1.1.2024</vt:lpstr>
      <vt:lpstr>Benefity od 1.1.2024</vt:lpstr>
      <vt:lpstr>Benefity od 1.1.2024</vt:lpstr>
      <vt:lpstr>Stravné od 1.1.2024</vt:lpstr>
      <vt:lpstr>Sport, kultura, rekreace</vt:lpstr>
      <vt:lpstr>Sport, kultura, rekreace</vt:lpstr>
      <vt:lpstr>Daň z přidané hodnoty  -  neplátci DPH</vt:lpstr>
      <vt:lpstr>Hlavní novinky pro rok 2025</vt:lpstr>
      <vt:lpstr>Obrat pro povinnou registraci </vt:lpstr>
      <vt:lpstr>Sledování obratu – co vstupuje do obratu </vt:lpstr>
      <vt:lpstr>Sledování obratu – co nevstupuje do obratu</vt:lpstr>
      <vt:lpstr>Nevstupuje do obratu - přeúčtování</vt:lpstr>
      <vt:lpstr>Nevstupuje do obratu – osvobozená plnění</vt:lpstr>
      <vt:lpstr>Osvobozená plnění podle §61 písm. e)  kulturní činnost</vt:lpstr>
      <vt:lpstr>Osvobozená plnění podle §61 písm. d)  sportovní služby</vt:lpstr>
      <vt:lpstr>Prodej dlouhodobého majetku, který není předmětem DPH </vt:lpstr>
      <vt:lpstr> Prodej dlouhodobého majetku, který není předmětem DPH </vt:lpstr>
      <vt:lpstr>Úplata</vt:lpstr>
      <vt:lpstr>Sledování obratu na výnosových účtech </vt:lpstr>
      <vt:lpstr> Režim DPH u odměn za zpětný odběr obalů (EKO-KOM) - připomenutí </vt:lpstr>
      <vt:lpstr> Režim DPH u pohřebnictví - připomenutí  </vt:lpstr>
      <vt:lpstr>Obrat </vt:lpstr>
      <vt:lpstr>Obrat </vt:lpstr>
      <vt:lpstr>Obrat </vt:lpstr>
      <vt:lpstr>Nárok na odpočet při registraci k DPH </vt:lpstr>
      <vt:lpstr>Dobrovolná registrace k DPH </vt:lpstr>
      <vt:lpstr>Osoba identifikovaná k dani zboží a služby ze zahraničí (§ 6g až § 6l)</vt:lpstr>
      <vt:lpstr>Osoba identifikovaná k dani  služby ze zahraničí</vt:lpstr>
      <vt:lpstr>Sazby DPH</vt:lpstr>
      <vt:lpstr>Prezentace aplikace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Seminář pro PO -2007</dc:title>
  <dc:creator>Musilová</dc:creator>
  <cp:lastModifiedBy>Ing. Milan Lang</cp:lastModifiedBy>
  <cp:revision>288</cp:revision>
  <dcterms:created xsi:type="dcterms:W3CDTF">2007-10-17T14:47:00Z</dcterms:created>
  <dcterms:modified xsi:type="dcterms:W3CDTF">2025-03-07T07:29:34Z</dcterms:modified>
</cp:coreProperties>
</file>