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1"/>
  </p:notesMasterIdLst>
  <p:sldIdLst>
    <p:sldId id="300" r:id="rId2"/>
    <p:sldId id="302" r:id="rId3"/>
    <p:sldId id="305" r:id="rId4"/>
    <p:sldId id="316" r:id="rId5"/>
    <p:sldId id="311" r:id="rId6"/>
    <p:sldId id="313" r:id="rId7"/>
    <p:sldId id="317" r:id="rId8"/>
    <p:sldId id="314" r:id="rId9"/>
    <p:sldId id="309" r:id="rId10"/>
  </p:sldIdLst>
  <p:sldSz cx="12192000" cy="6858000"/>
  <p:notesSz cx="6797675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8A4C"/>
    <a:srgbClr val="00549F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90" autoAdjust="0"/>
    <p:restoredTop sz="96327"/>
  </p:normalViewPr>
  <p:slideViewPr>
    <p:cSldViewPr snapToGrid="0" snapToObjects="1" showGuides="1">
      <p:cViewPr varScale="1">
        <p:scale>
          <a:sx n="106" d="100"/>
          <a:sy n="106" d="100"/>
        </p:scale>
        <p:origin x="798" y="78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19.02.2025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33488"/>
            <a:ext cx="5927725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825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378825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/>
              <a:t>Úvod – popis problematiky dané kapitoly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/>
              <a:t>Strategický cíl nebo cíle, vytyčené v kapitole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/>
              <a:t>Současný stav – popis aktuální situace, označení problematických oblastí, které koncepce řeší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/>
              <a:t>Seznam specifických cílů – výčet jednotlivých cílů, jejichž realizace bude pravidelně evaluována, stručný popis specifických cílů a označení nástrojů k úspěšné realizaci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/>
              <a:t>Příběh vězně – ilustrativní příklad typizovaného odsouzeného, tak jak by vypadal jeho život v případě pokračování současného stavu a nenaplnění cílů (pan Starý) a naopak při dosažení cílů (pan Nový), přiblížení cílů koncepce co nejširšímu okruhu osob </a:t>
            </a:r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45A0279-1C2F-423E-BEB5-DFA4DD0858DF}" type="slidenum">
              <a:rPr lang="cs-CZ" altLang="cs-CZ" smtClean="0"/>
              <a:pPr/>
              <a:t>3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893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B9A263FB-9553-FE40-B69A-A21F891332B5}"/>
              </a:ext>
            </a:extLst>
          </p:cNvPr>
          <p:cNvGrpSpPr/>
          <p:nvPr userDrawn="1"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14">
              <a:extLst>
                <a:ext uri="{FF2B5EF4-FFF2-40B4-BE49-F238E27FC236}">
                  <a16:creationId xmlns:a16="http://schemas.microsoft.com/office/drawing/2014/main" id="{9D2871E8-D0C6-FA42-BD07-84FB26C4C3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-1"/>
              <a:ext cx="7896225" cy="5687313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4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987B16C9-6EB4-B441-99E2-038B7B550DF6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CE242A34-4B81-0044-BA95-540016741164}"/>
                </a:ext>
              </a:extLst>
            </p:cNvPr>
            <p:cNvSpPr/>
            <p:nvPr userDrawn="1"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E7DE0464-B0AE-E643-9683-91B407784A1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0" y="6294210"/>
              <a:ext cx="1219200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Grafický objekt 11">
              <a:extLst>
                <a:ext uri="{FF2B5EF4-FFF2-40B4-BE49-F238E27FC236}">
                  <a16:creationId xmlns:a16="http://schemas.microsoft.com/office/drawing/2014/main" id="{DE55D01D-646A-744F-B542-83A21236EB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-1" y="0"/>
              <a:ext cx="2110507" cy="1520108"/>
            </a:xfrm>
            <a:prstGeom prst="rect">
              <a:avLst/>
            </a:prstGeom>
          </p:spPr>
        </p:pic>
      </p:grpSp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21.02.2022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12869" y="4885509"/>
            <a:ext cx="8577942" cy="1872342"/>
          </a:xfrm>
        </p:spPr>
        <p:txBody>
          <a:bodyPr>
            <a:normAutofit/>
          </a:bodyPr>
          <a:lstStyle/>
          <a:p>
            <a:pPr algn="just"/>
            <a:r>
              <a:rPr lang="cs-CZ" sz="2200" b="1" dirty="0"/>
              <a:t>Dotační titul 1: 13_01_01 – Dotace na akce spolků  </a:t>
            </a:r>
            <a:br>
              <a:rPr lang="cs-CZ" sz="2200" b="1" dirty="0"/>
            </a:br>
            <a:r>
              <a:rPr lang="cs-CZ" sz="2200" b="1" dirty="0"/>
              <a:t>a pobočných spolků hasičů Olomouckého kraje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381538C-E90C-85AE-4BB3-0C1456B8A8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8151" y="3680068"/>
            <a:ext cx="8622660" cy="820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249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1"/>
          <p:cNvSpPr txBox="1">
            <a:spLocks/>
          </p:cNvSpPr>
          <p:nvPr/>
        </p:nvSpPr>
        <p:spPr>
          <a:xfrm>
            <a:off x="1602377" y="1515290"/>
            <a:ext cx="9248503" cy="472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Tx/>
              <a:buNone/>
              <a:defRPr/>
            </a:pPr>
            <a:r>
              <a:rPr lang="cs-CZ" sz="1800" b="1" dirty="0"/>
              <a:t>Dotační titul 13_01_01 Dotace na akce spolků a pobočných spolků hasičů Olomouckého kraje (dále jen DT) se poskytuje pouze na akce spolků hasičů </a:t>
            </a:r>
            <a:br>
              <a:rPr lang="cs-CZ" sz="1800" b="1" dirty="0"/>
            </a:br>
            <a:r>
              <a:rPr lang="cs-CZ" sz="1800" b="1" dirty="0"/>
              <a:t>a pobočných spolků hasičů Olomouckého kraje.</a:t>
            </a:r>
          </a:p>
          <a:p>
            <a:pPr marL="0" indent="0" algn="just">
              <a:buFontTx/>
              <a:buNone/>
              <a:defRPr/>
            </a:pPr>
            <a:endParaRPr lang="cs-CZ" sz="1800" b="1" dirty="0"/>
          </a:p>
          <a:p>
            <a:pPr>
              <a:defRPr/>
            </a:pPr>
            <a:r>
              <a:rPr lang="cs-CZ" sz="1800" b="1" dirty="0"/>
              <a:t>Soutěž v požárním sportu organizovaná </a:t>
            </a:r>
            <a:r>
              <a:rPr lang="cs-CZ" sz="1800" b="1" u="sng" dirty="0"/>
              <a:t>pro děti/dorost/mládež</a:t>
            </a:r>
          </a:p>
          <a:p>
            <a:pPr>
              <a:defRPr/>
            </a:pPr>
            <a:r>
              <a:rPr lang="cs-CZ" sz="1800" b="1" dirty="0"/>
              <a:t>Soutěž v požárním sportu organizovaná pro dospělé</a:t>
            </a:r>
          </a:p>
          <a:p>
            <a:pPr>
              <a:defRPr/>
            </a:pPr>
            <a:r>
              <a:rPr lang="cs-CZ" sz="1800" b="1" dirty="0"/>
              <a:t>Soutěž v požárním sportu organizovaná pro veterány</a:t>
            </a:r>
          </a:p>
          <a:p>
            <a:pPr>
              <a:defRPr/>
            </a:pPr>
            <a:r>
              <a:rPr lang="cs-CZ" sz="1800" b="1" dirty="0"/>
              <a:t>Výročí založení Sboru dobrovolných hasičů</a:t>
            </a:r>
          </a:p>
          <a:p>
            <a:pPr marL="0" indent="0">
              <a:buNone/>
              <a:defRPr/>
            </a:pPr>
            <a:endParaRPr lang="cs-CZ" sz="1800" b="1" dirty="0"/>
          </a:p>
          <a:p>
            <a:pPr marL="0" indent="0">
              <a:buFontTx/>
              <a:buNone/>
              <a:defRPr/>
            </a:pPr>
            <a:r>
              <a:rPr lang="cs-CZ" sz="1800" b="1" u="sng" dirty="0"/>
              <a:t>(Dotační titul není určen na dětské dny, tábory, soustředění apod.</a:t>
            </a:r>
            <a:r>
              <a:rPr lang="cs-CZ" sz="1800" b="1" dirty="0"/>
              <a:t>, </a:t>
            </a:r>
            <a:br>
              <a:rPr lang="cs-CZ" sz="1800" b="1" dirty="0"/>
            </a:br>
            <a:r>
              <a:rPr lang="cs-CZ" sz="1800" b="1" dirty="0"/>
              <a:t>ale pouze na soutěže s požární tématikou či výročí založení Sboru dobrovolných hasičů.)</a:t>
            </a:r>
          </a:p>
          <a:p>
            <a:pPr marL="0" indent="0">
              <a:buFontTx/>
              <a:buNone/>
              <a:defRPr/>
            </a:pPr>
            <a:endParaRPr lang="cs-CZ" sz="1600" b="1" dirty="0"/>
          </a:p>
          <a:p>
            <a:pPr marL="0" indent="0">
              <a:buFontTx/>
              <a:buNone/>
              <a:defRPr/>
            </a:pPr>
            <a:endParaRPr lang="cs-CZ" sz="1800" b="1" dirty="0"/>
          </a:p>
          <a:p>
            <a:pPr marL="0" indent="0">
              <a:buFontTx/>
              <a:buNone/>
              <a:defRPr/>
            </a:pPr>
            <a:endParaRPr lang="cs-CZ" sz="1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87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2095130" y="257452"/>
            <a:ext cx="7963270" cy="5868713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  <a:defRPr/>
            </a:pPr>
            <a:endParaRPr lang="cs-CZ" sz="1500" b="1" dirty="0">
              <a:solidFill>
                <a:srgbClr val="000000"/>
              </a:solidFill>
            </a:endParaRPr>
          </a:p>
          <a:p>
            <a:pPr marL="0" indent="0" algn="just">
              <a:buNone/>
              <a:defRPr/>
            </a:pPr>
            <a:endParaRPr lang="cs-CZ" sz="1800" b="1" dirty="0"/>
          </a:p>
          <a:p>
            <a:pPr marL="0" indent="0" algn="just">
              <a:buNone/>
              <a:defRPr/>
            </a:pPr>
            <a:endParaRPr lang="cs-CZ" sz="1800" b="1" dirty="0"/>
          </a:p>
          <a:p>
            <a:pPr marL="0" indent="0" algn="just">
              <a:lnSpc>
                <a:spcPct val="170000"/>
              </a:lnSpc>
              <a:buNone/>
              <a:defRPr/>
            </a:pPr>
            <a:r>
              <a:rPr lang="cs-CZ" sz="1800" b="1" dirty="0"/>
              <a:t>Žadatel </a:t>
            </a:r>
            <a:r>
              <a:rPr lang="cs-CZ" sz="1800" b="1" u="sng" dirty="0"/>
              <a:t>může být pouze právnická osoba</a:t>
            </a:r>
            <a:r>
              <a:rPr lang="cs-CZ" sz="1800" b="1" dirty="0"/>
              <a:t>, kterou je spolek hasičů nebo pobočný spolek hasičů, jejíž sídlo se nachází v území Olomouckého kraje. </a:t>
            </a:r>
          </a:p>
          <a:p>
            <a:pPr marL="0" indent="0" algn="just">
              <a:buNone/>
              <a:defRPr/>
            </a:pPr>
            <a:r>
              <a:rPr lang="cs-CZ" sz="1800" b="1" u="sng" dirty="0"/>
              <a:t>V rámci vyhlášeného dotačního titulu</a:t>
            </a:r>
            <a:r>
              <a:rPr lang="cs-CZ" sz="1800" b="1" dirty="0"/>
              <a:t>  může podat pouze jednu žádost. </a:t>
            </a:r>
          </a:p>
          <a:p>
            <a:pPr marL="0" indent="0" algn="ctr">
              <a:buNone/>
              <a:defRPr/>
            </a:pPr>
            <a:endParaRPr lang="cs-CZ" sz="1800" b="1" dirty="0"/>
          </a:p>
          <a:p>
            <a:pPr marL="0" indent="0">
              <a:buNone/>
              <a:defRPr/>
            </a:pPr>
            <a:r>
              <a:rPr lang="cs-CZ" sz="1800" b="1" dirty="0"/>
              <a:t>Alokace na akci: 2.000.000,- Kč</a:t>
            </a:r>
          </a:p>
          <a:p>
            <a:pPr marL="0" indent="0">
              <a:buNone/>
              <a:defRPr/>
            </a:pPr>
            <a:r>
              <a:rPr lang="cs-CZ" sz="1800" b="1" dirty="0"/>
              <a:t>Sběr žádostí: </a:t>
            </a:r>
            <a:r>
              <a:rPr lang="cs-CZ" sz="1800" b="1" u="sng" dirty="0"/>
              <a:t>17. 2. 2025 – 24. 3. 2025 (do 12:00)</a:t>
            </a:r>
          </a:p>
          <a:p>
            <a:pPr marL="0" indent="0">
              <a:buNone/>
              <a:defRPr/>
            </a:pPr>
            <a:endParaRPr lang="cs-CZ" sz="1800" b="1" u="sng" dirty="0"/>
          </a:p>
          <a:p>
            <a:pPr marL="0" indent="0">
              <a:buNone/>
              <a:defRPr/>
            </a:pPr>
            <a:r>
              <a:rPr lang="cs-CZ" sz="1800" dirty="0"/>
              <a:t>Hodnocení a administrace žádostí: do 19. 5. 2025</a:t>
            </a:r>
          </a:p>
          <a:p>
            <a:pPr marL="0" indent="0">
              <a:buNone/>
              <a:defRPr/>
            </a:pPr>
            <a:r>
              <a:rPr lang="cs-CZ" sz="1800" dirty="0"/>
              <a:t>Ukončení realizace projektů a použití finančních prostředků: do 31. 10. 2024</a:t>
            </a:r>
          </a:p>
          <a:p>
            <a:pPr marL="0" indent="0">
              <a:buNone/>
              <a:defRPr/>
            </a:pPr>
            <a:endParaRPr lang="cs-CZ" sz="1800" b="1" u="sng" dirty="0"/>
          </a:p>
          <a:p>
            <a:pPr marL="0" indent="0">
              <a:buNone/>
              <a:defRPr/>
            </a:pPr>
            <a:r>
              <a:rPr lang="cs-CZ" sz="1800" b="1" u="sng" dirty="0"/>
              <a:t>Minimální výše dotace na jednu akci činí: 5.000,- Kč</a:t>
            </a:r>
          </a:p>
          <a:p>
            <a:pPr marL="0" indent="0">
              <a:buNone/>
              <a:defRPr/>
            </a:pPr>
            <a:r>
              <a:rPr lang="cs-CZ" sz="1800" b="1" u="sng" dirty="0"/>
              <a:t>Maximální výše dotace na jednu akci činí: 25.000,- Kč</a:t>
            </a:r>
          </a:p>
          <a:p>
            <a:pPr marL="0" indent="0">
              <a:buNone/>
              <a:defRPr/>
            </a:pPr>
            <a:endParaRPr lang="cs-CZ" sz="1800" b="1" u="sng" dirty="0"/>
          </a:p>
          <a:p>
            <a:pPr marL="0" indent="0">
              <a:buNone/>
              <a:defRPr/>
            </a:pPr>
            <a:endParaRPr lang="cs-CZ" sz="2000" dirty="0">
              <a:latin typeface="Roboto Condensed"/>
            </a:endParaRPr>
          </a:p>
          <a:p>
            <a:pPr marL="0" indent="0">
              <a:buNone/>
              <a:defRPr/>
            </a:pPr>
            <a:endParaRPr lang="cs-CZ" sz="2000" b="1" u="sng" dirty="0"/>
          </a:p>
        </p:txBody>
      </p:sp>
    </p:spTree>
    <p:extLst>
      <p:ext uri="{BB962C8B-B14F-4D97-AF65-F5344CB8AC3E}">
        <p14:creationId xmlns:p14="http://schemas.microsoft.com/office/powerpoint/2010/main" val="131108783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124891" y="489734"/>
            <a:ext cx="8064138" cy="7755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sz="2000" b="1" u="sng" dirty="0">
                <a:solidFill>
                  <a:schemeClr val="bg1"/>
                </a:solidFill>
              </a:rPr>
              <a:t>Způsob podání </a:t>
            </a:r>
            <a:r>
              <a:rPr lang="cs-CZ" sz="2000" b="1" u="sng">
                <a:solidFill>
                  <a:schemeClr val="bg1"/>
                </a:solidFill>
              </a:rPr>
              <a:t>ŽÁDOSTI:</a:t>
            </a: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 marL="342900" indent="-342900">
              <a:buFontTx/>
              <a:buChar char="-"/>
              <a:defRPr/>
            </a:pPr>
            <a:r>
              <a:rPr lang="cs-CZ" sz="2000" dirty="0">
                <a:solidFill>
                  <a:schemeClr val="bg1"/>
                </a:solidFill>
              </a:rPr>
              <a:t>prostřednictvím systému RAP s využitím elektronického podepsání v RAP</a:t>
            </a:r>
          </a:p>
          <a:p>
            <a:pPr marL="342900" indent="-342900">
              <a:buFontTx/>
              <a:buChar char="-"/>
              <a:defRPr/>
            </a:pPr>
            <a:r>
              <a:rPr lang="cs-CZ" sz="2000" dirty="0">
                <a:solidFill>
                  <a:schemeClr val="bg1"/>
                </a:solidFill>
              </a:rPr>
              <a:t>datovou schránkou žadatele bez elektronického podpisu</a:t>
            </a:r>
          </a:p>
          <a:p>
            <a:pPr marL="342900" indent="-342900">
              <a:buFontTx/>
              <a:buChar char="-"/>
              <a:defRPr/>
            </a:pPr>
            <a:r>
              <a:rPr lang="cs-CZ" sz="2000" dirty="0">
                <a:solidFill>
                  <a:schemeClr val="bg1"/>
                </a:solidFill>
              </a:rPr>
              <a:t>datovou schránkou žadatele se zaručeným nebo kvalifikovaným podpisem (v tomto případě bude smlouva uzavřena elektronicky)</a:t>
            </a:r>
          </a:p>
          <a:p>
            <a:pPr>
              <a:defRPr/>
            </a:pPr>
            <a:endParaRPr lang="cs-CZ" sz="2000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sz="2000" b="1" u="sng" dirty="0">
                <a:solidFill>
                  <a:schemeClr val="bg1"/>
                </a:solidFill>
              </a:rPr>
              <a:t>Je nutné použití datové schránky.</a:t>
            </a: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sz="2000" dirty="0">
                <a:solidFill>
                  <a:schemeClr val="bg1"/>
                </a:solidFill>
              </a:rPr>
              <a:t>Žádost se vyplňuje přes systém RAP 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https://www.olkraj.cz/portal/</a:t>
            </a:r>
          </a:p>
          <a:p>
            <a:pPr>
              <a:defRPr/>
            </a:pPr>
            <a:endParaRPr lang="cs-CZ" sz="2000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sz="2000" dirty="0">
                <a:solidFill>
                  <a:schemeClr val="bg1"/>
                </a:solidFill>
              </a:rPr>
              <a:t>Vyúčtování dotace se vždy řídí uzavřenou smlouvou!</a:t>
            </a: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44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534194" y="479875"/>
            <a:ext cx="6470469" cy="385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indent="-540385" algn="ctr">
              <a:lnSpc>
                <a:spcPct val="106000"/>
              </a:lnSpc>
              <a:spcAft>
                <a:spcPts val="0"/>
              </a:spcAft>
            </a:pPr>
            <a:r>
              <a:rPr lang="cs-CZ" b="1" cap="all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Kritéria hodnocení žádostí – definice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728631"/>
              </p:ext>
            </p:extLst>
          </p:nvPr>
        </p:nvGraphicFramePr>
        <p:xfrm>
          <a:off x="1201783" y="1663336"/>
          <a:ext cx="8778239" cy="3527258"/>
        </p:xfrm>
        <a:graphic>
          <a:graphicData uri="http://schemas.openxmlformats.org/drawingml/2006/table">
            <a:tbl>
              <a:tblPr firstRow="1" firstCol="1" bandRow="1"/>
              <a:tblGrid>
                <a:gridCol w="678479">
                  <a:extLst>
                    <a:ext uri="{9D8B030D-6E8A-4147-A177-3AD203B41FA5}">
                      <a16:colId xmlns:a16="http://schemas.microsoft.com/office/drawing/2014/main" val="448422364"/>
                    </a:ext>
                  </a:extLst>
                </a:gridCol>
                <a:gridCol w="6615990">
                  <a:extLst>
                    <a:ext uri="{9D8B030D-6E8A-4147-A177-3AD203B41FA5}">
                      <a16:colId xmlns:a16="http://schemas.microsoft.com/office/drawing/2014/main" val="1259417174"/>
                    </a:ext>
                  </a:extLst>
                </a:gridCol>
                <a:gridCol w="1483770">
                  <a:extLst>
                    <a:ext uri="{9D8B030D-6E8A-4147-A177-3AD203B41FA5}">
                      <a16:colId xmlns:a16="http://schemas.microsoft.com/office/drawing/2014/main" val="1254954431"/>
                    </a:ext>
                  </a:extLst>
                </a:gridCol>
              </a:tblGrid>
              <a:tr h="592786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Hodnotící kritéria hodnocená administrátorem 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Počet bodů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63854"/>
                  </a:ext>
                </a:extLst>
              </a:tr>
              <a:tr h="423365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A1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u="none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Velikost členské základny žadatele</a:t>
                      </a:r>
                      <a:endParaRPr lang="cs-CZ" sz="1200" u="none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200" baseline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4917494"/>
                  </a:ext>
                </a:extLst>
              </a:tr>
              <a:tr h="321165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a)      Do 20                                                                                                     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20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02531"/>
                  </a:ext>
                </a:extLst>
              </a:tr>
              <a:tr h="364239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b)      21–50                                                                                                      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18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289488"/>
                  </a:ext>
                </a:extLst>
              </a:tr>
              <a:tr h="303460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c)      Více než 50                                                                                             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15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147162"/>
                  </a:ext>
                </a:extLst>
              </a:tr>
              <a:tr h="423993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A2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u="non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Počet všech poskytnutých dotací žadateli v rámci tohoto dotačního titulu od roku 2022</a:t>
                      </a:r>
                      <a:endParaRPr lang="cs-CZ" sz="1200" u="none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200" baseline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284458"/>
                  </a:ext>
                </a:extLst>
              </a:tr>
              <a:tr h="303460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AutoNum type="alphaLcParenR"/>
                      </a:pPr>
                      <a:r>
                        <a:rPr lang="cs-CZ" sz="1200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0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20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4157045"/>
                  </a:ext>
                </a:extLst>
              </a:tr>
              <a:tr h="348854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b)      1-2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cs-CZ" sz="1200" b="1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15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5117060"/>
                  </a:ext>
                </a:extLst>
              </a:tr>
              <a:tr h="445936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c)      3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5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84416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907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9939562"/>
              </p:ext>
            </p:extLst>
          </p:nvPr>
        </p:nvGraphicFramePr>
        <p:xfrm>
          <a:off x="1308462" y="862147"/>
          <a:ext cx="8549640" cy="5355770"/>
        </p:xfrm>
        <a:graphic>
          <a:graphicData uri="http://schemas.openxmlformats.org/drawingml/2006/table">
            <a:tbl>
              <a:tblPr firstRow="1" firstCol="1" bandRow="1"/>
              <a:tblGrid>
                <a:gridCol w="724524">
                  <a:extLst>
                    <a:ext uri="{9D8B030D-6E8A-4147-A177-3AD203B41FA5}">
                      <a16:colId xmlns:a16="http://schemas.microsoft.com/office/drawing/2014/main" val="448422364"/>
                    </a:ext>
                  </a:extLst>
                </a:gridCol>
                <a:gridCol w="6676755">
                  <a:extLst>
                    <a:ext uri="{9D8B030D-6E8A-4147-A177-3AD203B41FA5}">
                      <a16:colId xmlns:a16="http://schemas.microsoft.com/office/drawing/2014/main" val="1259417174"/>
                    </a:ext>
                  </a:extLst>
                </a:gridCol>
                <a:gridCol w="1148361">
                  <a:extLst>
                    <a:ext uri="{9D8B030D-6E8A-4147-A177-3AD203B41FA5}">
                      <a16:colId xmlns:a16="http://schemas.microsoft.com/office/drawing/2014/main" val="1254954431"/>
                    </a:ext>
                  </a:extLst>
                </a:gridCol>
              </a:tblGrid>
              <a:tr h="549187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Hodnotící kritéria definuje administrátor ve spolupráci s hodnotitelem kritérií B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Počet bodů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63854"/>
                  </a:ext>
                </a:extLst>
              </a:tr>
              <a:tr h="486855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Druh realizované/</a:t>
                      </a:r>
                      <a:r>
                        <a:rPr lang="cs-CZ" sz="12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ých</a:t>
                      </a:r>
                      <a:r>
                        <a:rPr lang="cs-CZ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 akce/í hrazené/</a:t>
                      </a:r>
                      <a:r>
                        <a:rPr lang="cs-CZ" sz="12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ých</a:t>
                      </a:r>
                      <a:r>
                        <a:rPr lang="cs-CZ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 z dotace - bodování při pořádání více akcí dle nejvýše bodované akce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l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4917494"/>
                  </a:ext>
                </a:extLst>
              </a:tr>
              <a:tr h="41751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pořádání soutěže v požárním sportu organizovaná pro děti/dorost/mládež 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cs-CZ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02531"/>
                  </a:ext>
                </a:extLst>
              </a:tr>
              <a:tr h="432974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pořádání soutěže v požárním sportu organizované pro dospělé (muži/ženy)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         20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289488"/>
                  </a:ext>
                </a:extLst>
              </a:tr>
              <a:tr h="45939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pořádání oslavy výročí založení sboru dobrovolných hasičů – 90., 100., 110., 120. výročí </a:t>
                      </a:r>
                      <a:b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</a:b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a dále každé celé</a:t>
                      </a:r>
                      <a:r>
                        <a:rPr lang="cs-CZ" sz="1200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výročí založení sboru dobrovolných hasičů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15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147162"/>
                  </a:ext>
                </a:extLst>
              </a:tr>
              <a:tr h="396624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pořádání oslavy výročí založení sboru dobrovolných hasičů – 60., 65., 70., 75., 80., 85. </a:t>
                      </a:r>
                      <a:b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</a:b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a každé další půl výročí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10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284458"/>
                  </a:ext>
                </a:extLst>
              </a:tr>
              <a:tr h="396624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pořádání soutěže v požárním sportu organizovaná pro veterány</a:t>
                      </a:r>
                      <a:endParaRPr lang="cs-CZ" sz="12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8243478"/>
                  </a:ext>
                </a:extLst>
              </a:tr>
              <a:tr h="487160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Hodnotící kritéria hodnocená Radou Olomouckého kraje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2973439"/>
                  </a:ext>
                </a:extLst>
              </a:tr>
              <a:tr h="93619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="1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Kategorie zařazení obce (sídlo žadatele) dle „Strategie rozvoje územního obvodu Olomouckého kraje“, ve které bude projekt realizován </a:t>
                      </a:r>
                      <a:r>
                        <a:rPr lang="cs-CZ" sz="1100" b="1" i="1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(„Vyhodnocení regionálních rozdílů a vyváženého rozvoje území pro Strategii rozvoje územního obvodu Olomouckého kraje“ - seznam jednotlivých obcí je k dispozici na stránkách Olomouckého kraje v sekci Krajské dotace 2024 – Program 13_01 </a:t>
                      </a:r>
                      <a:endParaRPr lang="cs-CZ" sz="1100" baseline="0" dirty="0">
                        <a:solidFill>
                          <a:schemeClr val="bg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0941217"/>
                  </a:ext>
                </a:extLst>
              </a:tr>
              <a:tr h="396624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Kategorie 3 - 4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0096678"/>
                  </a:ext>
                </a:extLst>
              </a:tr>
              <a:tr h="396624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aseline="0" dirty="0">
                          <a:solidFill>
                            <a:schemeClr val="bg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Kategorie 1 - 2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26232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35603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110DC2A1-F709-B209-CF5F-65F4FB2EC1EF}"/>
              </a:ext>
            </a:extLst>
          </p:cNvPr>
          <p:cNvSpPr txBox="1"/>
          <p:nvPr/>
        </p:nvSpPr>
        <p:spPr bwMode="auto">
          <a:xfrm>
            <a:off x="1198484" y="1225118"/>
            <a:ext cx="10360241" cy="5093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0215" indent="-635" algn="just"/>
            <a:r>
              <a:rPr lang="cs-CZ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Uznatelné</a:t>
            </a:r>
            <a:r>
              <a:rPr lang="cs-CZ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výdaje </a:t>
            </a:r>
            <a:r>
              <a:rPr lang="cs-CZ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jsou: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lphaLcParenR"/>
            </a:pPr>
            <a:r>
              <a:rPr lang="cs-CZ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pořízení vybavení pro požární sport pro děti, dorost a mládež – proudnice, hadice, savice, dresy, přilby, sportovní obuv, kšiltovky, propagační předměty 	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lphaLcParenR"/>
            </a:pPr>
            <a:r>
              <a:rPr lang="cs-CZ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úhradu propagace (propagační materiály a předměty) - plakáty, pozvánky, vizitky	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lphaLcParenR"/>
            </a:pPr>
            <a:r>
              <a:rPr lang="cs-CZ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úhradu pronájmu – místa, ve které je akce realizovaná, překážek, časomíry, pivních setů, mobilní WC, ozvučení, skládacích stanů, startovací pistole, atrakcí pro děti		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lphaLcParenR"/>
            </a:pPr>
            <a:r>
              <a:rPr lang="cs-CZ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pořízení kytic, věnců, publikace při oslavách výročí založení sboru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lphaLcParenR"/>
            </a:pPr>
            <a:r>
              <a:rPr lang="cs-CZ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úhradu hudebního doprovodu a ozvučení akce			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lphaLcParenR"/>
            </a:pPr>
            <a:r>
              <a:rPr lang="cs-CZ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pořízení cen do soutěží, diplomů, pohárů, medailí			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lphaLcParenR"/>
            </a:pPr>
            <a:r>
              <a:rPr lang="cs-CZ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pořízení praporu, stuhy, stojanu a tyče při oslavách výročí založení sboru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lphaLcParenR"/>
            </a:pPr>
            <a:r>
              <a:rPr lang="cs-CZ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pořízení stanu, laviček, časomíry, startovací pistole, nábojů, pivních setů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lphaLcParenR"/>
            </a:pPr>
            <a:r>
              <a:rPr lang="cs-CZ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úhrada občerstvení pro soutěžící, rozhodčí a pořádající při soutěži v požárním sportu	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lphaLcParenR"/>
            </a:pPr>
            <a:r>
              <a:rPr lang="cs-CZ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úhrada pitného režimu pro soutěžící, rozhodčí a pořádající při soutěži v požárním sportu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lphaLcParenR"/>
            </a:pPr>
            <a:r>
              <a:rPr lang="cs-CZ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pořízení kancelářských potřeb, tonerů, fotodokumentace, videozáznamu a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/>
            <a:r>
              <a:rPr lang="cs-CZ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úhrada pohonných hmot (PHM) při zajištění akce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53541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 rot="10800000" flipV="1">
            <a:off x="4362993" y="69661"/>
            <a:ext cx="44587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altLang="cs-CZ" sz="2800" b="1" dirty="0">
              <a:solidFill>
                <a:schemeClr val="bg1"/>
              </a:solidFill>
            </a:endParaRPr>
          </a:p>
          <a:p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584961" y="357051"/>
            <a:ext cx="96490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defRPr/>
            </a:pPr>
            <a:r>
              <a:rPr lang="cs-CZ" b="1" u="sng" dirty="0">
                <a:solidFill>
                  <a:schemeClr val="bg1"/>
                </a:solidFill>
                <a:cs typeface="Arial" panose="020B0604020202020204" pitchFamily="34" charset="0"/>
              </a:rPr>
              <a:t>K vyplněné žádosti o dotaci budou připojeny následující povinné přílohy:</a:t>
            </a:r>
            <a:r>
              <a:rPr lang="cs-CZ" b="1" i="1" u="sng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endParaRPr lang="cs-CZ" b="1" u="sng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314994" y="1166949"/>
            <a:ext cx="9753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prostá kopie dokladu o zřízení běžného účtu žadatele (např. prostá kopie smlouvy o zřízení běžného účtu nebo potvrzení banky o zřízení běžného účtu)</a:t>
            </a: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prostá kopie dokladu prokazujícího právní osobnost žadatele (např. prostá kopie výpisu z veřejného rejstříku nebo živnostenského rejstříku nebo registru ekonomických subjektů nebo jiné zákonem stanovené evidence), příp. jiného dokladu o právní subjektivitě žadatele (platné stanovy, statut apod.</a:t>
            </a: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.),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prostá kopie dokladu o oprávněnosti osoby zastupovat žadatele (např. prostá kopie jmenovací listiny nebo zápisu ze schůze orgánu oprávněného volit statutární orgán nebo plná moc apod.), v případě, že toto oprávnění není výslovně uvedeno v dokladu o právní osobnosti</a:t>
            </a: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prostá kopie dokladu prokazujícího registraci k dani z přidané hodnoty a skutečnost, zda žadatel má či nemá nárok na vrácení DPH v oblasti realizace projektu, je-li žadatel plátcem DPH</a:t>
            </a: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čestné prohlášení o nezměněné identifikaci žadatele dle Pravidel odst. 8.4 body 1, 2, 3 a 5 (pokud byly přílohy dle těchto bodů doloženy k žádosti o dotaci v předchozím roce a nedošlo v nich k žádné změně, lze je nahradit čestným prohlášením),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přehled poskytnutých dotací,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čestné prohlášení žadatele o podporu v režimu de minimis, (tam, kde se jedná o veřejnou podporu)</a:t>
            </a: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čestné prohlášení žadatele – právnické osoby, jehož součástí musí být </a:t>
            </a:r>
            <a:r>
              <a:rPr lang="cs-CZ" sz="1600" b="1" u="sng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úplný výpis údajů z evidence skutečných majitelů </a:t>
            </a:r>
            <a:r>
              <a:rPr lang="cs-CZ" sz="1600" u="sng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dle zákona č. 37/2021 Sb., o evidenci skutečných majitelů</a:t>
            </a: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,</a:t>
            </a:r>
            <a:endParaRPr lang="cs-CZ" sz="1600" u="sng" dirty="0">
              <a:solidFill>
                <a:schemeClr val="bg1"/>
              </a:solidFill>
              <a:latin typeface="+mj-lt"/>
              <a:ea typeface="Calibri" panose="020F0502020204030204" pitchFamily="34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čestné prohlášení žadatele o struktuře členské základny spolku nebo organizace </a:t>
            </a:r>
            <a:endParaRPr lang="cs-CZ" sz="16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69864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759131" y="1254034"/>
            <a:ext cx="7384869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cs-CZ" altLang="cs-CZ" sz="2000" b="1" dirty="0">
              <a:solidFill>
                <a:schemeClr val="bg1"/>
              </a:solidFill>
            </a:endParaRPr>
          </a:p>
          <a:p>
            <a:pPr>
              <a:defRPr/>
            </a:pPr>
            <a:endParaRPr lang="cs-CZ" altLang="cs-CZ" sz="2000" b="1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altLang="cs-CZ" sz="2000" b="1" dirty="0">
                <a:solidFill>
                  <a:schemeClr val="bg1"/>
                </a:solidFill>
              </a:rPr>
              <a:t>Kontaktní údaje: Anna Juřenová</a:t>
            </a:r>
          </a:p>
          <a:p>
            <a:pPr>
              <a:defRPr/>
            </a:pPr>
            <a:r>
              <a:rPr lang="cs-CZ" altLang="cs-CZ" dirty="0">
                <a:solidFill>
                  <a:schemeClr val="bg1"/>
                </a:solidFill>
              </a:rPr>
              <a:t>e-mail: a.jurenova@olkraj.cz</a:t>
            </a:r>
          </a:p>
          <a:p>
            <a:pPr>
              <a:defRPr/>
            </a:pPr>
            <a:r>
              <a:rPr lang="cs-CZ" altLang="cs-CZ" dirty="0">
                <a:solidFill>
                  <a:schemeClr val="bg1"/>
                </a:solidFill>
              </a:rPr>
              <a:t>mobil: +420 725 409 079</a:t>
            </a:r>
          </a:p>
          <a:p>
            <a:pPr>
              <a:defRPr/>
            </a:pPr>
            <a:r>
              <a:rPr lang="cs-CZ" altLang="cs-CZ" dirty="0">
                <a:solidFill>
                  <a:schemeClr val="bg1"/>
                </a:solidFill>
              </a:rPr>
              <a:t>telefon pevná linka: 585 508 247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  <a:defRPr/>
            </a:pPr>
            <a:endParaRPr lang="cs-CZ" altLang="cs-CZ" dirty="0"/>
          </a:p>
        </p:txBody>
      </p:sp>
      <p:pic>
        <p:nvPicPr>
          <p:cNvPr id="6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252" y="3849688"/>
            <a:ext cx="725358" cy="609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971" y="3875279"/>
            <a:ext cx="585189" cy="583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253457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1432</TotalTime>
  <Words>1150</Words>
  <Application>Microsoft Office PowerPoint</Application>
  <PresentationFormat>Širokoúhlá obrazovka</PresentationFormat>
  <Paragraphs>134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Calibri</vt:lpstr>
      <vt:lpstr>Roboto Condensed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Juřenová Anna</cp:lastModifiedBy>
  <cp:revision>165</cp:revision>
  <cp:lastPrinted>2023-12-05T10:07:46Z</cp:lastPrinted>
  <dcterms:created xsi:type="dcterms:W3CDTF">2022-03-10T07:10:19Z</dcterms:created>
  <dcterms:modified xsi:type="dcterms:W3CDTF">2025-02-19T05:49:26Z</dcterms:modified>
</cp:coreProperties>
</file>