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7"/>
  </p:notesMasterIdLst>
  <p:sldIdLst>
    <p:sldId id="291" r:id="rId2"/>
    <p:sldId id="300" r:id="rId3"/>
    <p:sldId id="299" r:id="rId4"/>
    <p:sldId id="308" r:id="rId5"/>
    <p:sldId id="301" r:id="rId6"/>
    <p:sldId id="298" r:id="rId7"/>
    <p:sldId id="302" r:id="rId8"/>
    <p:sldId id="303" r:id="rId9"/>
    <p:sldId id="304" r:id="rId10"/>
    <p:sldId id="305" r:id="rId11"/>
    <p:sldId id="307" r:id="rId12"/>
    <p:sldId id="306" r:id="rId13"/>
    <p:sldId id="309" r:id="rId14"/>
    <p:sldId id="310" r:id="rId15"/>
    <p:sldId id="311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B5FCF0-2C38-2CC6-1AF5-A4B2FF42D44C}" v="21" dt="2025-01-21T08:39:10.9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09" d="100"/>
          <a:sy n="109" d="100"/>
        </p:scale>
        <p:origin x="108" y="16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zvalová Barbora" userId="S::b.nezvalova@olkraj.cz::1b74a353-e4cc-4216-8b45-185b46d26744" providerId="AD" clId="Web-{31B5FCF0-2C38-2CC6-1AF5-A4B2FF42D44C}"/>
    <pc:docChg chg="modSld">
      <pc:chgData name="Nezvalová Barbora" userId="S::b.nezvalova@olkraj.cz::1b74a353-e4cc-4216-8b45-185b46d26744" providerId="AD" clId="Web-{31B5FCF0-2C38-2CC6-1AF5-A4B2FF42D44C}" dt="2025-01-21T08:39:10.981" v="20"/>
      <pc:docMkLst>
        <pc:docMk/>
      </pc:docMkLst>
      <pc:sldChg chg="addSp modSp addAnim delAnim modAnim">
        <pc:chgData name="Nezvalová Barbora" userId="S::b.nezvalova@olkraj.cz::1b74a353-e4cc-4216-8b45-185b46d26744" providerId="AD" clId="Web-{31B5FCF0-2C38-2CC6-1AF5-A4B2FF42D44C}" dt="2025-01-21T08:39:10.981" v="20"/>
        <pc:sldMkLst>
          <pc:docMk/>
          <pc:sldMk cId="2754493114" sldId="302"/>
        </pc:sldMkLst>
        <pc:picChg chg="add mod">
          <ac:chgData name="Nezvalová Barbora" userId="S::b.nezvalova@olkraj.cz::1b74a353-e4cc-4216-8b45-185b46d26744" providerId="AD" clId="Web-{31B5FCF0-2C38-2CC6-1AF5-A4B2FF42D44C}" dt="2025-01-21T08:35:21.380" v="8" actId="14100"/>
          <ac:picMkLst>
            <pc:docMk/>
            <pc:sldMk cId="2754493114" sldId="302"/>
            <ac:picMk id="4" creationId="{C08A7C97-E20B-3727-7A1D-2C74DAADB79B}"/>
          </ac:picMkLst>
        </pc:picChg>
        <pc:picChg chg="add mod">
          <ac:chgData name="Nezvalová Barbora" userId="S::b.nezvalova@olkraj.cz::1b74a353-e4cc-4216-8b45-185b46d26744" providerId="AD" clId="Web-{31B5FCF0-2C38-2CC6-1AF5-A4B2FF42D44C}" dt="2025-01-21T08:36:21.601" v="13" actId="1076"/>
          <ac:picMkLst>
            <pc:docMk/>
            <pc:sldMk cId="2754493114" sldId="302"/>
            <ac:picMk id="5" creationId="{CDA5AB0B-A68C-07FC-8677-FE75F7396D34}"/>
          </ac:picMkLst>
        </pc:picChg>
        <pc:picChg chg="add mod">
          <ac:chgData name="Nezvalová Barbora" userId="S::b.nezvalova@olkraj.cz::1b74a353-e4cc-4216-8b45-185b46d26744" providerId="AD" clId="Web-{31B5FCF0-2C38-2CC6-1AF5-A4B2FF42D44C}" dt="2025-01-21T08:37:12.071" v="18" actId="1076"/>
          <ac:picMkLst>
            <pc:docMk/>
            <pc:sldMk cId="2754493114" sldId="302"/>
            <ac:picMk id="7" creationId="{C497E9D4-13B3-F695-5800-3B4398D51AC7}"/>
          </ac:picMkLst>
        </pc:picChg>
        <pc:picChg chg="mod">
          <ac:chgData name="Nezvalová Barbora" userId="S::b.nezvalova@olkraj.cz::1b74a353-e4cc-4216-8b45-185b46d26744" providerId="AD" clId="Web-{31B5FCF0-2C38-2CC6-1AF5-A4B2FF42D44C}" dt="2025-01-21T08:32:34.578" v="1" actId="1076"/>
          <ac:picMkLst>
            <pc:docMk/>
            <pc:sldMk cId="2754493114" sldId="302"/>
            <ac:picMk id="26" creationId="{C19E9814-EBCA-CB85-B50B-F98901E324C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23.01.2025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hyperlink" Target="http://www.olkraj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20112" y="3636975"/>
            <a:ext cx="8317693" cy="1328132"/>
          </a:xfrm>
        </p:spPr>
        <p:txBody>
          <a:bodyPr anchor="b">
            <a:normAutofit fontScale="90000"/>
          </a:bodyPr>
          <a:lstStyle/>
          <a:p>
            <a:pPr algn="r"/>
            <a:r>
              <a:rPr lang="cs-CZ" sz="3600" b="1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04_04_Program na podporu práce s dětmi a mládeží v Olomouckém kraji 2025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r>
              <a:rPr lang="cs-CZ" sz="2000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Seminář pro žadatele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4B716B-6389-C3E0-17E2-42294521B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Cíl a účel DP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44783B-E6BE-659B-995F-699495D54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podpora naplňování cílů Strategie vzdělávací politiky ČR do roku 2030+</a:t>
            </a:r>
          </a:p>
          <a:p>
            <a:endParaRPr lang="cs-CZ" dirty="0"/>
          </a:p>
          <a:p>
            <a:r>
              <a:rPr lang="cs-CZ" dirty="0"/>
              <a:t>podpora práce s dětmi – volnočasové aktivity, kroužky, tábory…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20FCEDB-5FE8-57A5-46AC-F8515BD13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609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FC82E7-455A-68A9-6CB9-82C13D844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Oprávnění žadatelé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0A4ED91-911D-9F10-2BDD-3E4FF70D4F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buClr>
                <a:srgbClr val="000000"/>
              </a:buClr>
              <a:buNone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nestátní nezisková organizace, </a:t>
            </a: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jejíž sídlo se nachází na území Olomouckého kraje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ve svých </a:t>
            </a: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stanovách má přímo zakotvenou systematickou volnočasovou práci s dětmi a mládeží jako hlavní poslání a náplň činnosti organizace 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patří k některému z níže uvedených typů: 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spolkům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podle zákona č. 89/2012 Sb., občanský zákoník v platném znění (platí i pro pobočné spolky),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ústavům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podle zákona č. 89/2012 Sb., občanský zákoník v platném znění,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obecně prospěšným společnostem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zřízeným podle zákona č. 248/1995 Sb., o obecně prospěšných společnostech a o změně a doplnění některých zákonů, ve znění pozdějších předpisů.</a:t>
            </a:r>
            <a:endParaRPr lang="cs-C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cs-CZ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právnická osoba vykonávající činnost školského zařízení – dům dětí a mládeže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(středisko volného času) se sídlem v Olomouckém kraji, zapsaná v rejstříku škol a školských zařízení bez ohledu na zřizovatele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473EC9-9BEE-3E6F-EAD0-8710BDB4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8" name="Obrázek 7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E49FA245-3DDD-B294-9411-4DF7091900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11" b="15050"/>
          <a:stretch/>
        </p:blipFill>
        <p:spPr>
          <a:xfrm>
            <a:off x="601122" y="528394"/>
            <a:ext cx="11156090" cy="552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39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0835A6-84C8-1971-4E5B-3ADF7E2E5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Žadatelem nemůže být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4EA0495-E09E-29D1-6D52-79B7D728F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 mající jako jednu z hlavních činností tělovýchovu nebo organizovaný sport závodního čí zájmového charakteru (např. sportovní kluby, kluby zájmového sportu, tělovýchovné jednoty a spolky, apod.), </a:t>
            </a:r>
          </a:p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 zaměřené na podporu a integraci příslušníků romské komunity a národnostních menšin, </a:t>
            </a:r>
          </a:p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 zaměřené na prevenci drog, kriminality a dalších negativních jevů, </a:t>
            </a:r>
          </a:p>
          <a:p>
            <a:pPr marL="514350" lvl="0" indent="-514350" algn="just">
              <a:spcAft>
                <a:spcPts val="70"/>
              </a:spcAft>
              <a:buClr>
                <a:srgbClr val="00549F"/>
              </a:buClr>
              <a:buFont typeface="+mj-lt"/>
              <a:buAutoNum type="alphaLcParenR"/>
            </a:pPr>
            <a:r>
              <a:rPr lang="cs-CZ" dirty="0"/>
              <a:t>organizace, zabývající se pouze nárazovou, jednorázovou nebo jednostrannou činností (pouze organizováním dětských táborů bez návaznosti na celoroční činnost, provozováním či pronajímáním turistických a táborových základen nebo jiných nemovitostí, zařízení apod.)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C593CF-5355-31AC-29FD-6A5D3C30D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4102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846107-3466-9C3F-959B-F6F393854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Finance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9EE8E0C-6464-4A18-D487-C1E91CCC5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předpokládaná výše celkové částky </a:t>
            </a:r>
            <a:r>
              <a:rPr lang="cs-CZ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1 500 000 Kč</a:t>
            </a:r>
          </a:p>
          <a:p>
            <a:pPr marL="0" indent="0">
              <a:buNone/>
            </a:pPr>
            <a:endParaRPr lang="cs-CZ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b="1" dirty="0">
                <a:latin typeface="Arial" panose="020B0604020202020204" pitchFamily="34" charset="0"/>
              </a:rPr>
              <a:t>minimální</a:t>
            </a:r>
            <a:r>
              <a:rPr lang="cs-CZ" dirty="0">
                <a:latin typeface="Arial" panose="020B0604020202020204" pitchFamily="34" charset="0"/>
              </a:rPr>
              <a:t> výše dotace na jednu akci/činnost činí </a:t>
            </a:r>
            <a:r>
              <a:rPr lang="cs-CZ" b="1" dirty="0">
                <a:latin typeface="Arial" panose="020B0604020202020204" pitchFamily="34" charset="0"/>
              </a:rPr>
              <a:t>10 000 Kč.</a:t>
            </a:r>
          </a:p>
          <a:p>
            <a:r>
              <a:rPr lang="cs-CZ" b="1" dirty="0">
                <a:latin typeface="Arial" panose="020B0604020202020204" pitchFamily="34" charset="0"/>
              </a:rPr>
              <a:t>maximální</a:t>
            </a:r>
            <a:r>
              <a:rPr lang="cs-CZ" dirty="0">
                <a:latin typeface="Arial" panose="020B0604020202020204" pitchFamily="34" charset="0"/>
              </a:rPr>
              <a:t> výše dotace na jednu akci/činnost činí </a:t>
            </a:r>
            <a:r>
              <a:rPr lang="cs-CZ" b="1" dirty="0">
                <a:latin typeface="Arial" panose="020B0604020202020204" pitchFamily="34" charset="0"/>
              </a:rPr>
              <a:t>30 000 Kč. </a:t>
            </a:r>
            <a:endParaRPr lang="cs-CZ" dirty="0">
              <a:latin typeface="Arial" panose="020B0604020202020204" pitchFamily="34" charset="0"/>
            </a:endParaRPr>
          </a:p>
          <a:p>
            <a:pPr marL="0" indent="0">
              <a:spcAft>
                <a:spcPts val="600"/>
              </a:spcAft>
              <a:buNone/>
            </a:pPr>
            <a:endParaRPr lang="cs-CZ" sz="1200" dirty="0">
              <a:latin typeface="Arial" panose="020B0604020202020204" pitchFamily="34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cs-CZ" dirty="0">
                <a:latin typeface="Arial" panose="020B0604020202020204" pitchFamily="34" charset="0"/>
              </a:rPr>
              <a:t>Požadovaná výše dotace musí být uvedena v celých korunách.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dirty="0">
                <a:latin typeface="Arial" panose="020B0604020202020204" pitchFamily="34" charset="0"/>
              </a:rPr>
              <a:t>Není požadována spoluúčast.</a:t>
            </a:r>
          </a:p>
          <a:p>
            <a:pPr marL="0" indent="0">
              <a:spcAft>
                <a:spcPts val="600"/>
              </a:spcAft>
              <a:buNone/>
            </a:pPr>
            <a:endParaRPr lang="cs-CZ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cs-CZ" sz="1800" dirty="0">
              <a:latin typeface="Arial" panose="020B0604020202020204" pitchFamily="34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CFEDEEA-644C-F109-9481-9EAC9FFB0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816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Důležité termíny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310724"/>
            <a:ext cx="10515600" cy="4045626"/>
          </a:xfrm>
        </p:spPr>
        <p:txBody>
          <a:bodyPr/>
          <a:lstStyle/>
          <a:p>
            <a:r>
              <a:rPr lang="cs-CZ" dirty="0"/>
              <a:t>schválení DP - ROK 25. 11. 2024</a:t>
            </a:r>
          </a:p>
          <a:p>
            <a:r>
              <a:rPr lang="cs-CZ" dirty="0"/>
              <a:t>vyvěšení na úřední desce od 9. 12. 2024 – 31. 3. 2025</a:t>
            </a:r>
          </a:p>
          <a:p>
            <a:r>
              <a:rPr lang="cs-CZ" dirty="0"/>
              <a:t>lhůta pro podání žádosti: </a:t>
            </a:r>
            <a:r>
              <a:rPr lang="cs-CZ" sz="3200" b="1" dirty="0">
                <a:highlight>
                  <a:srgbClr val="FFFF00"/>
                </a:highlight>
              </a:rPr>
              <a:t>27. 1. – 14. 2. 2025 do 12 hod.!!!</a:t>
            </a:r>
          </a:p>
          <a:p>
            <a:r>
              <a:rPr lang="cs-CZ" dirty="0"/>
              <a:t>oprava žádosti na základě výzvy </a:t>
            </a:r>
            <a:r>
              <a:rPr lang="cs-CZ" b="1" dirty="0"/>
              <a:t>do 7 kalendářních dnů</a:t>
            </a:r>
          </a:p>
          <a:p>
            <a:r>
              <a:rPr lang="cs-CZ" dirty="0"/>
              <a:t>předpokládané schválení žádostí v ROK – </a:t>
            </a:r>
            <a:r>
              <a:rPr lang="cs-CZ" b="1" dirty="0"/>
              <a:t>duben 2025</a:t>
            </a:r>
          </a:p>
          <a:p>
            <a:endParaRPr lang="cs-CZ" sz="3200" b="1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091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A4C69E-7C72-C048-B122-00590E554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Podání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429183-3587-8BC7-1DD3-853144A32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02265"/>
            <a:ext cx="10515600" cy="4028535"/>
          </a:xfrm>
        </p:spPr>
        <p:txBody>
          <a:bodyPr>
            <a:normAutofit/>
          </a:bodyPr>
          <a:lstStyle/>
          <a:p>
            <a:r>
              <a:rPr lang="cs-CZ" b="1" dirty="0">
                <a:hlinkClick r:id="rId2"/>
              </a:rPr>
              <a:t>www.olkraj.cz</a:t>
            </a:r>
            <a:endParaRPr lang="cs-CZ" b="1" dirty="0"/>
          </a:p>
          <a:p>
            <a:r>
              <a:rPr lang="cs-CZ" dirty="0"/>
              <a:t>přihláška se podává v aplikaci </a:t>
            </a:r>
            <a:r>
              <a:rPr lang="cs-CZ" b="1" dirty="0"/>
              <a:t>KOMUNIKACE PRO OBČANY </a:t>
            </a:r>
            <a:r>
              <a:rPr lang="cs-CZ" dirty="0"/>
              <a:t>(systém RAP) –přihlášení pomocí </a:t>
            </a:r>
            <a:r>
              <a:rPr lang="cs-CZ" b="1" dirty="0"/>
              <a:t>jména a hesla </a:t>
            </a:r>
            <a:r>
              <a:rPr lang="cs-CZ" dirty="0"/>
              <a:t>– uložit kvůli vyúčtování! </a:t>
            </a:r>
          </a:p>
          <a:p>
            <a:r>
              <a:rPr lang="cs-CZ" dirty="0"/>
              <a:t>může se podat pouze </a:t>
            </a:r>
            <a:r>
              <a:rPr lang="cs-CZ" b="1" dirty="0"/>
              <a:t>jedna</a:t>
            </a:r>
            <a:r>
              <a:rPr lang="cs-CZ" dirty="0"/>
              <a:t> v daném DP!</a:t>
            </a:r>
          </a:p>
          <a:p>
            <a:r>
              <a:rPr lang="cs-CZ" b="1" dirty="0"/>
              <a:t>postup: přihlásit </a:t>
            </a:r>
            <a:r>
              <a:rPr lang="cs-CZ" b="1" dirty="0">
                <a:sym typeface="Wingdings" panose="05000000000000000000" pitchFamily="2" charset="2"/>
              </a:rPr>
              <a:t> vyplnit  odeslat žádost v systému RAP (včetně příloh)  stáhnout soubor žádost ve formátu PDF, která je opatřená čárovým kódem tzv. PID  elektronicky odeslat!!!</a:t>
            </a:r>
            <a:endParaRPr lang="cs-CZ" b="1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73280C-2B14-30C5-3C85-04D7FF6BE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10" name="Obrázek 9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DE4BED59-23C1-45AF-0620-AEF0C7DADC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611"/>
          <a:stretch/>
        </p:blipFill>
        <p:spPr>
          <a:xfrm>
            <a:off x="0" y="0"/>
            <a:ext cx="12192000" cy="6610350"/>
          </a:xfrm>
          <a:prstGeom prst="rect">
            <a:avLst/>
          </a:prstGeom>
        </p:spPr>
      </p:pic>
      <p:pic>
        <p:nvPicPr>
          <p:cNvPr id="26" name="Obrázek 25" descr="Obsah obrázku text, snímek obrazovky, software, Operační systém&#10;&#10;Popis byl vytvořen automaticky">
            <a:extLst>
              <a:ext uri="{FF2B5EF4-FFF2-40B4-BE49-F238E27FC236}">
                <a16:creationId xmlns:a16="http://schemas.microsoft.com/office/drawing/2014/main" id="{C19E9814-EBCA-CB85-B50B-F98901E32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12"/>
            <a:ext cx="12192000" cy="6607975"/>
          </a:xfrm>
          <a:prstGeom prst="rect">
            <a:avLst/>
          </a:prstGeom>
        </p:spPr>
      </p:pic>
      <p:pic>
        <p:nvPicPr>
          <p:cNvPr id="4" name="Picture 3" descr="web_RAP.png">
            <a:extLst>
              <a:ext uri="{FF2B5EF4-FFF2-40B4-BE49-F238E27FC236}">
                <a16:creationId xmlns:a16="http://schemas.microsoft.com/office/drawing/2014/main" id="{C08A7C97-E20B-3727-7A1D-2C74DAADB7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0642"/>
            <a:ext cx="12095891" cy="6522139"/>
          </a:xfrm>
          <a:prstGeom prst="rect">
            <a:avLst/>
          </a:prstGeom>
        </p:spPr>
      </p:pic>
      <p:pic>
        <p:nvPicPr>
          <p:cNvPr id="5" name="Picture 4" descr="web_vstup.png">
            <a:extLst>
              <a:ext uri="{FF2B5EF4-FFF2-40B4-BE49-F238E27FC236}">
                <a16:creationId xmlns:a16="http://schemas.microsoft.com/office/drawing/2014/main" id="{CDA5AB0B-A68C-07FC-8677-FE75F7396D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4405"/>
            <a:ext cx="12143945" cy="6361734"/>
          </a:xfrm>
          <a:prstGeom prst="rect">
            <a:avLst/>
          </a:prstGeom>
        </p:spPr>
      </p:pic>
      <p:pic>
        <p:nvPicPr>
          <p:cNvPr id="7" name="Picture 6" descr="web_prihlaseni.png">
            <a:extLst>
              <a:ext uri="{FF2B5EF4-FFF2-40B4-BE49-F238E27FC236}">
                <a16:creationId xmlns:a16="http://schemas.microsoft.com/office/drawing/2014/main" id="{C497E9D4-13B3-F695-5800-3B4398D51A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34405"/>
            <a:ext cx="12095891" cy="6543511"/>
          </a:xfrm>
          <a:prstGeom prst="rect">
            <a:avLst/>
          </a:prstGeom>
        </p:spPr>
      </p:pic>
      <p:pic>
        <p:nvPicPr>
          <p:cNvPr id="9" name="Obrázek 8" descr="Obsah obrázku text, snímek obrazovky, Písmo&#10;&#10;Popis byl vytvořen automaticky">
            <a:extLst>
              <a:ext uri="{FF2B5EF4-FFF2-40B4-BE49-F238E27FC236}">
                <a16:creationId xmlns:a16="http://schemas.microsoft.com/office/drawing/2014/main" id="{12C01655-C2AD-E213-E94C-FBCF55A09E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101270"/>
            <a:ext cx="12192000" cy="4655460"/>
          </a:xfrm>
          <a:prstGeom prst="rect">
            <a:avLst/>
          </a:prstGeom>
        </p:spPr>
      </p:pic>
      <p:pic>
        <p:nvPicPr>
          <p:cNvPr id="12" name="Obrázek 11" descr="Obsah obrázku text, Písmo, design, typografie&#10;&#10;Popis byl vytvořen automaticky">
            <a:extLst>
              <a:ext uri="{FF2B5EF4-FFF2-40B4-BE49-F238E27FC236}">
                <a16:creationId xmlns:a16="http://schemas.microsoft.com/office/drawing/2014/main" id="{7C5DB4C0-D20E-C373-85FB-21C6151AF8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2" y="844450"/>
            <a:ext cx="12192000" cy="5169100"/>
          </a:xfrm>
          <a:prstGeom prst="rect">
            <a:avLst/>
          </a:prstGeom>
        </p:spPr>
      </p:pic>
      <p:pic>
        <p:nvPicPr>
          <p:cNvPr id="11" name="Obrázek 10" descr="Obsah obrázku snímek obrazovky, text&#10;&#10;Popis byl vytvořen automaticky">
            <a:extLst>
              <a:ext uri="{FF2B5EF4-FFF2-40B4-BE49-F238E27FC236}">
                <a16:creationId xmlns:a16="http://schemas.microsoft.com/office/drawing/2014/main" id="{FBC82EDC-7B70-680A-9334-ED12632C2440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2613" t="1" r="32890" b="4543"/>
          <a:stretch/>
        </p:blipFill>
        <p:spPr>
          <a:xfrm>
            <a:off x="1042147" y="123742"/>
            <a:ext cx="4212433" cy="5931532"/>
          </a:xfrm>
          <a:prstGeom prst="rect">
            <a:avLst/>
          </a:prstGeom>
        </p:spPr>
      </p:pic>
      <p:pic>
        <p:nvPicPr>
          <p:cNvPr id="14" name="Obrázek 13" descr="Obsah obrázku snímek obrazovky, text, software, Multimediální software&#10;&#10;Popis byl vytvořen automaticky">
            <a:extLst>
              <a:ext uri="{FF2B5EF4-FFF2-40B4-BE49-F238E27FC236}">
                <a16:creationId xmlns:a16="http://schemas.microsoft.com/office/drawing/2014/main" id="{D5A25A17-A6C3-18B2-1C38-77D562DA147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0845" t="620" r="31655"/>
          <a:stretch/>
        </p:blipFill>
        <p:spPr>
          <a:xfrm>
            <a:off x="5896535" y="123742"/>
            <a:ext cx="4572000" cy="641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9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AA1A2C-2069-7B12-5BB4-9ABAFA07B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Způsoby doručení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76B5E7C-948A-089A-02BA-6A81C07C0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a) elektronicky emailem se zaručeným nebo kvalifikovaným elektronickým podpisem žadatele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 adresu: posta@olkraj.cz. Tento způsob podání žádosti mohou použít žadatelé všech právních forem, mimo obcí a příspěvkových organizací, </a:t>
            </a: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b) elektronicky datovou schránkou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žadatele do datové schránky ID: </a:t>
            </a:r>
            <a:r>
              <a:rPr lang="cs-CZ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qiabfmf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 zaručeným nebo kvalifikovaným elektronickým podpisem.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Tento způsob podání žádostí mohou použít žadatelé všech právních forem, povinné pro obce a příspěvkové organizace, </a:t>
            </a: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c) elektronicky datovou schránkou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žadatele do datové schránky ID: </a:t>
            </a:r>
            <a:r>
              <a:rPr lang="cs-CZ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qiabfmf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Tento způsob podání žádosti mohou použít žadatelé, kteří nejsou veřejnoprávní podepisující, </a:t>
            </a: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d) elektronicky prostřednictvím systému RAP s využitím elektronického podepsání v RAP. 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Tento způsob podání žádosti mohou použít žadatelé, kteří nejsou veřejnoprávními podepisujícími. Žádost a odesílané dokumenty budou žadatelem podepsány zaručeným nebo kvalifikovaným elektronickým podpisem. </a:t>
            </a:r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3F07D0C-89D0-8951-56D8-2CEC1D669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347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FC8E51-1735-BD73-3FD9-B89E45E23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 co si dát pozor v žádosti!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A8F7FD-597E-8498-07D1-96A48E7440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účel použití dotace </a:t>
            </a:r>
          </a:p>
          <a:p>
            <a:pPr marL="0" indent="0">
              <a:buNone/>
            </a:pPr>
            <a:r>
              <a:rPr lang="cs-CZ" dirty="0"/>
              <a:t>- nepoužívat zkratky</a:t>
            </a:r>
          </a:p>
          <a:p>
            <a:pPr marL="0" indent="0">
              <a:buNone/>
            </a:pPr>
            <a:r>
              <a:rPr lang="cs-CZ" dirty="0"/>
              <a:t>- nepoužívat konkrétní částky, počty, kusy</a:t>
            </a:r>
          </a:p>
          <a:p>
            <a:pPr marL="0" indent="0">
              <a:buNone/>
            </a:pPr>
            <a:r>
              <a:rPr lang="cs-CZ" dirty="0"/>
              <a:t>- když je dlouhý - vytvořit zvlášť dokument jako přílohu</a:t>
            </a:r>
          </a:p>
          <a:p>
            <a:pPr>
              <a:buFontTx/>
              <a:buChar char="-"/>
            </a:pPr>
            <a:r>
              <a:rPr lang="cs-CZ" dirty="0"/>
              <a:t>více je lepší než méně</a:t>
            </a:r>
          </a:p>
          <a:p>
            <a:pPr>
              <a:buFontTx/>
              <a:buChar char="-"/>
            </a:pPr>
            <a:r>
              <a:rPr lang="cs-CZ" dirty="0"/>
              <a:t>termín plnění</a:t>
            </a:r>
          </a:p>
          <a:p>
            <a:pPr>
              <a:buFontTx/>
              <a:buChar char="-"/>
            </a:pPr>
            <a:r>
              <a:rPr lang="cs-CZ" dirty="0"/>
              <a:t>kritéria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7DE4D4-D5B8-37FA-AECF-AAA080AA0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11" name="Obrázek 10" descr="Obsah obrázku text, snímek obrazovky, Paralelní, Písmo&#10;&#10;Popis byl vytvořen automaticky">
            <a:extLst>
              <a:ext uri="{FF2B5EF4-FFF2-40B4-BE49-F238E27FC236}">
                <a16:creationId xmlns:a16="http://schemas.microsoft.com/office/drawing/2014/main" id="{6208401D-EB08-BAAD-4FD6-4D2F5831CE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671" y="0"/>
            <a:ext cx="3277057" cy="6039693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378E8F96-18BA-EE5D-6C07-57E4583190D4}"/>
              </a:ext>
            </a:extLst>
          </p:cNvPr>
          <p:cNvSpPr txBox="1"/>
          <p:nvPr/>
        </p:nvSpPr>
        <p:spPr bwMode="auto">
          <a:xfrm>
            <a:off x="571271" y="1990800"/>
            <a:ext cx="7772399" cy="423814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Pravidla dotačního programu 5.4. Platební podmínky, bod c)</a:t>
            </a:r>
          </a:p>
          <a:p>
            <a:pPr marL="285750" indent="-285750" algn="l">
              <a:lnSpc>
                <a:spcPct val="150000"/>
              </a:lnSpc>
              <a:buFontTx/>
              <a:buChar char="-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dotaci lze použít na uznatelné výdaje uvedené ve smlouvě/dopise</a:t>
            </a:r>
          </a:p>
          <a:p>
            <a:pPr marL="285750" indent="-285750" algn="l">
              <a:lnSpc>
                <a:spcPct val="150000"/>
              </a:lnSpc>
              <a:buFontTx/>
              <a:buChar char="-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lze čerpat pouze na výdaje vzniklé od 1. 1. 2025 do 31. 12. 2025</a:t>
            </a:r>
          </a:p>
          <a:p>
            <a:pPr marL="285750" indent="-285750" algn="l">
              <a:lnSpc>
                <a:spcPct val="150000"/>
              </a:lnSpc>
              <a:buFontTx/>
              <a:buChar char="-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dotaci lze použít dle data uvedeného ve smlouvě/dopise: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akce do 30 dnů od ukončení akce/u akce konané před poskytnutí dotace - do 30 dnů od nabytí účinnosti smlouvy/odeslání dopisu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celoroční činnosti do 31. 12. 2025</a:t>
            </a:r>
          </a:p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Termín vyúčtování (provádí se v systému RAP) se uvádí ve smlouvě/dopise: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akce do 30 dnů od data (viz výše) 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v případě celoroční činnosti do 16. 1. 2026</a:t>
            </a:r>
          </a:p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Příklad:</a:t>
            </a:r>
          </a:p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Akce se bude konat v červnu 2025 </a:t>
            </a:r>
            <a:r>
              <a:rPr lang="cs-CZ" sz="1400" dirty="0">
                <a:solidFill>
                  <a:schemeClr val="tx2"/>
                </a:solidFill>
                <a:ea typeface="+mj-ea"/>
                <a:sym typeface="Wingdings" panose="05000000000000000000" pitchFamily="2" charset="2"/>
              </a:rPr>
              <a:t> do 31. 7. 2025 mohu čerpat dotaci na uznatelné výdaje)  do 30. 8. musím poslat vyúčtování! (obě data jsou ve smlouvě/dopise)</a:t>
            </a:r>
            <a:endParaRPr lang="cs-CZ" sz="1400" dirty="0">
              <a:solidFill>
                <a:schemeClr val="tx2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744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C3EFCB-9BE5-D780-DB0F-FCAEE4B0E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Hodnotící kritéria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2A4C8C-8E55-292C-6521-93546AC59A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 – hodnotí administrátor</a:t>
            </a:r>
          </a:p>
          <a:p>
            <a:r>
              <a:rPr lang="cs-CZ" dirty="0"/>
              <a:t>B – hodnotí Výbor pro výchovu, vzdělávání a zaměstnanost 	Zastupitelstva Olomouckého kraje</a:t>
            </a:r>
          </a:p>
          <a:p>
            <a:r>
              <a:rPr lang="cs-CZ" dirty="0"/>
              <a:t>C – hodnotí Rada Olomouckého kraje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BDCACC8-22E1-F962-27EC-37FD3D543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8" name="Obrázek 7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4070CB1E-7052-701E-01D4-0D72C79DC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375" y="85410"/>
            <a:ext cx="4160205" cy="6045389"/>
          </a:xfrm>
          <a:prstGeom prst="rect">
            <a:avLst/>
          </a:prstGeom>
        </p:spPr>
      </p:pic>
      <p:pic>
        <p:nvPicPr>
          <p:cNvPr id="10" name="Obrázek 9" descr="Obsah obrázku text, dokument, Písmo, snímek obrazovky&#10;&#10;Popis byl vytvořen automaticky">
            <a:extLst>
              <a:ext uri="{FF2B5EF4-FFF2-40B4-BE49-F238E27FC236}">
                <a16:creationId xmlns:a16="http://schemas.microsoft.com/office/drawing/2014/main" id="{C4FAB7E5-D377-0486-8AF8-654507015F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275" r="37844" b="17198"/>
          <a:stretch/>
        </p:blipFill>
        <p:spPr>
          <a:xfrm>
            <a:off x="3364753" y="511460"/>
            <a:ext cx="3765177" cy="4831506"/>
          </a:xfrm>
          <a:prstGeom prst="rect">
            <a:avLst/>
          </a:prstGeom>
        </p:spPr>
      </p:pic>
      <p:pic>
        <p:nvPicPr>
          <p:cNvPr id="12" name="Obrázek 11" descr="Obsah obrázku text, snímek obrazovky, Písmo, dokument&#10;&#10;Popis byl vytvořen automaticky">
            <a:extLst>
              <a:ext uri="{FF2B5EF4-FFF2-40B4-BE49-F238E27FC236}">
                <a16:creationId xmlns:a16="http://schemas.microsoft.com/office/drawing/2014/main" id="{BE9A0594-83DD-BE33-776A-C5817BFEFA1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3541" t="10714" r="36042" b="17199"/>
          <a:stretch/>
        </p:blipFill>
        <p:spPr>
          <a:xfrm>
            <a:off x="2812303" y="735694"/>
            <a:ext cx="4259584" cy="4831506"/>
          </a:xfrm>
          <a:prstGeom prst="rect">
            <a:avLst/>
          </a:prstGeom>
        </p:spPr>
      </p:pic>
      <p:pic>
        <p:nvPicPr>
          <p:cNvPr id="14" name="Obrázek 13" descr="Obsah obrázku text, snímek obrazovky, Písmo, Paralelní&#10;&#10;Popis byl vytvořen automaticky">
            <a:extLst>
              <a:ext uri="{FF2B5EF4-FFF2-40B4-BE49-F238E27FC236}">
                <a16:creationId xmlns:a16="http://schemas.microsoft.com/office/drawing/2014/main" id="{8F925EA2-26FC-DC74-B830-40201D84C38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770" b="8796"/>
          <a:stretch/>
        </p:blipFill>
        <p:spPr>
          <a:xfrm>
            <a:off x="7165939" y="24072"/>
            <a:ext cx="4099751" cy="6254750"/>
          </a:xfrm>
          <a:prstGeom prst="rect">
            <a:avLst/>
          </a:prstGeom>
        </p:spPr>
      </p:pic>
      <p:pic>
        <p:nvPicPr>
          <p:cNvPr id="16" name="Obrázek 15" descr="Obsah obrázku text, Písmo, snímek obrazovky, diagram&#10;&#10;Popis byl vytvořen automaticky">
            <a:extLst>
              <a:ext uri="{FF2B5EF4-FFF2-40B4-BE49-F238E27FC236}">
                <a16:creationId xmlns:a16="http://schemas.microsoft.com/office/drawing/2014/main" id="{9F78A3A4-A005-F534-A6F1-FC537A76725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802" t="21972" r="43631" b="45054"/>
          <a:stretch/>
        </p:blipFill>
        <p:spPr>
          <a:xfrm>
            <a:off x="5353886" y="997013"/>
            <a:ext cx="3970573" cy="1924050"/>
          </a:xfrm>
          <a:prstGeom prst="rect">
            <a:avLst/>
          </a:prstGeom>
        </p:spPr>
      </p:pic>
      <p:pic>
        <p:nvPicPr>
          <p:cNvPr id="18" name="Obrázek 17" descr="Obsah obrázku text, snímek obrazovky, Písmo&#10;&#10;Popis byl vytvořen automaticky">
            <a:extLst>
              <a:ext uri="{FF2B5EF4-FFF2-40B4-BE49-F238E27FC236}">
                <a16:creationId xmlns:a16="http://schemas.microsoft.com/office/drawing/2014/main" id="{82B7826A-082C-B5A5-4EFC-B3262B4C7B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6802" y="3094462"/>
            <a:ext cx="5953956" cy="2734057"/>
          </a:xfrm>
          <a:prstGeom prst="rect">
            <a:avLst/>
          </a:prstGeom>
        </p:spPr>
      </p:pic>
      <p:pic>
        <p:nvPicPr>
          <p:cNvPr id="20" name="Obrázek 19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AF9BF62C-CDAB-77B2-C870-98CC9DF92E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9063" y="4158892"/>
            <a:ext cx="5763429" cy="256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6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46A670-D249-4418-586F-E24A56DE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Přílohy k žádosti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DABE65-D718-59E6-8040-B40420B545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70187"/>
            <a:ext cx="5181600" cy="4186163"/>
          </a:xfrm>
        </p:spPr>
        <p:txBody>
          <a:bodyPr>
            <a:normAutofit fontScale="70000" lnSpcReduction="20000"/>
          </a:bodyPr>
          <a:lstStyle/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o zřízení běžného účtu žadatele (např. prostá kopie smlouvy o zřízení běžného účtu nebo potvrzení banky o zřízení běžného účtu),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prokazujícího právní osobnost žadatele (např. prostá kopie výpisu z veřejného rejstříku nebo živnostenského rejstříku nebo registru ekonomických subjektů nebo jiné zákonem stanovené evidence), příp. jiného dokladu o právní subjektivitě žadatele (platné stanovy, statut apod.).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o oprávněnosti osoby zastupovat žadatele (např. prostá kopie jmenovací listiny nebo zápisu ze schůze orgánu oprávněného volit statutární orgán nebo plná moc apod.), v případě, že toto oprávnění není výslovně uvedeno v dokladu o právní osobnosti,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pak formou např.: zápisu z ustavující schůze, jmenovacím dekretem apod.,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zřizovací listiny a souhlas zřizovatele s podáním žádosti o dotaci, pokud je tato povinnost stanovena právním předpisem, rozhodnutím zřizovatele, zřizovací listinou či jiným způsobem – doloží pouze právnické osoby, které jsou příspěvkovými organizacemi,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prostá kopie dokladu prokazujícího registraci k dani z přidané hodnoty a skutečnost, zda žadatel má či nemá nárok na vrácení DPH v oblasti realizace projektu, je-li žadatel plátcem DPH,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31B08FB-7959-E49D-AB78-2F2CE6B241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170186"/>
            <a:ext cx="5181600" cy="4186163"/>
          </a:xfrm>
        </p:spPr>
        <p:txBody>
          <a:bodyPr>
            <a:normAutofit fontScale="70000" lnSpcReduction="20000"/>
          </a:bodyPr>
          <a:lstStyle/>
          <a:p>
            <a:pPr marL="342900" lvl="0" indent="-342900" algn="just">
              <a:buFont typeface="+mj-lt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čestné prohlášení o nezměněné identifikaci žadatele dle odst. 8.4 body 1 – 5 (pokud byly přílohy dle těchto bodů doloženy k žádosti o dotaci v předchozím roce a nedošlo v nich k žádné změně, lze je nahradit čestným prohlášením), viz Příloha č. 1 žádosti,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přehled poskytnutých dotací – viz Příloha č. 2 žádosti,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o podporu v režimu de minimis, (tam, kde se jedná o veřejnou podporu) – viz Příloha č. 3 žádosti,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– právnické osoby – viz Příloha č. 4 žádosti, jehož součástí musí být dle textu přílohy úplný výpis údajů z evidence skutečných majitelů dle zákona č. 37/2021 Sb., o evidenci skutečných majitelů;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AutoNum type="arabicPeriod" startAt="6"/>
            </a:pPr>
            <a:r>
              <a:rPr lang="cs-CZ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čestné prohlášení žadatele o struktuře členské základny spolku nebo organizace – viz Příloha č. 5 žádosti, 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BFA7863-3686-2131-A6C0-6A35FDDAB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11</a:t>
            </a:fld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74A41AFF-6175-EBDF-4BE2-85CBC919A995}"/>
              </a:ext>
            </a:extLst>
          </p:cNvPr>
          <p:cNvSpPr txBox="1"/>
          <p:nvPr/>
        </p:nvSpPr>
        <p:spPr bwMode="auto">
          <a:xfrm>
            <a:off x="3247465" y="4505148"/>
            <a:ext cx="2772335" cy="68332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 lIns="38100" tIns="38100" rIns="38100" bIns="3810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cs-CZ" sz="1400" dirty="0">
                <a:solidFill>
                  <a:schemeClr val="tx2"/>
                </a:solidFill>
                <a:ea typeface="+mj-ea"/>
              </a:rPr>
              <a:t>Tato příloha neplatí pro PO zřizované Olomouckým krajem</a:t>
            </a:r>
          </a:p>
        </p:txBody>
      </p:sp>
      <p:pic>
        <p:nvPicPr>
          <p:cNvPr id="10" name="Obrázek 9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E7E2E93E-694B-8DB4-F6E0-397ED6A07C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628" y="0"/>
            <a:ext cx="5040171" cy="6384216"/>
          </a:xfrm>
          <a:prstGeom prst="rect">
            <a:avLst/>
          </a:prstGeom>
        </p:spPr>
      </p:pic>
      <p:pic>
        <p:nvPicPr>
          <p:cNvPr id="12" name="Obrázek 11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BA85392A-0B43-C21C-D3C7-656366565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863" y="59902"/>
            <a:ext cx="5081291" cy="6479010"/>
          </a:xfrm>
          <a:prstGeom prst="rect">
            <a:avLst/>
          </a:prstGeom>
        </p:spPr>
      </p:pic>
      <p:pic>
        <p:nvPicPr>
          <p:cNvPr id="18" name="Obrázek 17" descr="Obsah obrázku text, snímek obrazovky, číslo, Paralelní&#10;&#10;Popis byl vytvořen automaticky">
            <a:extLst>
              <a:ext uri="{FF2B5EF4-FFF2-40B4-BE49-F238E27FC236}">
                <a16:creationId xmlns:a16="http://schemas.microsoft.com/office/drawing/2014/main" id="{DEE1CEEB-49CC-BAEB-DBA9-CF045FDB4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563" y="0"/>
            <a:ext cx="3223407" cy="6858000"/>
          </a:xfrm>
          <a:prstGeom prst="rect">
            <a:avLst/>
          </a:prstGeom>
        </p:spPr>
      </p:pic>
      <p:pic>
        <p:nvPicPr>
          <p:cNvPr id="20" name="Obrázek 19" descr="Obsah obrázku text, snímek obrazovky, Paralelní, číslo&#10;&#10;Popis byl vytvořen automaticky">
            <a:extLst>
              <a:ext uri="{FF2B5EF4-FFF2-40B4-BE49-F238E27FC236}">
                <a16:creationId xmlns:a16="http://schemas.microsoft.com/office/drawing/2014/main" id="{9C9A0D0D-3F1C-0241-6CC1-9472CF4A1BA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1483"/>
          <a:stretch/>
        </p:blipFill>
        <p:spPr>
          <a:xfrm>
            <a:off x="3470294" y="0"/>
            <a:ext cx="2772336" cy="6858000"/>
          </a:xfrm>
          <a:prstGeom prst="rect">
            <a:avLst/>
          </a:prstGeom>
        </p:spPr>
      </p:pic>
      <p:pic>
        <p:nvPicPr>
          <p:cNvPr id="24" name="Obrázek 23" descr="Obsah obrázku text, snímek obrazovky, číslo, Paralelní&#10;&#10;Popis byl vytvořen automaticky">
            <a:extLst>
              <a:ext uri="{FF2B5EF4-FFF2-40B4-BE49-F238E27FC236}">
                <a16:creationId xmlns:a16="http://schemas.microsoft.com/office/drawing/2014/main" id="{D2089FE7-8659-B992-54BF-4D8D1F19FE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001" y="219445"/>
            <a:ext cx="5543465" cy="6479011"/>
          </a:xfrm>
          <a:prstGeom prst="rect">
            <a:avLst/>
          </a:prstGeom>
        </p:spPr>
      </p:pic>
      <p:pic>
        <p:nvPicPr>
          <p:cNvPr id="6" name="Obrázek 5" descr="Obsah obrázku text, snímek obrazovky, Písmo, Paralelní&#10;&#10;Popis byl vytvořen automaticky">
            <a:extLst>
              <a:ext uri="{FF2B5EF4-FFF2-40B4-BE49-F238E27FC236}">
                <a16:creationId xmlns:a16="http://schemas.microsoft.com/office/drawing/2014/main" id="{D6DD1F72-29CE-107E-4DE8-4717BFFAF5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898" y="0"/>
            <a:ext cx="4800520" cy="650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6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9F41B-A16F-7B4C-450C-4324264A0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37129"/>
            <a:ext cx="10515600" cy="753671"/>
          </a:xfrm>
        </p:spPr>
        <p:txBody>
          <a:bodyPr>
            <a:normAutofit/>
          </a:bodyPr>
          <a:lstStyle/>
          <a:p>
            <a:r>
              <a:rPr lang="cs-CZ" dirty="0"/>
              <a:t>Žádosti projednané ROK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8AF144-1430-4AEC-561C-94526F468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informace budou odeslány žadatelům do 15 dnů od rozhodnutí a zároveň budou výsledky zveřejněny na webu OK</a:t>
            </a:r>
          </a:p>
          <a:p>
            <a:r>
              <a:rPr lang="cs-CZ" dirty="0"/>
              <a:t>PO Olomouckého kraje budou informování Dopisem o zaslání finančního příspěvku (navýšení účelově určeného příspěvku)</a:t>
            </a:r>
          </a:p>
          <a:p>
            <a:r>
              <a:rPr lang="cs-CZ" dirty="0"/>
              <a:t>uzavření smlouvy </a:t>
            </a:r>
          </a:p>
          <a:p>
            <a:r>
              <a:rPr lang="cs-CZ" dirty="0"/>
              <a:t>poskytnutí dotace do 21 dnů od nabytí smlouvy/odeslání dopisu</a:t>
            </a:r>
          </a:p>
          <a:p>
            <a:r>
              <a:rPr lang="cs-CZ" dirty="0"/>
              <a:t>do 27. 6. 2025 je možnost doložit potřebné podklady k podpisu smlouvy (např. schválení přijetí dotace radou/zastupitelstvem obce)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E876A0-BB1E-78F2-3889-9BDABABD2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276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3328BF-3AD2-926A-D54B-760008A6C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4888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Shrnutí důležitých informací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B3237D-CAE0-048A-7E1F-ECBA96FFF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lhůta pro podání žádosti: </a:t>
            </a:r>
            <a:r>
              <a:rPr lang="cs-CZ" sz="2800" b="1" dirty="0">
                <a:highlight>
                  <a:srgbClr val="FFFF00"/>
                </a:highlight>
              </a:rPr>
              <a:t>27. 1. – 14. 2. 2025 do 12 hod.!!!</a:t>
            </a:r>
          </a:p>
          <a:p>
            <a:r>
              <a:rPr lang="cs-CZ" dirty="0"/>
              <a:t>odeslání žádosti v systému </a:t>
            </a:r>
            <a:r>
              <a:rPr lang="cs-CZ" dirty="0">
                <a:highlight>
                  <a:srgbClr val="FFFF00"/>
                </a:highlight>
              </a:rPr>
              <a:t>RAP – PID!!! </a:t>
            </a:r>
            <a:r>
              <a:rPr lang="cs-CZ" dirty="0">
                <a:highlight>
                  <a:srgbClr val="FFFF00"/>
                </a:highlight>
                <a:sym typeface="Wingdings" panose="05000000000000000000" pitchFamily="2" charset="2"/>
              </a:rPr>
              <a:t> stáhnout  odeslat elektronickou poštou</a:t>
            </a:r>
          </a:p>
          <a:p>
            <a:r>
              <a:rPr lang="cs-CZ" dirty="0">
                <a:highlight>
                  <a:srgbClr val="FFFF00"/>
                </a:highlight>
              </a:rPr>
              <a:t>v účelu dotace nepoužívat zkratky a přesné počty</a:t>
            </a:r>
          </a:p>
          <a:p>
            <a:r>
              <a:rPr lang="cs-CZ" dirty="0">
                <a:highlight>
                  <a:srgbClr val="FFFF00"/>
                </a:highlight>
              </a:rPr>
              <a:t>vyplňovat jako právnická osoba!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2C51111-6C4E-ED7A-23FC-E056F5DCD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077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B8F855-93C2-5002-3674-3239E2324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Kontakt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CC7EEF-9B07-8FAF-92BB-5D9332506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administrátor Mgr. Barbora Nezvalová</a:t>
            </a:r>
          </a:p>
          <a:p>
            <a:r>
              <a:rPr lang="cs-CZ" dirty="0"/>
              <a:t>tel: 585 508 559</a:t>
            </a:r>
          </a:p>
          <a:p>
            <a:r>
              <a:rPr lang="cs-CZ" dirty="0"/>
              <a:t>e-mail: b.nezvalova@olkraj.cz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D0E51E-0E68-1975-C3C1-D6B3E33AA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718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260ECC-684E-C9B0-F9AA-68377A147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688" y="2597717"/>
            <a:ext cx="10515600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>DĚKUJI ZA POZORNOST!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684CE82-EE60-7C70-436A-1AD2D864A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7637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1055</TotalTime>
  <Words>1367</Words>
  <Application>Microsoft Office PowerPoint</Application>
  <PresentationFormat>Širokoúhlá obrazovka</PresentationFormat>
  <Paragraphs>107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2" baseType="lpstr">
      <vt:lpstr>Aptos</vt:lpstr>
      <vt:lpstr>Arial</vt:lpstr>
      <vt:lpstr>Calibri</vt:lpstr>
      <vt:lpstr>Inter</vt:lpstr>
      <vt:lpstr>Symbol</vt:lpstr>
      <vt:lpstr>Wingdings</vt:lpstr>
      <vt:lpstr>Motiv Office</vt:lpstr>
      <vt:lpstr>04_04_Program na podporu práce s dětmi a mládeží v Olomouckém kraji 2025</vt:lpstr>
      <vt:lpstr>Cíl a účel DP</vt:lpstr>
      <vt:lpstr>Oprávnění žadatelé</vt:lpstr>
      <vt:lpstr>Žadatelem nemůže být</vt:lpstr>
      <vt:lpstr>Finance</vt:lpstr>
      <vt:lpstr>Důležité termíny</vt:lpstr>
      <vt:lpstr>Podání žádosti</vt:lpstr>
      <vt:lpstr>Způsoby doručení žádosti</vt:lpstr>
      <vt:lpstr>Na co si dát pozor v žádosti!</vt:lpstr>
      <vt:lpstr>Hodnotící kritéria žádosti</vt:lpstr>
      <vt:lpstr>Přílohy k žádosti</vt:lpstr>
      <vt:lpstr>Žádosti projednané ROK</vt:lpstr>
      <vt:lpstr>Shrnutí důležitých informací</vt:lpstr>
      <vt:lpstr>Kontakt</vt:lpstr>
      <vt:lpstr>DĚKUJI ZA POZORNOST!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Nezvalová Barbora</cp:lastModifiedBy>
  <cp:revision>53</cp:revision>
  <dcterms:created xsi:type="dcterms:W3CDTF">2022-03-10T07:10:19Z</dcterms:created>
  <dcterms:modified xsi:type="dcterms:W3CDTF">2025-01-23T08:23:27Z</dcterms:modified>
</cp:coreProperties>
</file>