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43"/>
  </p:notesMasterIdLst>
  <p:sldIdLst>
    <p:sldId id="291" r:id="rId2"/>
    <p:sldId id="297" r:id="rId3"/>
    <p:sldId id="319" r:id="rId4"/>
    <p:sldId id="299" r:id="rId5"/>
    <p:sldId id="302" r:id="rId6"/>
    <p:sldId id="355" r:id="rId7"/>
    <p:sldId id="337" r:id="rId8"/>
    <p:sldId id="304" r:id="rId9"/>
    <p:sldId id="334" r:id="rId10"/>
    <p:sldId id="305" r:id="rId11"/>
    <p:sldId id="356" r:id="rId12"/>
    <p:sldId id="341" r:id="rId13"/>
    <p:sldId id="351" r:id="rId14"/>
    <p:sldId id="306" r:id="rId15"/>
    <p:sldId id="307" r:id="rId16"/>
    <p:sldId id="320" r:id="rId17"/>
    <p:sldId id="357" r:id="rId18"/>
    <p:sldId id="353" r:id="rId19"/>
    <p:sldId id="358" r:id="rId20"/>
    <p:sldId id="340" r:id="rId21"/>
    <p:sldId id="345" r:id="rId22"/>
    <p:sldId id="308" r:id="rId23"/>
    <p:sldId id="309" r:id="rId24"/>
    <p:sldId id="346" r:id="rId25"/>
    <p:sldId id="338" r:id="rId26"/>
    <p:sldId id="339" r:id="rId27"/>
    <p:sldId id="311" r:id="rId28"/>
    <p:sldId id="312" r:id="rId29"/>
    <p:sldId id="313" r:id="rId30"/>
    <p:sldId id="352" r:id="rId31"/>
    <p:sldId id="314" r:id="rId32"/>
    <p:sldId id="315" r:id="rId33"/>
    <p:sldId id="354" r:id="rId34"/>
    <p:sldId id="349" r:id="rId35"/>
    <p:sldId id="321" r:id="rId36"/>
    <p:sldId id="326" r:id="rId37"/>
    <p:sldId id="335" r:id="rId38"/>
    <p:sldId id="336" r:id="rId39"/>
    <p:sldId id="332" r:id="rId40"/>
    <p:sldId id="350" r:id="rId41"/>
    <p:sldId id="327" r:id="rId42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5" pos="529" userDrawn="1">
          <p15:clr>
            <a:srgbClr val="A4A3A4"/>
          </p15:clr>
        </p15:guide>
        <p15:guide id="6" orient="horz" userDrawn="1">
          <p15:clr>
            <a:srgbClr val="A4A3A4"/>
          </p15:clr>
        </p15:guide>
        <p15:guide id="7" pos="7151" userDrawn="1">
          <p15:clr>
            <a:srgbClr val="A4A3A4"/>
          </p15:clr>
        </p15:guide>
        <p15:guide id="8" orient="horz" pos="3861" userDrawn="1">
          <p15:clr>
            <a:srgbClr val="A4A3A4"/>
          </p15:clr>
        </p15:guide>
        <p15:guide id="10" orient="horz" pos="1434" userDrawn="1">
          <p15:clr>
            <a:srgbClr val="A4A3A4"/>
          </p15:clr>
        </p15:guide>
        <p15:guide id="11" orient="horz" pos="822" userDrawn="1">
          <p15:clr>
            <a:srgbClr val="A4A3A4"/>
          </p15:clr>
        </p15:guide>
        <p15:guide id="12" orient="horz" pos="1253" userDrawn="1">
          <p15:clr>
            <a:srgbClr val="A4A3A4"/>
          </p15:clr>
        </p15:guide>
        <p15:guide id="15" pos="413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1C05B"/>
    <a:srgbClr val="C4262E"/>
    <a:srgbClr val="EABB47"/>
    <a:srgbClr val="00549F"/>
    <a:srgbClr val="578A4C"/>
    <a:srgbClr val="A5C659"/>
    <a:srgbClr val="6BB7EB"/>
    <a:srgbClr val="92D400"/>
    <a:srgbClr val="93C8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6327"/>
  </p:normalViewPr>
  <p:slideViewPr>
    <p:cSldViewPr snapToGrid="0" snapToObjects="1" showGuides="1">
      <p:cViewPr varScale="1">
        <p:scale>
          <a:sx n="114" d="100"/>
          <a:sy n="114" d="100"/>
        </p:scale>
        <p:origin x="474" y="102"/>
      </p:cViewPr>
      <p:guideLst>
        <p:guide pos="3840"/>
        <p:guide pos="529"/>
        <p:guide orient="horz"/>
        <p:guide pos="7151"/>
        <p:guide orient="horz" pos="3861"/>
        <p:guide orient="horz" pos="1434"/>
        <p:guide orient="horz" pos="822"/>
        <p:guide orient="horz" pos="1253"/>
        <p:guide pos="413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1E40DC-3E09-D246-ACC8-8D44CF70B152}" type="datetimeFigureOut">
              <a:rPr lang="cs-CZ" smtClean="0"/>
              <a:t>06.01.2025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0055B3-7155-F446-AC50-9C579597B3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532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 userDrawn="1"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8" name="Obdélník 7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9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10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E3D64F53-6641-8946-85D8-2D5EA31A8E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4800" y="3636000"/>
            <a:ext cx="6750000" cy="1533600"/>
          </a:xfrm>
        </p:spPr>
        <p:txBody>
          <a:bodyPr anchor="b">
            <a:normAutofit/>
          </a:bodyPr>
          <a:lstStyle>
            <a:lvl1pPr algn="r">
              <a:defRPr sz="36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7204E7A-2188-624C-A10B-9B14021961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4800" y="5374800"/>
            <a:ext cx="6750000" cy="936000"/>
          </a:xfrm>
        </p:spPr>
        <p:txBody>
          <a:bodyPr/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/>
              <a:t>Kliknutím můžete upravit styl předlohy.</a:t>
            </a:r>
          </a:p>
        </p:txBody>
      </p:sp>
    </p:spTree>
    <p:extLst>
      <p:ext uri="{BB962C8B-B14F-4D97-AF65-F5344CB8AC3E}">
        <p14:creationId xmlns:p14="http://schemas.microsoft.com/office/powerpoint/2010/main" val="256646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0BC99E-F575-CD4F-BC8C-B6D0F1C7B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46636C4-A3EA-684D-BB48-3F868DD7D6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  <a:lvl2pPr>
              <a:defRPr>
                <a:solidFill>
                  <a:srgbClr val="00549F"/>
                </a:solidFill>
              </a:defRPr>
            </a:lvl2pPr>
            <a:lvl3pPr>
              <a:defRPr>
                <a:solidFill>
                  <a:srgbClr val="00549F"/>
                </a:solidFill>
              </a:defRPr>
            </a:lvl3pPr>
            <a:lvl4pPr>
              <a:defRPr>
                <a:solidFill>
                  <a:srgbClr val="00549F"/>
                </a:solidFill>
              </a:defRPr>
            </a:lvl4pPr>
            <a:lvl5pPr>
              <a:defRPr>
                <a:solidFill>
                  <a:srgbClr val="00549F"/>
                </a:solidFill>
              </a:defRPr>
            </a:lvl5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7FA1B98-0F0A-804B-9EFB-6541F5139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r>
              <a:rPr lang="cs-CZ"/>
              <a:t>11.12. 2024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E878FF5-0B17-9941-82F2-757249570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r>
              <a:rPr lang="pl-PL"/>
              <a:t>04_03_Program na podporu EVVO v Olomouckém kraji v r. 2025</a:t>
            </a:r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7649C84-5642-254D-9462-884B59857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6661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A1488F-B8BD-6C4D-AB8D-B06252DD2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27B5E2E-DFC9-5A45-A199-DC7437FF0A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00549F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F65DA62-5DB1-1846-9E72-4AF265C87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11.12. 2024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8395789-FFA9-6A48-956B-EF1DC9AF1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2025</a:t>
            </a:r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1AC4762-22A7-B142-A230-5302F205D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587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175D58-12AD-B84A-9ACC-A82DD980F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F0FCBF-CF8C-0C45-8F30-B1531CB45A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90799"/>
            <a:ext cx="5181600" cy="4186163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2E56DF1-50BA-E140-92EC-104EAB7003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90799"/>
            <a:ext cx="5181600" cy="4186163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1A118F6-91BB-5B4E-9105-4A744995A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11.12. 2024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D99D79A-A34B-5E4E-BD52-7B47EF30A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2025</a:t>
            </a:r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BC3DBA3-F30E-054A-A599-FE6A6D323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5713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4D6D53-2781-654E-BC8D-8DCFAA2C66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306800"/>
            <a:ext cx="10515600" cy="684000"/>
          </a:xfrm>
        </p:spPr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864ED1C-7B69-0348-A11D-AEEBDD71F3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90799"/>
            <a:ext cx="5157787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56A51F1-1974-AC48-A80F-20A9EEBA9C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00F50A2-1C4A-5948-BE8B-49F769660E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90799"/>
            <a:ext cx="5183188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F59BBBA-C966-8046-8253-6FA4A9736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8431FEF3-E8E8-764A-8425-D76EC96F2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11.12. 2024</a:t>
            </a:r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57760BE4-BEDE-EC45-829F-8B835D771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2025</a:t>
            </a:r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55BC128-C9BD-2744-A437-600544B17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5207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2A329B-A10A-1844-81FE-4F1BA6E8E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EC71333-B3E7-D44C-923B-31A328BFD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11.12. 2024</a:t>
            </a:r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D4F56B5-69F8-9842-89E0-8584572C2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2025</a:t>
            </a:r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2C60967-6179-1748-9882-4147B7FD1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091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AFF1581-7E1B-4C4C-9E2B-241D2E59A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11.12. 2024</a:t>
            </a:r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62A342E-B1A3-1E42-96F5-03D898A2B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2025</a:t>
            </a:r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41026D2-DDB7-2C4B-B64A-F7847D569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8173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C2A16DA-D7E8-5649-9C03-290A0510B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DB8DE4-6BC5-A348-A7D5-D9F5B9E402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43F7F5D-4343-F540-A8D8-A55E9F556E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6B22C0C-88B0-3D4C-ABC1-BFCC0119A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11.12. 2024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7D2AC44-F960-D746-856F-0488AAABF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2025</a:t>
            </a:r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6E894C3-3974-3841-973A-EBDD4A18B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4094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143B6F-9D61-124F-9986-7DE8D91D7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184FF4E-EDAE-4D40-BA8C-F6093CC30A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0206F0B-6F67-3746-8B9F-FB42DE5A45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26AF41B-EB73-B049-ACCD-3FA0E9B4C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11.12. 2024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453D8BE-FDF7-5243-8A49-BBC8AEBE1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2025</a:t>
            </a:r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83D8E34-C96A-0649-A500-4C7413579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4234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01DDCC-3029-9F4E-95D9-4BDAF75A3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5EB361E-08D2-DE42-9AD2-2722B2FC9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E58958E-BAF2-4043-9B6A-5788E57E1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11.12. 2024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0C7D488-F6DF-344A-AE4B-C17C5131F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2025</a:t>
            </a:r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1984AC4-89DC-3048-BE97-584ACDBF8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705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C9C61156-2D2A-6349-AB80-D946D1067A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F63548B-0631-3842-ADED-8A09B1C320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C3FE42E-7771-CC48-BD71-BDE25A9F0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11.12. 2024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C9DAF4E-587E-474E-9EC6-282F2EBC1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2025</a:t>
            </a:r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6F5A078-CFCC-1D48-A208-343756D5F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729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sv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1443AAB-CF41-0148-BC90-304F7189D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1188D97-627F-714B-A0B0-855A906B52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268000"/>
            <a:ext cx="10515600" cy="3862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5F214B-FF17-2E4F-97E8-98C001A5C2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549F"/>
                </a:solidFill>
              </a:defRPr>
            </a:lvl1pPr>
          </a:lstStyle>
          <a:p>
            <a:r>
              <a:rPr lang="cs-CZ"/>
              <a:t>11.12. 2024</a:t>
            </a:r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88D8351-1CFF-8748-B796-579D5EEDD7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549F"/>
                </a:solidFill>
              </a:defRPr>
            </a:lvl1pPr>
          </a:lstStyle>
          <a:p>
            <a:r>
              <a:rPr lang="pl-PL"/>
              <a:t>04_03_Program na podporu EVVO v Olomouckém kraji v r. 2025</a:t>
            </a:r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66384A0-3575-644F-943F-3D8B6A8E5F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549F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737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0549F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549F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549F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549F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549F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549F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ekoskola.cz/cz" TargetMode="External"/><Relationship Id="rId2" Type="http://schemas.openxmlformats.org/officeDocument/2006/relationships/hyperlink" Target="https://www.olkraj.cz/ekologicka-vychova-cl-393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lesveskole.cz/cz" TargetMode="External"/><Relationship Id="rId4" Type="http://schemas.openxmlformats.org/officeDocument/2006/relationships/hyperlink" Target="https://globe-czech.cz/cz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olkraj.cz/environmentalni-vzdelavani-v-dokumentech-cl-405.html" TargetMode="External"/><Relationship Id="rId3" Type="http://schemas.openxmlformats.org/officeDocument/2006/relationships/hyperlink" Target="https://www.olkraj.cz/environmentalni-vyukove-programy-cl-4988.html" TargetMode="External"/><Relationship Id="rId7" Type="http://schemas.openxmlformats.org/officeDocument/2006/relationships/hyperlink" Target="https://www.olkraj.cz/krajska-konference-evvo-cl-403.html" TargetMode="External"/><Relationship Id="rId2" Type="http://schemas.openxmlformats.org/officeDocument/2006/relationships/hyperlink" Target="https://www.olkraj.cz/zelena-skola-olomouckeho-kraje-cl-5036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olkraj.cz/prezentace-a-materialy-z-konferenci-seminaru-a-setkani-koordinatoru-evvo-aj-cl-1543.html" TargetMode="External"/><Relationship Id="rId5" Type="http://schemas.openxmlformats.org/officeDocument/2006/relationships/hyperlink" Target="https://www.olkraj.cz/metodicky-krajsky-kabinet-ekologickeho-zemedelstvi-cl-5348.html" TargetMode="External"/><Relationship Id="rId4" Type="http://schemas.openxmlformats.org/officeDocument/2006/relationships/hyperlink" Target="https://www.olkraj.cz/metodicke-pomucky-publikace-a-pracovni-listy-cl-406.html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mailto:m.krepelkovagazdikova@olkraj.cz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ostsignum.cz/casove_razitko_tsa.html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hyperlink" Target="mailto:m.krepelkovagazdikova@olkraj.cz" TargetMode="Externa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hyperlink" Target="mailto:m.krepelkovagazdikova@olkraj.cz" TargetMode="Externa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olkraj.cz/aktualni-dotacni-programy-cl-5738.html" TargetMode="Externa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7" name="Obdélník 6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20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8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C2A064BA-43CA-F941-BCEA-9499EDA1D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6369" y="3636974"/>
            <a:ext cx="6751435" cy="1533451"/>
          </a:xfrm>
        </p:spPr>
        <p:txBody>
          <a:bodyPr anchor="b">
            <a:normAutofit fontScale="90000"/>
          </a:bodyPr>
          <a:lstStyle/>
          <a:p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b="1" dirty="0">
                <a:solidFill>
                  <a:srgbClr val="EABB4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Program podpory environmentálního vzdělávání, výchovy a osvěty v Olomouckém kraji v roce 2025</a:t>
            </a:r>
            <a:b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sz="3600" dirty="0">
              <a:solidFill>
                <a:srgbClr val="002060"/>
              </a:solidFill>
              <a:latin typeface="Inter" panose="02000503000000020004" pitchFamily="2" charset="0"/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30E3B1F-FFD6-DA4C-BD66-F1C7A0B2CB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6370" y="5376396"/>
            <a:ext cx="6751435" cy="935027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cs-C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Seminář pro žadatele</a:t>
            </a:r>
          </a:p>
          <a:p>
            <a:pPr algn="r"/>
            <a:r>
              <a:rPr lang="cs-C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11.12. 2024</a:t>
            </a:r>
          </a:p>
        </p:txBody>
      </p:sp>
    </p:spTree>
    <p:extLst>
      <p:ext uri="{BB962C8B-B14F-4D97-AF65-F5344CB8AC3E}">
        <p14:creationId xmlns:p14="http://schemas.microsoft.com/office/powerpoint/2010/main" val="16532124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7916" y="209725"/>
            <a:ext cx="9155883" cy="989901"/>
          </a:xfrm>
        </p:spPr>
        <p:txBody>
          <a:bodyPr anchor="t">
            <a:normAutofit/>
          </a:bodyPr>
          <a:lstStyle/>
          <a:p>
            <a:pPr algn="ctr"/>
            <a:r>
              <a:rPr lang="cs-CZ" altLang="cs-CZ" sz="3600" b="1" dirty="0">
                <a:solidFill>
                  <a:schemeClr val="accent6">
                    <a:lumMod val="75000"/>
                  </a:schemeClr>
                </a:solidFill>
              </a:rPr>
              <a:t>Časový harmonogram</a:t>
            </a:r>
            <a:endParaRPr lang="cs-CZ" sz="3600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19" name="Zástupný obsah 18">
            <a:extLst>
              <a:ext uri="{FF2B5EF4-FFF2-40B4-BE49-F238E27FC236}">
                <a16:creationId xmlns:a16="http://schemas.microsoft.com/office/drawing/2014/main" id="{EAB38407-8379-8D4F-A618-E210078435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99626"/>
            <a:ext cx="10515599" cy="4626512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cs-CZ" altLang="cs-CZ" sz="2400" b="1" u="sng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Schválen ROK dne</a:t>
            </a:r>
            <a:r>
              <a:rPr lang="cs-CZ" altLang="cs-CZ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25. 11. 2024</a:t>
            </a:r>
          </a:p>
          <a:p>
            <a:pPr marL="0" indent="0">
              <a:buNone/>
              <a:defRPr/>
            </a:pPr>
            <a:endParaRPr lang="cs-CZ" altLang="cs-CZ" sz="2400" b="1" u="sng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  <a:defRPr/>
            </a:pPr>
            <a:r>
              <a:rPr lang="cs-CZ" altLang="cs-CZ" sz="2400" b="1" u="sng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Vyhlášení:</a:t>
            </a:r>
            <a:r>
              <a:rPr lang="cs-CZ" altLang="cs-CZ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6. 12. 2024 – 7. 3. 2025 zveřejněním na úřední desce </a:t>
            </a:r>
          </a:p>
          <a:p>
            <a:pPr marL="0" indent="0">
              <a:buNone/>
              <a:defRPr/>
            </a:pPr>
            <a:endParaRPr lang="cs-CZ" altLang="cs-CZ" sz="2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  <a:defRPr/>
            </a:pPr>
            <a:r>
              <a:rPr lang="cs-CZ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Příjem žádostí: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6. 1. – 17. 1. 2025 do 12:00 hod.</a:t>
            </a:r>
          </a:p>
          <a:p>
            <a:pPr marL="0" indent="0">
              <a:buNone/>
              <a:defRPr/>
            </a:pPr>
            <a:r>
              <a:rPr lang="cs-CZ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Konzultace: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kdykoli po domluvě </a:t>
            </a:r>
          </a:p>
          <a:p>
            <a:pPr marL="0" indent="0">
              <a:buNone/>
              <a:defRPr/>
            </a:pPr>
            <a:endParaRPr lang="cs-CZ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  <a:defRPr/>
            </a:pPr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Vyhodnocení žádostí:  </a:t>
            </a:r>
            <a:r>
              <a:rPr lang="cs-CZ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ROK 10. 3. </a:t>
            </a:r>
            <a:r>
              <a:rPr lang="cs-CZ" altLang="cs-CZ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2025</a:t>
            </a:r>
            <a:r>
              <a:rPr lang="cs-CZ" alt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nebo 24. 3. 2025</a:t>
            </a:r>
          </a:p>
          <a:p>
            <a:pPr marL="0" indent="0">
              <a:buNone/>
              <a:defRPr/>
            </a:pPr>
            <a:endParaRPr lang="cs-CZ" altLang="cs-CZ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  <a:defRPr/>
            </a:pPr>
            <a:r>
              <a:rPr lang="cs-CZ" alt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Čísla stran odpovídají vzorové žádosti. V RAPU bude číslování jiné.</a:t>
            </a:r>
          </a:p>
          <a:p>
            <a:pPr marL="0" indent="0">
              <a:buNone/>
            </a:pPr>
            <a:endParaRPr lang="cs-CZ" sz="1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11.12. 2024</a:t>
            </a:r>
            <a:endParaRPr lang="cs-CZ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alt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2025</a:t>
            </a:r>
            <a:endParaRPr lang="cs-CZ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2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45982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4925"/>
            <a:ext cx="10515600" cy="684213"/>
          </a:xfrm>
        </p:spPr>
        <p:txBody>
          <a:bodyPr anchor="t">
            <a:normAutofit fontScale="90000"/>
          </a:bodyPr>
          <a:lstStyle/>
          <a:p>
            <a:r>
              <a:rPr lang="cs-CZ" altLang="cs-CZ" sz="3600" b="1" dirty="0">
                <a:solidFill>
                  <a:schemeClr val="accent6">
                    <a:lumMod val="75000"/>
                  </a:schemeClr>
                </a:solidFill>
              </a:rPr>
              <a:t>Oprávněný žadatel</a:t>
            </a:r>
            <a:br>
              <a:rPr lang="cs-CZ" altLang="cs-CZ" sz="3600" b="1" dirty="0">
                <a:solidFill>
                  <a:schemeClr val="accent6">
                    <a:lumMod val="75000"/>
                  </a:schemeClr>
                </a:solidFill>
              </a:rPr>
            </a:br>
            <a:endParaRPr lang="cs-CZ" sz="3600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19" name="Zástupný obsah 18">
            <a:extLst>
              <a:ext uri="{FF2B5EF4-FFF2-40B4-BE49-F238E27FC236}">
                <a16:creationId xmlns:a16="http://schemas.microsoft.com/office/drawing/2014/main" id="{EAB38407-8379-8D4F-A618-E210078435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62922"/>
            <a:ext cx="10515600" cy="3863215"/>
          </a:xfrm>
        </p:spPr>
        <p:txBody>
          <a:bodyPr>
            <a:normAutofit/>
          </a:bodyPr>
          <a:lstStyle/>
          <a:p>
            <a:pPr marL="0" indent="0" algn="just">
              <a:spcAft>
                <a:spcPts val="0"/>
              </a:spcAft>
              <a:buFontTx/>
              <a:buNone/>
              <a:defRPr/>
            </a:pPr>
            <a:r>
              <a:rPr lang="cs-CZ" altLang="cs-CZ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Žadatelem </a:t>
            </a:r>
            <a:r>
              <a:rPr lang="cs-CZ" altLang="cs-CZ" sz="1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může být:</a:t>
            </a:r>
          </a:p>
          <a:p>
            <a:pPr algn="just">
              <a:defRPr/>
            </a:pPr>
            <a:r>
              <a:rPr lang="cs-CZ" sz="1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škola nebo školské zařízení zapsaná v rejstříku škol a školských zařízení bez ohledu na zřizovatele, jejíž sídlo se nachází v územním obvodu Olomouckého kraje,</a:t>
            </a:r>
          </a:p>
          <a:p>
            <a:pPr marL="0" indent="0" algn="just">
              <a:spcAft>
                <a:spcPts val="0"/>
              </a:spcAft>
              <a:buFontTx/>
              <a:buNone/>
              <a:defRPr/>
            </a:pPr>
            <a:endParaRPr lang="cs-CZ" sz="18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defRPr/>
            </a:pPr>
            <a:r>
              <a:rPr lang="cs-CZ" sz="1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středisko ekologické výchovy, které získalo certifikát k poskytování kvalitních služeb v environmentálním vzdělávání, výchově a osvětě, jehož sídlo se nachází  v územním obvodu Olomouckého kraje.</a:t>
            </a:r>
          </a:p>
          <a:p>
            <a:pPr marL="996950" indent="0" algn="just">
              <a:spcAft>
                <a:spcPts val="0"/>
              </a:spcAft>
              <a:buFontTx/>
              <a:buNone/>
              <a:defRPr/>
            </a:pP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lang="cs-CZ" alt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žadatel může podat </a:t>
            </a:r>
            <a:r>
              <a:rPr lang="cs-CZ" altLang="cs-CZ" sz="1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jen jednu žádost (jeden projekt)</a:t>
            </a:r>
            <a:r>
              <a:rPr lang="cs-CZ" altLang="cs-CZ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alt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dotačním řízení;</a:t>
            </a:r>
          </a:p>
          <a:p>
            <a:pPr marL="0" indent="0" algn="just">
              <a:buNone/>
              <a:defRPr/>
            </a:pPr>
            <a:endParaRPr lang="cs-CZ" altLang="cs-CZ" sz="1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defRPr/>
            </a:pPr>
            <a:r>
              <a:rPr lang="cs-CZ" alt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dotace je </a:t>
            </a:r>
            <a:r>
              <a:rPr lang="cs-CZ" altLang="cs-CZ" sz="1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neinvestičního</a:t>
            </a:r>
            <a:r>
              <a:rPr lang="cs-CZ" altLang="cs-CZ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alt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charakteru a je </a:t>
            </a:r>
            <a:r>
              <a:rPr lang="cs-CZ" altLang="cs-CZ" sz="1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přísně účelová;</a:t>
            </a:r>
          </a:p>
          <a:p>
            <a:pPr marL="0" indent="0">
              <a:buNone/>
            </a:pPr>
            <a:endParaRPr lang="cs-CZ" sz="1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11.12. 2024</a:t>
            </a:r>
            <a:endParaRPr lang="cs-CZ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altLang="cs-CZ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2025</a:t>
            </a:r>
            <a:endParaRPr lang="cs-CZ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3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57838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2757"/>
            <a:ext cx="10515600" cy="640080"/>
          </a:xfrm>
        </p:spPr>
        <p:txBody>
          <a:bodyPr anchor="t">
            <a:normAutofit/>
          </a:bodyPr>
          <a:lstStyle/>
          <a:p>
            <a:r>
              <a:rPr lang="cs-CZ" sz="3600" b="1" dirty="0">
                <a:solidFill>
                  <a:schemeClr val="accent6">
                    <a:lumMod val="75000"/>
                  </a:schemeClr>
                </a:solidFill>
              </a:rPr>
              <a:t>                                  Výše podpory</a:t>
            </a:r>
          </a:p>
        </p:txBody>
      </p:sp>
      <p:sp>
        <p:nvSpPr>
          <p:cNvPr id="19" name="Zástupný obsah 18">
            <a:extLst>
              <a:ext uri="{FF2B5EF4-FFF2-40B4-BE49-F238E27FC236}">
                <a16:creationId xmlns:a16="http://schemas.microsoft.com/office/drawing/2014/main" id="{EAB38407-8379-8D4F-A618-E210078435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34976"/>
            <a:ext cx="10515600" cy="5194362"/>
          </a:xfrm>
        </p:spPr>
        <p:txBody>
          <a:bodyPr>
            <a:normAutofit fontScale="92500" lnSpcReduction="10000"/>
          </a:bodyPr>
          <a:lstStyle/>
          <a:p>
            <a:pPr lvl="1" algn="just">
              <a:defRPr/>
            </a:pP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Minimální výše</a:t>
            </a:r>
            <a:r>
              <a:rPr lang="cs-CZ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dotace na jednu akci </a:t>
            </a: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činí 10 000 Kč. </a:t>
            </a:r>
          </a:p>
          <a:p>
            <a:pPr marL="457200" lvl="1" indent="0" algn="just">
              <a:buFontTx/>
              <a:buNone/>
              <a:defRPr/>
            </a:pPr>
            <a:endParaRPr lang="cs-CZ" sz="19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1" indent="0" algn="just">
              <a:buFontTx/>
              <a:buNone/>
              <a:defRPr/>
            </a:pPr>
            <a:r>
              <a:rPr lang="cs-CZ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případě žadatelů, kteří realizují celoročně jednodenní a vícedenní pobytové programy zaměřené na environmentální vzdělávání, výchovu a osvětu a další vzdělávání pedagogických pracovníků, minimální výše dotace na činnost činí </a:t>
            </a: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100 000 Kč.</a:t>
            </a:r>
          </a:p>
          <a:p>
            <a:pPr marL="457200" lvl="1" indent="0" algn="just">
              <a:buNone/>
              <a:defRPr/>
            </a:pPr>
            <a:endParaRPr lang="cs-CZ" sz="19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 algn="just">
              <a:defRPr/>
            </a:pP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Maximální výše </a:t>
            </a:r>
            <a:r>
              <a:rPr lang="cs-CZ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dotace na jednu akci </a:t>
            </a: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činí 30 000 Kč.</a:t>
            </a:r>
          </a:p>
          <a:p>
            <a:pPr marL="457200" lvl="1" indent="0" algn="just">
              <a:buFontTx/>
              <a:buNone/>
              <a:defRPr/>
            </a:pPr>
            <a:endParaRPr lang="cs-CZ" sz="19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1" indent="0" algn="just">
              <a:buFontTx/>
              <a:buNone/>
              <a:defRPr/>
            </a:pPr>
            <a:r>
              <a:rPr lang="cs-CZ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 případě žadatelů, kteří realizují celoročně jednodenní a vícedenní pobytové programy zaměřené na environmentální vzdělávání, výchovu a osvětu a další vzdělávání pedagogických pracovníků, maximální výše dotace na činnost činí </a:t>
            </a: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800 000 Kč.</a:t>
            </a:r>
          </a:p>
          <a:p>
            <a:pPr marL="457200" lvl="1" indent="0" algn="just">
              <a:buNone/>
              <a:defRPr/>
            </a:pPr>
            <a:endParaRPr lang="cs-CZ" sz="1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1" indent="0" algn="just">
              <a:buNone/>
              <a:defRPr/>
            </a:pP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 případě, že bude poskytnuta dotace ve výši 30 000 Kč nebo do výše 30 000 Kč, není vyžadována spoluúčast. </a:t>
            </a:r>
          </a:p>
          <a:p>
            <a:pPr marL="457200" lvl="1" indent="0" algn="just">
              <a:buNone/>
              <a:defRPr/>
            </a:pPr>
            <a:endParaRPr lang="cs-CZ" sz="1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1" indent="0" algn="just">
              <a:buNone/>
              <a:defRPr/>
            </a:pPr>
            <a:r>
              <a:rPr lang="cs-CZ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 případě, že bude poskytnuta dotace nad 30 000 Kč, minimální podíl spoluúčasti žadatele z vlastních a jiných zdrojů vychází z celkových předpokládaných uznatelných výdajů činnosti uvedených v žádosti žadatele, a </a:t>
            </a: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činí 20 % celkových předpokládaných uznatelných výdajů činnosti. </a:t>
            </a:r>
          </a:p>
          <a:p>
            <a:pPr marL="457200" lvl="1" indent="0" algn="just">
              <a:buNone/>
              <a:defRPr/>
            </a:pPr>
            <a:endParaRPr lang="cs-CZ" sz="1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1" indent="0" algn="just">
              <a:buFontTx/>
              <a:buNone/>
              <a:defRPr/>
            </a:pPr>
            <a:endParaRPr lang="cs-CZ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1800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11.12. 2024</a:t>
            </a:r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9083"/>
            <a:ext cx="4114800" cy="262392"/>
          </a:xfrm>
        </p:spPr>
        <p:txBody>
          <a:bodyPr/>
          <a:lstStyle/>
          <a:p>
            <a:r>
              <a:rPr lang="pl-PL" altLang="cs-CZ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2025</a:t>
            </a:r>
            <a:endParaRPr lang="cs-CZ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4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382003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64276" y="864524"/>
            <a:ext cx="10389524" cy="5266277"/>
          </a:xfrm>
        </p:spPr>
        <p:txBody>
          <a:bodyPr>
            <a:normAutofit fontScale="62500" lnSpcReduction="20000"/>
          </a:bodyPr>
          <a:lstStyle/>
          <a:p>
            <a:r>
              <a:rPr lang="cs-CZ" sz="2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realizace osvětových akcí, projektových dnů, exkurzí v oblasti EVVO,</a:t>
            </a:r>
          </a:p>
          <a:p>
            <a:r>
              <a:rPr lang="cs-CZ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úhrada specializačního studia pro koordinátory EVVO v maximální výši 80% DOTACE NA AKCI (studium,   včetně exkurzí, pomůcky, ubytování) – v roce 2025 zaplatí účastník celkovou částku za kurz, kdy uznatelný výdaj bude pouze studium a exkurze, ubytování a pomůcky (nikoli cestové a stravné), </a:t>
            </a:r>
            <a:r>
              <a:rPr lang="cs-CZ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  <a:hlinkClick r:id="rId2"/>
              </a:rPr>
              <a:t>PŘIHLÁŠKA </a:t>
            </a:r>
            <a:r>
              <a:rPr lang="cs-CZ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r>
              <a:rPr lang="cs-CZ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úhrada ročního poplatku programu EKOŠKOLA, dotace pouze na 9-12 2025 -</a:t>
            </a:r>
            <a:r>
              <a:rPr lang="cs-CZ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cs-CZ" sz="2600" u="sng" dirty="0">
                <a:hlinkClick r:id="rId3"/>
              </a:rPr>
              <a:t>https://ekoskola.cz/</a:t>
            </a:r>
            <a:r>
              <a:rPr lang="cs-CZ" sz="2600" u="sng" dirty="0" err="1">
                <a:hlinkClick r:id="rId3"/>
              </a:rPr>
              <a:t>cz</a:t>
            </a:r>
            <a:r>
              <a:rPr lang="cs-CZ" sz="2600" u="sng" dirty="0"/>
              <a:t>,</a:t>
            </a:r>
          </a:p>
          <a:p>
            <a:r>
              <a:rPr lang="cs-CZ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úhrada ročního poplatku programu GLOBE dotace pouze na 9-12 2025 - </a:t>
            </a:r>
            <a:r>
              <a:rPr lang="cs-CZ" sz="2600" u="sng" dirty="0">
                <a:hlinkClick r:id="rId4"/>
              </a:rPr>
              <a:t>https://globe-czech.cz/cz</a:t>
            </a:r>
            <a:r>
              <a:rPr lang="cs-CZ" sz="2600" dirty="0"/>
              <a:t> </a:t>
            </a:r>
          </a:p>
          <a:p>
            <a:r>
              <a:rPr lang="cs-CZ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úhrada ročního poplatku programu LES VE ŠKOLE dotace pouze na 9-12 2025 -</a:t>
            </a:r>
            <a:r>
              <a:rPr lang="cs-CZ" sz="2600" u="sng" dirty="0">
                <a:hlinkClick r:id="rId5"/>
              </a:rPr>
              <a:t>https://lesveskole.cz/</a:t>
            </a:r>
            <a:r>
              <a:rPr lang="cs-CZ" sz="2600" u="sng" dirty="0" err="1">
                <a:hlinkClick r:id="rId5"/>
              </a:rPr>
              <a:t>cz</a:t>
            </a:r>
            <a:r>
              <a:rPr lang="cs-CZ" sz="2600" u="sng" dirty="0"/>
              <a:t> </a:t>
            </a:r>
            <a:endParaRPr lang="cs-CZ" sz="2600" b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vytvoření výukových programů pro mateřské, základní a střední školy; </a:t>
            </a:r>
          </a:p>
          <a:p>
            <a:r>
              <a:rPr lang="cs-CZ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vytvoření obsahu a organizaci školní soutěže s tematikou EVVO pro děti a žáky;</a:t>
            </a:r>
          </a:p>
          <a:p>
            <a:r>
              <a:rPr lang="cs-CZ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zpracování on-line environmentálních materiálů s ekovýchovnou tematikou (výukové, informační a vzdělávací materiály, periodika, publikace);</a:t>
            </a:r>
          </a:p>
          <a:p>
            <a:r>
              <a:rPr lang="cs-CZ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vybavení a úprava přírodní učebny EVVO a/nebo zahrady,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r>
              <a:rPr lang="cs-CZ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!!!realizace společných projektových aktivit škol a spolupráce s veřejností</a:t>
            </a:r>
            <a:r>
              <a:rPr lang="cs-CZ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cs-CZ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– partnerství o spolupráci!!! – </a:t>
            </a:r>
            <a:r>
              <a:rPr lang="cs-CZ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příloha 17 b) pravidel</a:t>
            </a:r>
          </a:p>
          <a:p>
            <a:r>
              <a:rPr lang="cs-CZ" sz="2600" b="1" dirty="0">
                <a:solidFill>
                  <a:srgbClr val="A1C05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celoroční činnost středisek ekologické výchovy,</a:t>
            </a:r>
          </a:p>
          <a:p>
            <a:r>
              <a:rPr lang="cs-CZ" sz="2600" b="1" dirty="0">
                <a:solidFill>
                  <a:srgbClr val="A1C05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podpora celoročních jednodenních a pobytových programů pro školy zaměřených na environmentální vzdělávání, výchovu a osvětu,</a:t>
            </a:r>
          </a:p>
          <a:p>
            <a:r>
              <a:rPr lang="cs-CZ" sz="2600" b="1" dirty="0">
                <a:solidFill>
                  <a:srgbClr val="A1C05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celoroční realizace dalšího vzdělávání pedagogických pracovníků.</a:t>
            </a:r>
          </a:p>
          <a:p>
            <a:pPr marL="0" indent="0">
              <a:buNone/>
            </a:pPr>
            <a:endParaRPr lang="cs-CZ" sz="2600" b="1" dirty="0">
              <a:solidFill>
                <a:srgbClr val="A1C05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02900" lvl="2" indent="-342900" algn="just">
              <a:lnSpc>
                <a:spcPct val="120000"/>
              </a:lnSpc>
              <a:spcBef>
                <a:spcPts val="0"/>
              </a:spcBef>
              <a:defRPr/>
            </a:pPr>
            <a:endParaRPr lang="cs-CZ" sz="21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914400" lvl="2" indent="0">
              <a:buNone/>
            </a:pPr>
            <a:endParaRPr lang="cs-CZ" sz="21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11.12. 2024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517178"/>
            <a:ext cx="4114800" cy="204297"/>
          </a:xfrm>
        </p:spPr>
        <p:txBody>
          <a:bodyPr/>
          <a:lstStyle/>
          <a:p>
            <a:r>
              <a:rPr lang="pl-PL" altLang="cs-CZ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2025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2776451" y="-37408"/>
            <a:ext cx="8577349" cy="556953"/>
          </a:xfrm>
        </p:spPr>
        <p:txBody>
          <a:bodyPr>
            <a:normAutofit fontScale="90000"/>
          </a:bodyPr>
          <a:lstStyle/>
          <a:p>
            <a:pPr algn="r"/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Podporované aktivity</a:t>
            </a:r>
          </a:p>
        </p:txBody>
      </p:sp>
    </p:spTree>
    <p:extLst>
      <p:ext uri="{BB962C8B-B14F-4D97-AF65-F5344CB8AC3E}">
        <p14:creationId xmlns:p14="http://schemas.microsoft.com/office/powerpoint/2010/main" val="26524253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60320" y="374074"/>
            <a:ext cx="8793480" cy="889462"/>
          </a:xfrm>
        </p:spPr>
        <p:txBody>
          <a:bodyPr>
            <a:normAutofit/>
          </a:bodyPr>
          <a:lstStyle/>
          <a:p>
            <a:r>
              <a:rPr 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Neuznatelné výdaje r. 2025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166070"/>
            <a:ext cx="10515600" cy="471461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  <a:defRPr/>
            </a:pPr>
            <a:endParaRPr lang="cs-CZ" alt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cs-CZ" sz="3000" dirty="0"/>
              <a:t>úhrada daní, daňových odpisů, poplatků,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cs-CZ" sz="3000" dirty="0"/>
              <a:t>bankovní poplatky,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cs-CZ" sz="3000" dirty="0"/>
              <a:t>poskytování darů,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jiné ceny do soutěží než edukační prvky s environmentální tematikou, produkty zdravé výživy a </a:t>
            </a:r>
            <a:r>
              <a:rPr lang="cs-CZ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fairtrade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potraviny –</a:t>
            </a:r>
            <a:r>
              <a:rPr lang="cs-CZ" sz="3000" dirty="0"/>
              <a:t> př. různé druhy ořechů, fitness a proteinové tyčinky, sušené ovoce, sirupy, čaje, káva, bio med.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úhrada cestovného a stravného v rámci specializačního studia pro koordinátory EVVO,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nákup počítačové sestavy, notebooku, reproduktorů,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tabletu, interaktivní tabule, web kamery, tiskárny a tonerů do tiskárny, </a:t>
            </a:r>
            <a:r>
              <a:rPr lang="cs-CZ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laminovačky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tisk,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robotické hračky, elektrická pila, vrtačka, sekačka na trávu, fotoaparát.</a:t>
            </a: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cs-CZ" sz="3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11.12. 2024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2025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20540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43941" y="224444"/>
            <a:ext cx="9383683" cy="764771"/>
          </a:xfrm>
        </p:spPr>
        <p:txBody>
          <a:bodyPr>
            <a:normAutofit/>
          </a:bodyPr>
          <a:lstStyle/>
          <a:p>
            <a:r>
              <a:rPr lang="cs-CZ" sz="3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Metodické materiály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163782"/>
            <a:ext cx="10515600" cy="4967018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FontTx/>
              <a:buNone/>
              <a:defRPr/>
            </a:pPr>
            <a:r>
              <a:rPr lang="cs-CZ" altLang="cs-CZ" b="1" u="sng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 olkraj.cz</a:t>
            </a:r>
            <a:br>
              <a:rPr lang="cs-CZ" altLang="cs-CZ" b="1" u="sng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b="1" u="sng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Olomoucký kraj → Školství a mládež → Pro školy a školská zařízení → Ekologická výchova →</a:t>
            </a:r>
          </a:p>
          <a:p>
            <a:pPr>
              <a:defRPr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Zelená škola Olomouckého kraje</a:t>
            </a: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>
              <a:defRPr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Environmentální výukové programy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Metodické pomůcky, publikace a pracovní listy</a:t>
            </a: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obsahuje publikaci Ekologická výchova OLK</a:t>
            </a:r>
          </a:p>
          <a:p>
            <a:pPr>
              <a:defRPr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/>
              </a:rPr>
              <a:t>Metodický krajský kabinet ekologického zemědělství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/>
              </a:rPr>
              <a:t>Prezentace a materiály z konferencí, seminářů a setkání koordinátorů EVVO aj.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7"/>
              </a:rPr>
              <a:t>Krajská konference EVVO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8"/>
              </a:rPr>
              <a:t>Environmentální vzdělávání v dokumentech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1195647" y="6286962"/>
            <a:ext cx="2743200" cy="365125"/>
          </a:xfrm>
        </p:spPr>
        <p:txBody>
          <a:bodyPr/>
          <a:lstStyle/>
          <a:p>
            <a:r>
              <a:rPr lang="cs-CZ"/>
              <a:t>11.12. 2024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2025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10365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993591" y="254795"/>
            <a:ext cx="4360208" cy="1333281"/>
          </a:xfrm>
        </p:spPr>
        <p:txBody>
          <a:bodyPr>
            <a:noAutofit/>
          </a:bodyPr>
          <a:lstStyle/>
          <a:p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Přihlášení do RAP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3522234" y="7596187"/>
            <a:ext cx="4114800" cy="365125"/>
          </a:xfrm>
        </p:spPr>
        <p:txBody>
          <a:bodyPr/>
          <a:lstStyle/>
          <a:p>
            <a:r>
              <a:rPr lang="pl-PL" altLang="cs-CZ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2025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8" name="TextovéPole 2"/>
          <p:cNvSpPr txBox="1">
            <a:spLocks noChangeArrowheads="1"/>
          </p:cNvSpPr>
          <p:nvPr/>
        </p:nvSpPr>
        <p:spPr bwMode="auto">
          <a:xfrm>
            <a:off x="395168" y="1524000"/>
            <a:ext cx="2267350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www.olkraj.cz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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Menu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Dotace, granty, příspěvky 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                  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cs-CZ" altLang="cs-CZ" sz="1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Krajské DP 2025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1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                   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1800" b="1" dirty="0">
                <a:solidFill>
                  <a:srgbClr val="FF0000"/>
                </a:solidFill>
                <a:sym typeface="Wingdings" panose="05000000000000000000" pitchFamily="2" charset="2"/>
              </a:rPr>
              <a:t>PORTÁL KOMUNIKACE PRO OBČANY </a:t>
            </a:r>
          </a:p>
          <a:p>
            <a:pPr algn="ctr">
              <a:spcBef>
                <a:spcPct val="0"/>
              </a:spcBef>
              <a:buNone/>
              <a:defRPr/>
            </a:pPr>
            <a:r>
              <a:rPr lang="cs-CZ" altLang="cs-CZ" sz="1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 </a:t>
            </a:r>
            <a:endParaRPr lang="cs-CZ" altLang="cs-CZ" sz="1800" b="1" dirty="0">
              <a:solidFill>
                <a:srgbClr val="FF0000"/>
              </a:solidFill>
              <a:sym typeface="Wingdings" panose="05000000000000000000" pitchFamily="2" charset="2"/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1800" b="1" dirty="0">
                <a:solidFill>
                  <a:srgbClr val="FF0000"/>
                </a:solidFill>
                <a:sym typeface="Wingdings" panose="05000000000000000000" pitchFamily="2" charset="2"/>
              </a:rPr>
              <a:t>VSTUP DO PORTÁLU KOMUNIKACE PRO OBČANY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1800" b="1" dirty="0">
                <a:solidFill>
                  <a:srgbClr val="FF0000"/>
                </a:solidFill>
                <a:sym typeface="Wingdings" panose="05000000000000000000" pitchFamily="2" charset="2"/>
              </a:rPr>
              <a:t>ZDE</a:t>
            </a:r>
          </a:p>
        </p:txBody>
      </p:sp>
      <p:pic>
        <p:nvPicPr>
          <p:cNvPr id="9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183" y="1588077"/>
            <a:ext cx="2667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00" t="8366" r="32536" b="4234"/>
          <a:stretch/>
        </p:blipFill>
        <p:spPr bwMode="auto">
          <a:xfrm>
            <a:off x="9457765" y="2150736"/>
            <a:ext cx="2330512" cy="3907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93" r="32539" b="13509"/>
          <a:stretch>
            <a:fillRect/>
          </a:stretch>
        </p:blipFill>
        <p:spPr bwMode="auto">
          <a:xfrm>
            <a:off x="6993591" y="2174595"/>
            <a:ext cx="2247900" cy="399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ástupný symbol pro obsah 9"/>
          <p:cNvSpPr>
            <a:spLocks noGrp="1"/>
          </p:cNvSpPr>
          <p:nvPr>
            <p:ph idx="1"/>
          </p:nvPr>
        </p:nvSpPr>
        <p:spPr>
          <a:xfrm>
            <a:off x="6902824" y="7413812"/>
            <a:ext cx="8138920" cy="1951645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3442447" y="298237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02" t="35672" r="28760" b="9294"/>
          <a:stretch/>
        </p:blipFill>
        <p:spPr bwMode="auto">
          <a:xfrm>
            <a:off x="2824816" y="4527633"/>
            <a:ext cx="4168775" cy="1892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40" t="17186" r="26303" b="4784"/>
          <a:stretch/>
        </p:blipFill>
        <p:spPr bwMode="auto">
          <a:xfrm>
            <a:off x="2851803" y="353240"/>
            <a:ext cx="4114800" cy="4273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67849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AF58175-DA5E-F3FB-93E3-C3EE7BD464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27200"/>
            <a:ext cx="10515600" cy="1540800"/>
          </a:xfrm>
        </p:spPr>
        <p:txBody>
          <a:bodyPr>
            <a:normAutofit/>
          </a:bodyPr>
          <a:lstStyle/>
          <a:p>
            <a:pPr algn="ctr"/>
            <a:r>
              <a:rPr lang="cs-CZ" sz="4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Přihlášení do RAP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C072932-227A-BEDC-2BBE-C41FEBBCCE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39518"/>
            <a:ext cx="10515600" cy="368423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4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Přihlašovací údaje nejlépe ponechat na nástěnce školy.</a:t>
            </a:r>
          </a:p>
          <a:p>
            <a:pPr marL="0" indent="0">
              <a:buNone/>
            </a:pPr>
            <a:endParaRPr lang="cs-CZ" sz="48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4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BUDOU POTŘEBNÉ I PRO VYÚČTOVÁNÍ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C2D094-EE2E-1EA0-29D1-A5D3B3E851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11.12. 2024</a:t>
            </a:r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1FC62C1-F9C0-79CC-7BE2-1142D1267A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2025</a:t>
            </a:r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7CCF4C2-CDBF-8E61-0818-B8BE8C921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28218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136525"/>
            <a:ext cx="10515600" cy="609200"/>
          </a:xfrm>
        </p:spPr>
        <p:txBody>
          <a:bodyPr>
            <a:noAutofit/>
          </a:bodyPr>
          <a:lstStyle/>
          <a:p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Žádost, s. 1-2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905690"/>
            <a:ext cx="10582102" cy="5450659"/>
          </a:xfrm>
        </p:spPr>
        <p:txBody>
          <a:bodyPr>
            <a:normAutofit fontScale="40000" lnSpcReduction="20000"/>
          </a:bodyPr>
          <a:lstStyle/>
          <a:p>
            <a:pPr marL="0" indent="0" algn="just">
              <a:buFontTx/>
              <a:buNone/>
              <a:defRPr/>
            </a:pPr>
            <a:r>
              <a:rPr lang="cs-CZ" sz="6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1 </a:t>
            </a:r>
            <a:r>
              <a:rPr lang="cs-CZ" sz="6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r>
              <a:rPr lang="cs-CZ" sz="6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název projektu KRÁTKÝ, VÝSTIŽNÝ, např. EKOAKCE 2025, EKOEXKURZE 2025, BABADTELSTVÍ, PŘÍRODNÍ UČEBNA</a:t>
            </a:r>
          </a:p>
          <a:p>
            <a:pPr marL="0" indent="0" algn="just">
              <a:buFontTx/>
              <a:buNone/>
              <a:defRPr/>
            </a:pPr>
            <a:endParaRPr lang="cs-CZ" sz="6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r>
              <a:rPr lang="cs-CZ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 identifikační údaje žadatele, bankovní spojení školy, údaje o zřizovateli </a:t>
            </a:r>
            <a:r>
              <a:rPr lang="cs-CZ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IČO zřizovatele (pouze obecní školy) </a:t>
            </a:r>
            <a:r>
              <a:rPr lang="cs-CZ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údaje o DPH;</a:t>
            </a:r>
          </a:p>
          <a:p>
            <a:pPr marL="0" indent="0" algn="just">
              <a:buFontTx/>
              <a:buNone/>
              <a:defRPr/>
            </a:pPr>
            <a:endParaRPr lang="cs-CZ" sz="6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r>
              <a:rPr lang="cs-CZ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2 a) </a:t>
            </a:r>
            <a:r>
              <a:rPr lang="cs-CZ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Stručný popis akce (projektu) – </a:t>
            </a:r>
            <a:r>
              <a:rPr lang="cs-CZ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popsat záměr projektu, čeho chceme dosáhnout, co chceme realizovat a proč, s kým budete spolupracovat.                        </a:t>
            </a:r>
            <a:r>
              <a:rPr lang="cs-CZ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HODNOCENO!</a:t>
            </a:r>
          </a:p>
          <a:p>
            <a:pPr marL="0" indent="0" algn="just">
              <a:buFontTx/>
              <a:buNone/>
              <a:defRPr/>
            </a:pPr>
            <a:endParaRPr lang="cs-CZ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r>
              <a:rPr lang="cs-CZ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2 b) </a:t>
            </a:r>
            <a:r>
              <a:rPr lang="cs-CZ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Podrobný popis akce (projektu) – </a:t>
            </a:r>
            <a:r>
              <a:rPr lang="cs-CZ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žadatel uvede na začátku věty název školy</a:t>
            </a:r>
            <a:r>
              <a:rPr lang="cs-CZ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podrobná specifikace a komentář k akci – </a:t>
            </a:r>
            <a:r>
              <a:rPr lang="cs-CZ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můžete popsat obecně aktivity projektu, očekávané  výstupy a přínos projektu</a:t>
            </a:r>
            <a:r>
              <a:rPr lang="cs-CZ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cs-CZ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0" indent="0" algn="r">
              <a:buFontTx/>
              <a:buNone/>
              <a:defRPr/>
            </a:pPr>
            <a:r>
              <a:rPr lang="cs-CZ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                                                                       </a:t>
            </a:r>
            <a:r>
              <a:rPr lang="cs-CZ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HODNOCENO!</a:t>
            </a:r>
          </a:p>
          <a:p>
            <a:pPr marL="0" indent="0" algn="just">
              <a:buFontTx/>
              <a:buNone/>
              <a:defRPr/>
            </a:pPr>
            <a:endParaRPr lang="cs-CZ" sz="6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endParaRPr lang="cs-CZ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endParaRPr lang="cs-CZ" sz="2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11.12. 2024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altLang="cs-CZ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2025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23737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136525"/>
            <a:ext cx="10515600" cy="609200"/>
          </a:xfrm>
        </p:spPr>
        <p:txBody>
          <a:bodyPr>
            <a:noAutofit/>
          </a:bodyPr>
          <a:lstStyle/>
          <a:p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Žádost, s. 2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905690"/>
            <a:ext cx="10582102" cy="5450659"/>
          </a:xfrm>
        </p:spPr>
        <p:txBody>
          <a:bodyPr>
            <a:normAutofit fontScale="32500" lnSpcReduction="20000"/>
          </a:bodyPr>
          <a:lstStyle/>
          <a:p>
            <a:pPr marL="0" indent="0" algn="just">
              <a:buFontTx/>
              <a:buNone/>
              <a:defRPr/>
            </a:pPr>
            <a:r>
              <a:rPr lang="cs-CZ" sz="7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2 c) </a:t>
            </a:r>
            <a:r>
              <a:rPr lang="cs-CZ" sz="6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Použití dotace</a:t>
            </a:r>
            <a:r>
              <a:rPr lang="cs-CZ" sz="6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6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 konzultace s ekonomem,</a:t>
            </a:r>
          </a:p>
          <a:p>
            <a:pPr marL="0" indent="0" algn="just">
              <a:buFontTx/>
              <a:buNone/>
              <a:defRPr/>
            </a:pPr>
            <a:endParaRPr lang="cs-CZ" sz="6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cs-CZ" sz="71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definujeme bez čísel, počtu kusů, zkratek, v množném čísle,</a:t>
            </a:r>
          </a:p>
          <a:p>
            <a:pPr>
              <a:defRPr/>
            </a:pPr>
            <a:r>
              <a:rPr lang="cs-CZ" sz="71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obecně širší okruh položek, konkrétně 1 položku, kterou potřebujeme,</a:t>
            </a:r>
          </a:p>
          <a:p>
            <a:pPr>
              <a:defRPr/>
            </a:pPr>
            <a:r>
              <a:rPr lang="cs-CZ" sz="7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nepoužívat spojení jako ostatní materiál, ostatní výdaje, a tak dále, a jiné.</a:t>
            </a:r>
          </a:p>
          <a:p>
            <a:pPr marL="0" indent="0" algn="ctr">
              <a:buNone/>
              <a:defRPr/>
            </a:pPr>
            <a:r>
              <a:rPr lang="cs-CZ" sz="8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HODNOCENO! </a:t>
            </a:r>
          </a:p>
          <a:p>
            <a:pPr marL="0" indent="0" algn="ctr">
              <a:buNone/>
              <a:defRPr/>
            </a:pPr>
            <a:endParaRPr lang="cs-CZ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  <a:defRPr/>
            </a:pPr>
            <a:r>
              <a:rPr lang="cs-CZ" sz="8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případě chyby v žádosti, budete vyzváni k opravě a máte v rámci hodnocení:                      </a:t>
            </a:r>
            <a:r>
              <a:rPr lang="cs-CZ" sz="8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- 9 bodů</a:t>
            </a:r>
            <a:r>
              <a:rPr lang="cs-CZ" sz="8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0" indent="0" algn="just">
              <a:buFontTx/>
              <a:buNone/>
              <a:defRPr/>
            </a:pPr>
            <a:endParaRPr lang="cs-CZ" sz="71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r>
              <a:rPr lang="cs-CZ" sz="71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Př. mzdové výdaje, spotřební materiál k sázení bylin a ovocných stromů, sluneční hodiny, mikroskopy, zpracování  on-line sborníku; </a:t>
            </a:r>
          </a:p>
          <a:p>
            <a:pPr algn="just">
              <a:defRPr/>
            </a:pPr>
            <a:r>
              <a:rPr lang="cs-CZ" sz="8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podkladem pro vyúčtování dotace, které musí být podrobné</a:t>
            </a:r>
          </a:p>
          <a:p>
            <a:pPr marL="0" indent="0" algn="just">
              <a:buFontTx/>
              <a:buNone/>
              <a:defRPr/>
            </a:pPr>
            <a:endParaRPr lang="cs-CZ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endParaRPr lang="cs-CZ" sz="2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11.12. 2024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altLang="cs-CZ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2025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43211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15361" y="136526"/>
            <a:ext cx="8489660" cy="632474"/>
          </a:xfrm>
        </p:spPr>
        <p:txBody>
          <a:bodyPr>
            <a:noAutofit/>
          </a:bodyPr>
          <a:lstStyle/>
          <a:p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Žádost, s. 2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973123"/>
            <a:ext cx="10582102" cy="5179102"/>
          </a:xfrm>
        </p:spPr>
        <p:txBody>
          <a:bodyPr>
            <a:normAutofit lnSpcReduction="10000"/>
          </a:bodyPr>
          <a:lstStyle/>
          <a:p>
            <a:pPr marL="0" indent="0" algn="just">
              <a:buFontTx/>
              <a:buNone/>
              <a:defRPr/>
            </a:pP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2 </a:t>
            </a: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Termín realizace </a:t>
            </a:r>
            <a:r>
              <a:rPr lang="cs-CZ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musí být totožný s kritériem A c):</a:t>
            </a:r>
          </a:p>
          <a:p>
            <a:pPr marL="0" indent="0" algn="just">
              <a:buFontTx/>
              <a:buNone/>
              <a:defRPr/>
            </a:pPr>
            <a:endParaRPr lang="cs-CZ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defRPr/>
            </a:pPr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doporučuji zvolit časové období: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srpen – září 2025; </a:t>
            </a:r>
          </a:p>
          <a:p>
            <a:pPr marL="0" indent="0" algn="r">
              <a:buFontTx/>
              <a:buNone/>
              <a:defRPr/>
            </a:pP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nejvyšší počet bodů = 15 bodů.</a:t>
            </a:r>
          </a:p>
          <a:p>
            <a:pPr marL="0" indent="0" algn="just">
              <a:buFontTx/>
              <a:buNone/>
              <a:defRPr/>
            </a:pP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NENECHÁVAT UKONČENÍ PROJEKTU NA LISTOPAD, PROSINEC 2025</a:t>
            </a:r>
          </a:p>
          <a:p>
            <a:pPr marL="0" indent="0">
              <a:buNone/>
            </a:pPr>
            <a:endParaRPr lang="cs-CZ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př. únor – srpen 2025 = realizace PROJEKTU</a:t>
            </a:r>
          </a:p>
          <a:p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září 2025 = použití dotace – do konce září můžete ještě dokupovat položky, a případně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opravit položky </a:t>
            </a:r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 vyúčtování </a:t>
            </a:r>
          </a:p>
          <a:p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říjen 2025 = vyúčtování - zpracování vyúčtování + závěrečné zprávy,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která obsahuje i </a:t>
            </a:r>
            <a:r>
              <a:rPr lang="cs-CZ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printcreen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webových stránek školy s logem OLK</a:t>
            </a:r>
          </a:p>
          <a:p>
            <a:pPr marL="0" indent="0" algn="just">
              <a:buFontTx/>
              <a:buNone/>
              <a:defRPr/>
            </a:pPr>
            <a:endParaRPr lang="cs-CZ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endParaRPr lang="cs-CZ" alt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2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11.12. 2024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altLang="cs-CZ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2025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76334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287384"/>
            <a:ext cx="10515600" cy="618307"/>
          </a:xfrm>
        </p:spPr>
        <p:txBody>
          <a:bodyPr>
            <a:noAutofit/>
          </a:bodyPr>
          <a:lstStyle/>
          <a:p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Žádost, s. 3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06829" y="1305017"/>
            <a:ext cx="10813473" cy="4847208"/>
          </a:xfrm>
        </p:spPr>
        <p:txBody>
          <a:bodyPr>
            <a:normAutofit/>
          </a:bodyPr>
          <a:lstStyle/>
          <a:p>
            <a:pPr marL="0" indent="0" algn="just">
              <a:buFontTx/>
              <a:buNone/>
              <a:defRPr/>
            </a:pPr>
            <a:r>
              <a:rPr lang="cs-CZ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3  </a:t>
            </a:r>
            <a:r>
              <a:rPr lang="cs-CZ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Rozpočet  – uvedete výši požadované krajské dotace s ohledem na vlastní či jiné zdroje.</a:t>
            </a:r>
            <a:endParaRPr lang="cs-CZ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endParaRPr lang="cs-CZ" altLang="cs-CZ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r>
              <a:rPr lang="cs-CZ" altLang="cs-CZ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4 </a:t>
            </a:r>
            <a:r>
              <a:rPr lang="cs-CZ" altLang="cs-CZ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Kritéria pro hodnocení A - </a:t>
            </a:r>
            <a:r>
              <a:rPr lang="cs-CZ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HODNOCENO!</a:t>
            </a:r>
            <a:endParaRPr lang="cs-CZ" altLang="cs-CZ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endParaRPr lang="cs-CZ" altLang="cs-CZ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FontTx/>
              <a:buNone/>
              <a:defRPr/>
            </a:pPr>
            <a:r>
              <a:rPr lang="cs-CZ" altLang="cs-CZ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14 </a:t>
            </a:r>
            <a:r>
              <a:rPr lang="cs-CZ" altLang="cs-CZ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Kritéria pro hodnocení B, C </a:t>
            </a:r>
            <a:r>
              <a:rPr lang="cs-CZ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HODNOCENO!</a:t>
            </a:r>
            <a:r>
              <a:rPr lang="cs-CZ" altLang="cs-CZ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0" indent="0" algn="just">
              <a:buFontTx/>
              <a:buNone/>
              <a:defRPr/>
            </a:pPr>
            <a:endParaRPr lang="cs-CZ" alt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2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11.12. 2024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altLang="cs-CZ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2025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04948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805228"/>
            <a:ext cx="10515600" cy="59296"/>
          </a:xfrm>
        </p:spPr>
        <p:txBody>
          <a:bodyPr>
            <a:noAutofit/>
          </a:bodyPr>
          <a:lstStyle/>
          <a:p>
            <a:r>
              <a:rPr lang="cs-CZ" alt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Kritéria A hodnocení žádosti, s. 4:</a:t>
            </a:r>
            <a:br>
              <a:rPr lang="cs-CZ" alt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sz="40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8" name="Zástupný obsah 7">
            <a:extLst>
              <a:ext uri="{FF2B5EF4-FFF2-40B4-BE49-F238E27FC236}">
                <a16:creationId xmlns:a16="http://schemas.microsoft.com/office/drawing/2014/main" id="{7D274258-36EE-ACE2-7BB7-7F69540CC6D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53934401"/>
              </p:ext>
            </p:extLst>
          </p:nvPr>
        </p:nvGraphicFramePr>
        <p:xfrm>
          <a:off x="838200" y="1023457"/>
          <a:ext cx="9773872" cy="4486284"/>
        </p:xfrm>
        <a:graphic>
          <a:graphicData uri="http://schemas.openxmlformats.org/drawingml/2006/table">
            <a:tbl>
              <a:tblPr/>
              <a:tblGrid>
                <a:gridCol w="9010475">
                  <a:extLst>
                    <a:ext uri="{9D8B030D-6E8A-4147-A177-3AD203B41FA5}">
                      <a16:colId xmlns:a16="http://schemas.microsoft.com/office/drawing/2014/main" val="4077968510"/>
                    </a:ext>
                  </a:extLst>
                </a:gridCol>
                <a:gridCol w="763397">
                  <a:extLst>
                    <a:ext uri="{9D8B030D-6E8A-4147-A177-3AD203B41FA5}">
                      <a16:colId xmlns:a16="http://schemas.microsoft.com/office/drawing/2014/main" val="3158478927"/>
                    </a:ext>
                  </a:extLst>
                </a:gridCol>
              </a:tblGrid>
              <a:tr h="277824">
                <a:tc gridSpan="2">
                  <a:txBody>
                    <a:bodyPr/>
                    <a:lstStyle/>
                    <a:p>
                      <a:pPr algn="r" fontAlgn="b"/>
                      <a:r>
                        <a:rPr lang="cs-CZ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Na každou otázku je možné odpovědět pouze jednou.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9604893"/>
                  </a:ext>
                </a:extLst>
              </a:tr>
              <a:tr h="216085">
                <a:tc>
                  <a:txBody>
                    <a:bodyPr/>
                    <a:lstStyle/>
                    <a:p>
                      <a:pPr algn="l" fontAlgn="ctr"/>
                      <a:r>
                        <a:rPr lang="pl-PL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 1) Cílová skupina projektu zahrnuje: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32313981"/>
                  </a:ext>
                </a:extLst>
              </a:tr>
              <a:tr h="216085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1A) žáky žadatele, žáky jiných (é) škol (y) a veřejnost.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1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□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4921826"/>
                  </a:ext>
                </a:extLst>
              </a:tr>
              <a:tr h="216085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2B) žáky žadatele a žáky jiných (é) škol (y).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1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□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55519075"/>
                  </a:ext>
                </a:extLst>
              </a:tr>
              <a:tr h="216085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3C) žáky žadatele a veřejnost.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1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□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32916509"/>
                  </a:ext>
                </a:extLst>
              </a:tr>
              <a:tr h="216085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4D) pouze žáky žadatele.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1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□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97567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5E) žáky různých škol, pedagogické pracovníky i veřejnost průběžně celý rok (nevyplňuje škola).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r>
                        <a:rPr lang="cs-CZ" sz="1100" b="0" i="1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□</a:t>
                      </a:r>
                    </a:p>
                    <a:p>
                      <a:pPr algn="ctr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81618576"/>
                  </a:ext>
                </a:extLst>
              </a:tr>
              <a:tr h="216085">
                <a:tc>
                  <a:txBody>
                    <a:bodyPr/>
                    <a:lstStyle/>
                    <a:p>
                      <a:pPr algn="l" fontAlgn="ctr"/>
                      <a:r>
                        <a:rPr lang="pl-PL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 2) Územní působnost projektu: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9978441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2A) Nejméně 2 aktivity projektu jsou realizovány v Olomouckém nebo jiném kraji. </a:t>
                      </a:r>
                    </a:p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Př. dvě aktivity jsou realizovány v organizacích na území Olomouckého kraje,  NEBO</a:t>
                      </a:r>
                    </a:p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Př. jedna aktivita je realizována v Olomouckém kraji a jedna aktivita je realizována v jiném kraji, NEBO</a:t>
                      </a:r>
                    </a:p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Př. dvě aktivity jsou realizovány v organizacích na území jiného kraje.</a:t>
                      </a:r>
                    </a:p>
                    <a:p>
                      <a:pPr algn="l" fontAlgn="b"/>
                      <a:endParaRPr lang="cs-CZ" sz="14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fontAlgn="b"/>
                      <a:endParaRPr lang="cs-CZ" sz="14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1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□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65736823"/>
                  </a:ext>
                </a:extLst>
              </a:tr>
              <a:tr h="216085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2B) Nejméně 1 aktivita projektu je realizována mimo obec žadatele v rámci Olomouckého kraje.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1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□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6311307"/>
                  </a:ext>
                </a:extLst>
              </a:tr>
              <a:tr h="216085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2C) Aktivity projektu jsou realizovány pouze v obci žadatele.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1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□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8864666"/>
                  </a:ext>
                </a:extLst>
              </a:tr>
              <a:tr h="216085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 3) Realizace a ukončení projektu: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676159"/>
                  </a:ext>
                </a:extLst>
              </a:tr>
              <a:tr h="216085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3A) Projekt je realizován nejpozději do srpna 2025 a vyúčtován do 2 měsíců od termínu ukončení realizace projektu.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1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□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0368826"/>
                  </a:ext>
                </a:extLst>
              </a:tr>
              <a:tr h="216085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3B) Projekt je realizován nejpozději do září nebo října 2025 a vyúčtován do 2 měsíců od termínu ukončení realizace projektu.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1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□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92744243"/>
                  </a:ext>
                </a:extLst>
              </a:tr>
              <a:tr h="216085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3C) Projekt je realizován nejpozději do listopadu nebo prosince 2025 a vyúčtován do 13. 1. 2026.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1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□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7460983"/>
                  </a:ext>
                </a:extLst>
              </a:tr>
            </a:tbl>
          </a:graphicData>
        </a:graphic>
      </p:graphicFrame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538942" y="6492875"/>
            <a:ext cx="2743200" cy="365125"/>
          </a:xfrm>
        </p:spPr>
        <p:txBody>
          <a:bodyPr/>
          <a:lstStyle/>
          <a:p>
            <a:r>
              <a:rPr lang="cs-CZ"/>
              <a:t>11.12. 2024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altLang="cs-CZ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2025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18267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687978"/>
          </a:xfrm>
        </p:spPr>
        <p:txBody>
          <a:bodyPr>
            <a:normAutofit fontScale="90000"/>
          </a:bodyPr>
          <a:lstStyle/>
          <a:p>
            <a:b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</a:t>
            </a:r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r>
              <a:rPr lang="cs-CZ" altLang="cs-CZ" b="1" dirty="0">
                <a:solidFill>
                  <a:srgbClr val="EABB4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itéria B hodnocení žádosti, s.14               </a:t>
            </a: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914400"/>
            <a:ext cx="10515600" cy="5355771"/>
          </a:xfrm>
        </p:spPr>
        <p:txBody>
          <a:bodyPr>
            <a:normAutofit/>
          </a:bodyPr>
          <a:lstStyle/>
          <a:p>
            <a:pPr marL="0" lvl="1" indent="0" algn="just">
              <a:buNone/>
              <a:defRPr/>
            </a:pPr>
            <a:r>
              <a:rPr lang="cs-CZ" alt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1 Kvalita zpracování, odborná úroveň projektu:</a:t>
            </a:r>
          </a:p>
          <a:p>
            <a:pPr marL="0" lvl="1" indent="0">
              <a:buFontTx/>
              <a:buNone/>
              <a:defRPr/>
            </a:pPr>
            <a:r>
              <a:rPr lang="cs-CZ" alt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</a:p>
          <a:p>
            <a:pPr marL="0" lvl="1" indent="0" algn="r">
              <a:buFontTx/>
              <a:buNone/>
              <a:defRPr/>
            </a:pPr>
            <a:r>
              <a:rPr lang="cs-CZ" altLang="cs-CZ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Hlavní cíl musí odpovědět na otázku: CO, JAK A PRO KOHO </a:t>
            </a:r>
            <a:r>
              <a:rPr lang="pl-PL" altLang="cs-CZ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chceme projekt realizovat.</a:t>
            </a:r>
            <a:endParaRPr lang="cs-CZ" altLang="cs-CZ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r">
              <a:buFontTx/>
              <a:buNone/>
              <a:defRPr/>
            </a:pPr>
            <a:r>
              <a:rPr lang="cs-CZ" alt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CO= ZÁMĚR PROJEKTU, JAK = AKTIVITY PROJEKTU, PRO KOHO= CÍLOVÁ SKUPINA PROJEKTU</a:t>
            </a:r>
          </a:p>
          <a:p>
            <a:pPr marL="0" lvl="1" indent="0" algn="just">
              <a:buFontTx/>
              <a:buNone/>
              <a:defRPr/>
            </a:pPr>
            <a:r>
              <a:rPr lang="cs-CZ" alt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Příklad:</a:t>
            </a:r>
          </a:p>
          <a:p>
            <a:pPr marL="0" lvl="1" indent="0" algn="just">
              <a:buFontTx/>
              <a:buNone/>
              <a:defRPr/>
            </a:pPr>
            <a:r>
              <a:rPr lang="cs-CZ" altLang="cs-CZ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Hlavním cílem projektu je uspořádat projektový Den Země pro žáky základní školy a veřejnost formou skupinové práce a zážitkového učení a exkurzi zaměřenou na téma badatelství stromů v lese nebo parku pro žáky základní školy a partnerské školy ........a </a:t>
            </a:r>
            <a:r>
              <a:rPr lang="cs-CZ" altLang="cs-CZ" sz="2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zrevitalizovat</a:t>
            </a:r>
            <a:r>
              <a:rPr lang="cs-CZ" altLang="cs-CZ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zahradu školy. </a:t>
            </a:r>
          </a:p>
          <a:p>
            <a:pPr marL="0" lvl="1" indent="0" algn="just">
              <a:buFontTx/>
              <a:buNone/>
              <a:defRPr/>
            </a:pPr>
            <a:r>
              <a:rPr lang="cs-CZ" altLang="cs-CZ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Exkurze cílená na poznání bude určená i pro žáky  jiné školy ……. .</a:t>
            </a:r>
          </a:p>
          <a:p>
            <a:pPr marL="0" lvl="1" indent="0" algn="r">
              <a:buFontTx/>
              <a:buNone/>
              <a:defRPr/>
            </a:pPr>
            <a:r>
              <a:rPr lang="cs-CZ" alt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PARTNERSTVÍ ŠKOLY BUDE NUTNÉ DOLOŽIT – VIZ POVINNÁ PŘÍLOHYA Č. 17B)</a:t>
            </a:r>
          </a:p>
          <a:p>
            <a:pPr marL="0" lvl="1" indent="0" algn="just">
              <a:buFontTx/>
              <a:buNone/>
              <a:defRPr/>
            </a:pPr>
            <a:endParaRPr lang="cs-CZ" altLang="cs-CZ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buFontTx/>
              <a:buNone/>
              <a:defRPr/>
            </a:pPr>
            <a:r>
              <a:rPr lang="cs-CZ" altLang="cs-CZ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Dále bychom chtěli prohloubit také kvalifikaci koordinátora EVVO formou úhrady specializačního kurzu na SOŠ Šumperk, Zemědělská 3.</a:t>
            </a:r>
          </a:p>
          <a:p>
            <a:pPr marL="0" lvl="1" indent="0" algn="just">
              <a:buFontTx/>
              <a:buNone/>
              <a:defRPr/>
            </a:pPr>
            <a:endParaRPr lang="cs-CZ" altLang="cs-CZ" sz="26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buNone/>
              <a:defRPr/>
            </a:pPr>
            <a:endParaRPr lang="cs-CZ" altLang="cs-CZ" sz="21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AutoNum type="alphaLcParenR" startAt="3"/>
              <a:defRPr/>
            </a:pPr>
            <a:endParaRPr lang="cs-CZ" altLang="cs-CZ" sz="21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>
              <a:buFontTx/>
              <a:buNone/>
              <a:defRPr/>
            </a:pPr>
            <a:endParaRPr lang="cs-CZ" altLang="cs-CZ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22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838200" y="6270171"/>
            <a:ext cx="2743200" cy="587829"/>
          </a:xfrm>
        </p:spPr>
        <p:txBody>
          <a:bodyPr/>
          <a:lstStyle/>
          <a:p>
            <a:r>
              <a:rPr lang="cs-CZ"/>
              <a:t>11.12. 2024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496594"/>
            <a:ext cx="4114800" cy="361406"/>
          </a:xfrm>
        </p:spPr>
        <p:txBody>
          <a:bodyPr/>
          <a:lstStyle/>
          <a:p>
            <a:r>
              <a:rPr lang="pl-PL" altLang="cs-CZ" dirty="0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2025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27105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82385"/>
            <a:ext cx="10515600" cy="305592"/>
          </a:xfrm>
        </p:spPr>
        <p:txBody>
          <a:bodyPr>
            <a:normAutofit fontScale="90000"/>
          </a:bodyPr>
          <a:lstStyle/>
          <a:p>
            <a:b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</a:t>
            </a:r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r>
              <a:rPr lang="cs-CZ" altLang="cs-CZ" b="1" dirty="0">
                <a:solidFill>
                  <a:srgbClr val="EABB4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itéria B hodnocení žádosti, s.14               </a:t>
            </a: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006680"/>
            <a:ext cx="10515600" cy="4689446"/>
          </a:xfrm>
        </p:spPr>
        <p:txBody>
          <a:bodyPr>
            <a:normAutofit fontScale="70000" lnSpcReduction="20000"/>
          </a:bodyPr>
          <a:lstStyle/>
          <a:p>
            <a:pPr marL="0" lvl="1" indent="0" algn="just">
              <a:buNone/>
              <a:defRPr/>
            </a:pPr>
            <a:r>
              <a:rPr lang="cs-CZ" altLang="cs-CZ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Zdůvodnění projektu:  </a:t>
            </a:r>
            <a:r>
              <a:rPr lang="cs-CZ" altLang="cs-CZ" sz="3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Proč chcete projekt realizovat?</a:t>
            </a:r>
          </a:p>
          <a:p>
            <a:pPr marL="0" lvl="1" indent="0" algn="just">
              <a:buNone/>
              <a:defRPr/>
            </a:pPr>
            <a:r>
              <a:rPr lang="cs-CZ" altLang="cs-CZ" sz="3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</a:t>
            </a:r>
          </a:p>
          <a:p>
            <a:pPr marL="0" lvl="1" indent="0" algn="just">
              <a:buNone/>
              <a:defRPr/>
            </a:pPr>
            <a:r>
              <a:rPr lang="cs-CZ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2 Podrobný popis cílové skupiny:</a:t>
            </a: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3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				</a:t>
            </a:r>
          </a:p>
          <a:p>
            <a:pPr marL="0" lvl="1" indent="0" algn="just">
              <a:buNone/>
              <a:defRPr/>
            </a:pPr>
            <a:r>
              <a:rPr lang="cs-CZ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Příklad: </a:t>
            </a:r>
          </a:p>
          <a:p>
            <a:pPr marL="0" lvl="1" indent="0" algn="just">
              <a:buNone/>
              <a:defRPr/>
            </a:pPr>
            <a:endParaRPr lang="cs-CZ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buNone/>
              <a:defRPr/>
            </a:pPr>
            <a:r>
              <a:rPr lang="cs-CZ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Aktivita: projektový Den Země je určena pro </a:t>
            </a:r>
            <a:r>
              <a:rPr lang="cs-CZ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třídy 3. ročníku základní školy a veřejnost</a:t>
            </a:r>
          </a:p>
          <a:p>
            <a:pPr marL="0" lvl="1" indent="0" algn="just">
              <a:buNone/>
              <a:defRPr/>
            </a:pPr>
            <a:endParaRPr lang="cs-CZ" sz="2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buNone/>
              <a:defRPr/>
            </a:pPr>
            <a:r>
              <a:rPr lang="cs-CZ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Aktivita: exkurze na badatelství se zúčastní  </a:t>
            </a:r>
            <a:r>
              <a:rPr lang="cs-CZ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třída 7. ročníku základní školy žadatele  a 1 třída 7. ročníků žáků partnerské školy ........</a:t>
            </a:r>
          </a:p>
          <a:p>
            <a:pPr marL="0" lvl="1" indent="0" algn="just">
              <a:buNone/>
              <a:defRPr/>
            </a:pPr>
            <a:endParaRPr lang="cs-CZ" sz="2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buNone/>
              <a:defRPr/>
            </a:pPr>
            <a:r>
              <a:rPr lang="cs-CZ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Aktivita: revitalizace zahrady se budou účastnit VŠECHNY </a:t>
            </a:r>
            <a:r>
              <a:rPr lang="cs-CZ" sz="2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třídy (9) základní školy žadatele</a:t>
            </a:r>
            <a:r>
              <a:rPr lang="cs-CZ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	</a:t>
            </a:r>
          </a:p>
          <a:p>
            <a:pPr marL="0" lvl="1" indent="0" algn="just">
              <a:buNone/>
              <a:defRPr/>
            </a:pPr>
            <a:endParaRPr lang="cs-CZ" sz="2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buNone/>
              <a:defRPr/>
            </a:pPr>
            <a:r>
              <a:rPr lang="cs-CZ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Aktivita: </a:t>
            </a:r>
            <a:r>
              <a:rPr lang="cs-CZ" altLang="cs-CZ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prohloubení kvalifikace koordinátora EVVO </a:t>
            </a:r>
            <a:r>
              <a:rPr lang="cs-CZ" altLang="cs-CZ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je určena </a:t>
            </a:r>
            <a:r>
              <a:rPr lang="cs-CZ" altLang="cs-CZ" sz="2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zajištění  specializačního studia pro nového koordinátora EVVO</a:t>
            </a:r>
            <a:r>
              <a:rPr lang="cs-CZ" sz="2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	</a:t>
            </a:r>
            <a:r>
              <a:rPr lang="cs-CZ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</a:t>
            </a:r>
          </a:p>
          <a:p>
            <a:pPr marL="0" lvl="1" indent="0" algn="just">
              <a:buNone/>
              <a:defRPr/>
            </a:pPr>
            <a:endParaRPr lang="cs-CZ" sz="33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buNone/>
              <a:defRPr/>
            </a:pPr>
            <a:endParaRPr lang="cs-CZ" altLang="cs-CZ" sz="33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AutoNum type="alphaLcParenR" startAt="3"/>
              <a:defRPr/>
            </a:pPr>
            <a:endParaRPr lang="cs-CZ" altLang="cs-CZ" sz="33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AutoNum type="alphaLcParenR" startAt="3"/>
              <a:defRPr/>
            </a:pPr>
            <a:endParaRPr lang="cs-CZ" altLang="cs-CZ" sz="21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>
              <a:buFontTx/>
              <a:buNone/>
              <a:defRPr/>
            </a:pPr>
            <a:endParaRPr lang="cs-CZ" altLang="cs-CZ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22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896389" y="6544338"/>
            <a:ext cx="2743200" cy="361406"/>
          </a:xfrm>
        </p:spPr>
        <p:txBody>
          <a:bodyPr/>
          <a:lstStyle/>
          <a:p>
            <a:r>
              <a:rPr lang="cs-CZ"/>
              <a:t>11.12. 2024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496594"/>
            <a:ext cx="4114800" cy="361406"/>
          </a:xfrm>
        </p:spPr>
        <p:txBody>
          <a:bodyPr/>
          <a:lstStyle/>
          <a:p>
            <a:r>
              <a:rPr lang="pl-PL" altLang="cs-CZ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2025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21676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136525"/>
            <a:ext cx="10515600" cy="551452"/>
          </a:xfrm>
        </p:spPr>
        <p:txBody>
          <a:bodyPr>
            <a:normAutofit fontScale="90000"/>
          </a:bodyPr>
          <a:lstStyle/>
          <a:p>
            <a:b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</a:t>
            </a:r>
            <a:b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</a:t>
            </a:r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r>
              <a:rPr lang="cs-CZ" altLang="cs-CZ" b="1" dirty="0">
                <a:solidFill>
                  <a:srgbClr val="EABB4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itéria B hodnocení žádosti, s.14               </a:t>
            </a: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627017"/>
            <a:ext cx="10515600" cy="5347655"/>
          </a:xfrm>
        </p:spPr>
        <p:txBody>
          <a:bodyPr>
            <a:normAutofit/>
          </a:bodyPr>
          <a:lstStyle/>
          <a:p>
            <a:pPr marL="0" lvl="1" indent="0" algn="just">
              <a:buNone/>
              <a:defRPr/>
            </a:pPr>
            <a:endParaRPr lang="cs-CZ" altLang="cs-CZ" sz="26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buNone/>
              <a:defRPr/>
            </a:pPr>
            <a:endParaRPr lang="cs-CZ" altLang="cs-CZ" sz="2600" b="1" u="sng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buNone/>
              <a:defRPr/>
            </a:pPr>
            <a:endParaRPr lang="cs-CZ" altLang="cs-CZ" sz="2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buNone/>
              <a:defRPr/>
            </a:pPr>
            <a:endParaRPr lang="cs-CZ" altLang="cs-CZ" sz="33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AutoNum type="alphaLcParenR" startAt="3"/>
              <a:defRPr/>
            </a:pPr>
            <a:endParaRPr lang="cs-CZ" altLang="cs-CZ" sz="33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AutoNum type="alphaLcParenR" startAt="3"/>
              <a:defRPr/>
            </a:pPr>
            <a:endParaRPr lang="cs-CZ" altLang="cs-CZ" sz="21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>
              <a:buFontTx/>
              <a:buNone/>
              <a:defRPr/>
            </a:pPr>
            <a:endParaRPr lang="cs-CZ" altLang="cs-CZ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22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496594"/>
            <a:ext cx="4114800" cy="361406"/>
          </a:xfrm>
        </p:spPr>
        <p:txBody>
          <a:bodyPr/>
          <a:lstStyle/>
          <a:p>
            <a:r>
              <a:rPr lang="pl-PL" altLang="cs-CZ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2025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17</a:t>
            </a:fld>
            <a:endParaRPr lang="cs-CZ"/>
          </a:p>
        </p:txBody>
      </p:sp>
      <p:graphicFrame>
        <p:nvGraphicFramePr>
          <p:cNvPr id="7" name="Tabulka 6">
            <a:extLst>
              <a:ext uri="{FF2B5EF4-FFF2-40B4-BE49-F238E27FC236}">
                <a16:creationId xmlns:a16="http://schemas.microsoft.com/office/drawing/2014/main" id="{6BFBFF8F-CCE5-0C65-CE33-5C9EF9B509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4200360"/>
              </p:ext>
            </p:extLst>
          </p:nvPr>
        </p:nvGraphicFramePr>
        <p:xfrm>
          <a:off x="830510" y="755009"/>
          <a:ext cx="9966121" cy="571015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44146">
                  <a:extLst>
                    <a:ext uri="{9D8B030D-6E8A-4147-A177-3AD203B41FA5}">
                      <a16:colId xmlns:a16="http://schemas.microsoft.com/office/drawing/2014/main" val="946710073"/>
                    </a:ext>
                  </a:extLst>
                </a:gridCol>
                <a:gridCol w="6231628">
                  <a:extLst>
                    <a:ext uri="{9D8B030D-6E8A-4147-A177-3AD203B41FA5}">
                      <a16:colId xmlns:a16="http://schemas.microsoft.com/office/drawing/2014/main" val="3696035799"/>
                    </a:ext>
                  </a:extLst>
                </a:gridCol>
                <a:gridCol w="1790347">
                  <a:extLst>
                    <a:ext uri="{9D8B030D-6E8A-4147-A177-3AD203B41FA5}">
                      <a16:colId xmlns:a16="http://schemas.microsoft.com/office/drawing/2014/main" val="3228800713"/>
                    </a:ext>
                  </a:extLst>
                </a:gridCol>
              </a:tblGrid>
              <a:tr h="276298">
                <a:tc gridSpan="3">
                  <a:txBody>
                    <a:bodyPr/>
                    <a:lstStyle/>
                    <a:p>
                      <a:pPr algn="l" fontAlgn="ctr"/>
                      <a:r>
                        <a:rPr lang="cs-CZ" sz="18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B 2) Podrobný rozsah aktivit projektu včetně harmonogramu: </a:t>
                      </a:r>
                      <a:endParaRPr lang="cs-CZ" sz="1800" b="1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5535170"/>
                  </a:ext>
                </a:extLst>
              </a:tr>
              <a:tr h="27629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u="none" strike="noStrike">
                          <a:effectLst/>
                        </a:rPr>
                        <a:t>Název aktivity:</a:t>
                      </a:r>
                      <a:endParaRPr lang="cs-CZ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u="none" strike="noStrike">
                          <a:effectLst/>
                        </a:rPr>
                        <a:t>Popis aktivity:</a:t>
                      </a:r>
                      <a:endParaRPr lang="cs-CZ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u="none" strike="noStrike">
                          <a:effectLst/>
                        </a:rPr>
                        <a:t>Harmonogram: </a:t>
                      </a:r>
                      <a:endParaRPr lang="cs-CZ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601154662"/>
                  </a:ext>
                </a:extLst>
              </a:tr>
              <a:tr h="644695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Organizace kurzu pro koordinátora EVVO</a:t>
                      </a:r>
                    </a:p>
                    <a:p>
                      <a:pPr algn="ctr" fontAlgn="ctr"/>
                      <a:endParaRPr lang="cs-CZ" sz="14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Přihlášení nového koordinátora na specializační kurz na SOŠ Šumperk, Zemědělská 3, domluva na zaplacení poplatku za studium.</a:t>
                      </a:r>
                    </a:p>
                    <a:p>
                      <a:pPr algn="ctr" fontAlgn="b"/>
                      <a:endParaRPr lang="cs-CZ" sz="14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cs-CZ" sz="1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I. 25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52672108"/>
                  </a:ext>
                </a:extLst>
              </a:tr>
              <a:tr h="859593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 dirty="0">
                          <a:effectLst/>
                        </a:rPr>
                        <a:t>př. Příprava projektového Dne Země </a:t>
                      </a:r>
                      <a:endParaRPr lang="cs-CZ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u="none" strike="noStrike" dirty="0">
                        <a:effectLst/>
                      </a:endParaRPr>
                    </a:p>
                    <a:p>
                      <a:pPr algn="ctr" fontAlgn="b"/>
                      <a:r>
                        <a:rPr lang="cs-CZ" sz="1400" u="none" strike="noStrike" dirty="0">
                          <a:effectLst/>
                        </a:rPr>
                        <a:t>Příprava pracovních listů, pomocí kterých se  žáci v rámci skupinové práce zamyslí, co škodí planetě a co můžeme pro naši planetu udělat. </a:t>
                      </a:r>
                    </a:p>
                    <a:p>
                      <a:pPr algn="ctr" fontAlgn="b"/>
                      <a:endParaRPr lang="cs-CZ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 dirty="0">
                          <a:effectLst/>
                        </a:rPr>
                        <a:t>III.25</a:t>
                      </a:r>
                      <a:endParaRPr lang="cs-CZ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020103339"/>
                  </a:ext>
                </a:extLst>
              </a:tr>
              <a:tr h="150428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Realizace Dne Země</a:t>
                      </a:r>
                    </a:p>
                    <a:p>
                      <a:pPr algn="ctr" fontAlgn="ctr"/>
                      <a:endParaRPr lang="cs-CZ" sz="14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Dopoledne žáci v rámci skupinové práce budou diskutovat o tématech – snížení uhlíkové stopy, </a:t>
                      </a:r>
                      <a:r>
                        <a:rPr lang="cs-CZ" sz="140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upcycling</a:t>
                      </a:r>
                      <a:r>
                        <a:rPr lang="cs-CZ" sz="1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šetření vodou. Žáci se naučí počítat osobní uhlíkovou stopu spojenou s bydlením, dopravou a spotřebou. Dále se v rámci </a:t>
                      </a:r>
                      <a:r>
                        <a:rPr lang="cs-CZ" sz="140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upcyclingu</a:t>
                      </a:r>
                      <a:r>
                        <a:rPr lang="cs-CZ" sz="1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pod vedením lektora naučí využívat nenošené tričko a způsoby, jak šetřit s vodou. Odpoledne skupiny žáků na stanovištích dle uvedených témat představí veřejnosti naučené způsoby, jak chránit naši planetu.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cs-CZ" sz="1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IV. 2025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443959331"/>
                  </a:ext>
                </a:extLst>
              </a:tr>
              <a:tr h="150428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Exkurze cílena na badatelství stromů v lese nebo parku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Žáci školy i partnerské školy vytvoří smíšené skupiny a budou mít za úkol vybrat 3 listnaté stromy  (nejlépe břízu, lípu, javor) a zakreslit si je do plánku, napsat si, c</a:t>
                      </a:r>
                      <a:r>
                        <a:rPr lang="pl-PL" sz="1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 o těchto stromech vědí a změřit jejich obvod.  Informace, které žáci neví dle zadání učitele najdou v mobilu a doplní do pracovního listu skupiny. Dále</a:t>
                      </a:r>
                      <a:r>
                        <a:rPr lang="cs-CZ" sz="1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budou žáci diskutovat o výšce stromů, názory si zapíší do prac. listu a ověří pomocí klinometru. Učitel vysvětlí postup měření.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cs-CZ" sz="1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V. 25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583303040"/>
                  </a:ext>
                </a:extLst>
              </a:tr>
              <a:tr h="644695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Prohloubení</a:t>
                      </a:r>
                    </a:p>
                    <a:p>
                      <a:pPr algn="ctr" fontAlgn="ctr"/>
                      <a:r>
                        <a:rPr lang="cs-CZ" sz="1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kvalifikace koordinátora EVVO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Studium a exkurze koordinátora, průběžné zpracování plánu EVVO ve škole, příprava na zkoušky, sdílení zkušeností s kolegy.</a:t>
                      </a:r>
                    </a:p>
                    <a:p>
                      <a:pPr algn="ctr" fontAlgn="b"/>
                      <a:endParaRPr lang="cs-CZ" sz="14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cs-CZ" sz="1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– VI 2025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216329621"/>
                  </a:ext>
                </a:extLst>
              </a:tr>
            </a:tbl>
          </a:graphicData>
        </a:graphic>
      </p:graphicFrame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81D5F41-9A98-CB97-32E0-B097A57D0F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11.12. 2024</a:t>
            </a:r>
          </a:p>
        </p:txBody>
      </p:sp>
    </p:spTree>
    <p:extLst>
      <p:ext uri="{BB962C8B-B14F-4D97-AF65-F5344CB8AC3E}">
        <p14:creationId xmlns:p14="http://schemas.microsoft.com/office/powerpoint/2010/main" val="32400094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81138" y="16778"/>
            <a:ext cx="9172662" cy="1490939"/>
          </a:xfrm>
        </p:spPr>
        <p:txBody>
          <a:bodyPr>
            <a:normAutofit/>
          </a:bodyPr>
          <a:lstStyle/>
          <a:p>
            <a:pPr algn="ctr"/>
            <a:r>
              <a:rPr lang="cs-CZ" altLang="cs-CZ" sz="4000" b="1" dirty="0">
                <a:solidFill>
                  <a:srgbClr val="EABB4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Kontrola hlavního cíle, aktivit s účelem použití dotace   </a:t>
            </a:r>
            <a:endParaRPr lang="cs-CZ" sz="4000" dirty="0">
              <a:solidFill>
                <a:srgbClr val="EABB47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560352"/>
            <a:ext cx="10515600" cy="4570448"/>
          </a:xfrm>
        </p:spPr>
        <p:txBody>
          <a:bodyPr/>
          <a:lstStyle/>
          <a:p>
            <a:pPr marL="0" indent="0">
              <a:buNone/>
            </a:pPr>
            <a:r>
              <a:rPr lang="cs-CZ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Když se podíváte na definované aktivity, jsou všechny vydefinovány v hlavním cíli?</a:t>
            </a:r>
          </a:p>
          <a:p>
            <a:pPr marL="0" indent="0">
              <a:buNone/>
            </a:pPr>
            <a:endParaRPr lang="cs-CZ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None/>
            </a:pPr>
            <a:r>
              <a:rPr lang="cs-CZ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Máte definované a podrobně popsané aktivity?</a:t>
            </a:r>
          </a:p>
          <a:p>
            <a:pPr marL="0" indent="0" algn="just">
              <a:buNone/>
            </a:pPr>
            <a:endParaRPr lang="cs-CZ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None/>
            </a:pPr>
            <a:r>
              <a:rPr lang="cs-CZ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Máte uvedeny v účelu dotace všechny položky k aktivitám?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11.12. 2024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2025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72440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61062" y="199506"/>
            <a:ext cx="9092738" cy="773084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Účel použití dotace: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972591"/>
            <a:ext cx="10515600" cy="515976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b="1" dirty="0">
                <a:solidFill>
                  <a:srgbClr val="002060"/>
                </a:solidFill>
              </a:rPr>
              <a:t>Př. </a:t>
            </a:r>
            <a:r>
              <a:rPr lang="cs-CZ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lektorné</a:t>
            </a: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dopravné, cestovné, pomůcky pro badatelství, </a:t>
            </a:r>
          </a:p>
          <a:p>
            <a:pPr marL="0" indent="0" algn="ctr">
              <a:buNone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encyklopedie stromů a bylin, úhrada specializačního kurzu EVVO</a:t>
            </a:r>
          </a:p>
          <a:p>
            <a:pPr marL="0" indent="0">
              <a:buNone/>
            </a:pPr>
            <a:endParaRPr lang="cs-CZ" sz="24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0" indent="0">
              <a:buNone/>
            </a:pPr>
            <a:r>
              <a:rPr lang="cs-CZ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Vyúčtování: </a:t>
            </a:r>
          </a:p>
          <a:p>
            <a:pPr marL="0" indent="0">
              <a:buNone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výukový program </a:t>
            </a:r>
            <a:r>
              <a:rPr lang="cs-CZ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upcycling</a:t>
            </a: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Ekocentrum Iris pro 60 žáků- 3000 Kč</a:t>
            </a:r>
          </a:p>
          <a:p>
            <a:pPr marL="0" indent="0" algn="just">
              <a:buNone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cestovné lektora: Prostějov- Olomouc a zpět: 1 000 Kč</a:t>
            </a:r>
          </a:p>
          <a:p>
            <a:pPr marL="0" indent="0" algn="just">
              <a:buNone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 ks klinometrů + částka</a:t>
            </a:r>
          </a:p>
          <a:p>
            <a:pPr marL="0" indent="0">
              <a:buNone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úhrada specializačního kurzu EVVO na SOŠ Šumperk, Zemědělská 3 - 18 000 Kč</a:t>
            </a:r>
          </a:p>
          <a:p>
            <a:pPr marL="0" indent="0" algn="ctr">
              <a:buNone/>
            </a:pPr>
            <a:endParaRPr lang="cs-CZ" sz="4000" b="1" dirty="0">
              <a:solidFill>
                <a:srgbClr val="002060"/>
              </a:solidFill>
            </a:endParaRPr>
          </a:p>
          <a:p>
            <a:endParaRPr lang="cs-CZ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11.12. 2024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171603" y="6356350"/>
            <a:ext cx="4114800" cy="365125"/>
          </a:xfrm>
        </p:spPr>
        <p:txBody>
          <a:bodyPr/>
          <a:lstStyle/>
          <a:p>
            <a:r>
              <a:rPr lang="pl-PL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2025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51222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61062" y="199506"/>
            <a:ext cx="9092738" cy="773084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Účel použití dotace: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132514"/>
            <a:ext cx="10515600" cy="475289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ÚČELU POUŽITÍ DOTACE </a:t>
            </a:r>
          </a:p>
          <a:p>
            <a:pPr marL="0" indent="0" algn="r">
              <a:buNone/>
            </a:pPr>
            <a:r>
              <a:rPr lang="cs-CZ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!!UVÁDĚT VÍCE POLOŽEK!! </a:t>
            </a:r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ZKONTROLOVAT SI POLOŽKY S ROZPOČTEM. </a:t>
            </a:r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Rozpočet je pouze orientační.</a:t>
            </a:r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případě, kdy je uvedeno v účelu použití dotace jen dopravné =úhrada faktury za autobus, může vzniknout vratka při snížené ceně dopravného.</a:t>
            </a:r>
          </a:p>
          <a:p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11.12. 2024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pl-PL" altLang="cs-CZ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2025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42199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38104" y="174171"/>
            <a:ext cx="9115696" cy="740229"/>
          </a:xfrm>
        </p:spPr>
        <p:txBody>
          <a:bodyPr>
            <a:normAutofit fontScale="90000"/>
          </a:bodyPr>
          <a:lstStyle/>
          <a:p>
            <a:r>
              <a:rPr lang="cs-CZ" altLang="cs-CZ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Kritéria B hodnocení žádosti, s.14               </a:t>
            </a:r>
            <a:br>
              <a:rPr lang="cs-CZ" altLang="cs-CZ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914400"/>
            <a:ext cx="10515600" cy="5441950"/>
          </a:xfrm>
        </p:spPr>
        <p:txBody>
          <a:bodyPr>
            <a:normAutofit/>
          </a:bodyPr>
          <a:lstStyle/>
          <a:p>
            <a:pPr marL="0" lvl="1" indent="0">
              <a:buFontTx/>
              <a:buNone/>
              <a:defRPr/>
            </a:pPr>
            <a:r>
              <a:rPr lang="cs-CZ" altLang="cs-CZ" sz="2800" b="1" dirty="0">
                <a:solidFill>
                  <a:srgbClr val="002060"/>
                </a:solidFill>
              </a:rPr>
              <a:t>B 3) </a:t>
            </a:r>
            <a:r>
              <a:rPr lang="cs-CZ" alt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Dlouhodobý dopad výstupů projektu:</a:t>
            </a:r>
          </a:p>
          <a:p>
            <a:pPr marL="0" lvl="1" indent="0">
              <a:buFontTx/>
              <a:buNone/>
              <a:defRPr/>
            </a:pPr>
            <a:r>
              <a:rPr lang="cs-CZ" sz="19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případě dvou možných odpovědí, vyberte odpověď s vyšším počtem bodů. </a:t>
            </a:r>
          </a:p>
          <a:p>
            <a:pPr marL="0" lvl="1" indent="0">
              <a:buFontTx/>
              <a:buNone/>
              <a:defRPr/>
            </a:pPr>
            <a:endParaRPr lang="cs-CZ" sz="2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22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22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11.12. 2024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altLang="cs-CZ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2025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21</a:t>
            </a:fld>
            <a:endParaRPr lang="cs-CZ"/>
          </a:p>
        </p:txBody>
      </p:sp>
      <p:graphicFrame>
        <p:nvGraphicFramePr>
          <p:cNvPr id="7" name="Tabulka 6">
            <a:extLst>
              <a:ext uri="{FF2B5EF4-FFF2-40B4-BE49-F238E27FC236}">
                <a16:creationId xmlns:a16="http://schemas.microsoft.com/office/drawing/2014/main" id="{ED1158DC-9153-1856-5350-ACF7B9C818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8118286"/>
              </p:ext>
            </p:extLst>
          </p:nvPr>
        </p:nvGraphicFramePr>
        <p:xfrm>
          <a:off x="1736521" y="1971413"/>
          <a:ext cx="7776594" cy="346553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21289">
                  <a:extLst>
                    <a:ext uri="{9D8B030D-6E8A-4147-A177-3AD203B41FA5}">
                      <a16:colId xmlns:a16="http://schemas.microsoft.com/office/drawing/2014/main" val="2317476913"/>
                    </a:ext>
                  </a:extLst>
                </a:gridCol>
                <a:gridCol w="6134016">
                  <a:extLst>
                    <a:ext uri="{9D8B030D-6E8A-4147-A177-3AD203B41FA5}">
                      <a16:colId xmlns:a16="http://schemas.microsoft.com/office/drawing/2014/main" val="1080383220"/>
                    </a:ext>
                  </a:extLst>
                </a:gridCol>
                <a:gridCol w="821289">
                  <a:extLst>
                    <a:ext uri="{9D8B030D-6E8A-4147-A177-3AD203B41FA5}">
                      <a16:colId xmlns:a16="http://schemas.microsoft.com/office/drawing/2014/main" val="2984633917"/>
                    </a:ext>
                  </a:extLst>
                </a:gridCol>
              </a:tblGrid>
              <a:tr h="400898">
                <a:tc gridSpan="3">
                  <a:txBody>
                    <a:bodyPr/>
                    <a:lstStyle/>
                    <a:p>
                      <a:pPr algn="r" fontAlgn="b"/>
                      <a:r>
                        <a:rPr lang="cs-CZ" sz="14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Možnost jedné odpovědi</a:t>
                      </a:r>
                      <a:r>
                        <a:rPr lang="cs-CZ" sz="1400" u="none" strike="noStrike" dirty="0">
                          <a:effectLst/>
                        </a:rPr>
                        <a:t>.</a:t>
                      </a:r>
                      <a:endParaRPr lang="cs-CZ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2229811"/>
                  </a:ext>
                </a:extLst>
              </a:tr>
              <a:tr h="192988">
                <a:tc gridSpan="3">
                  <a:txBody>
                    <a:bodyPr/>
                    <a:lstStyle/>
                    <a:p>
                      <a:pPr algn="l" fontAlgn="ctr"/>
                      <a:r>
                        <a:rPr lang="cs-CZ" sz="1400" u="none" strike="noStrike" dirty="0">
                          <a:effectLst/>
                        </a:rPr>
                        <a:t>B 3) Dlouhodobý dopad výstupů projektu:</a:t>
                      </a:r>
                      <a:endParaRPr lang="cs-CZ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8741985"/>
                  </a:ext>
                </a:extLst>
              </a:tr>
              <a:tr h="84416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>
                          <a:effectLst/>
                        </a:rPr>
                        <a:t>3A)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u="none" strike="noStrike" dirty="0">
                          <a:effectLst/>
                        </a:rPr>
                        <a:t>Jedním z výstupů projektu budou znalosti ze specializačního studia, on-line pracovní listy, výukové programy nebo/a metodické materiály pro žáky nebo/i pedagogické pracovníky na webu žadatele.*</a:t>
                      </a:r>
                    </a:p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>
                          <a:effectLst/>
                        </a:rPr>
                        <a:t>□</a:t>
                      </a:r>
                      <a:endParaRPr lang="cs-CZ" sz="14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003301715"/>
                  </a:ext>
                </a:extLst>
              </a:tr>
              <a:tr h="71767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>
                          <a:effectLst/>
                        </a:rPr>
                        <a:t>3B)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u="none" strike="noStrike" dirty="0">
                          <a:effectLst/>
                        </a:rPr>
                        <a:t>Jedním z výstupů projektu bude prohloubení spolupráce s partnerskou školou, znalosti žáků z programu Ekoškola, Globe nebo Les ve škole.</a:t>
                      </a:r>
                    </a:p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 dirty="0">
                          <a:effectLst/>
                        </a:rPr>
                        <a:t>□</a:t>
                      </a:r>
                      <a:endParaRPr lang="cs-CZ" sz="1400" b="0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825442072"/>
                  </a:ext>
                </a:extLst>
              </a:tr>
              <a:tr h="1157927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 dirty="0">
                          <a:effectLst/>
                        </a:rPr>
                        <a:t>3C)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u="none" strike="noStrike" dirty="0">
                        <a:effectLst/>
                      </a:endParaRPr>
                    </a:p>
                    <a:p>
                      <a:pPr algn="l" fontAlgn="b"/>
                      <a:r>
                        <a:rPr lang="cs-CZ" sz="1400" u="none" strike="noStrike" dirty="0">
                          <a:effectLst/>
                        </a:rPr>
                        <a:t>Jedním z výstupů projektu budou znalosti z osvětových akcí a exkurzí, kompetence dětí, žáků k badatelství, manuálním nebo/ a zahradnickým pracím.</a:t>
                      </a:r>
                    </a:p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 dirty="0">
                          <a:effectLst/>
                        </a:rPr>
                        <a:t>□</a:t>
                      </a:r>
                      <a:endParaRPr lang="cs-CZ" sz="1400" b="0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7082149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59333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136526"/>
            <a:ext cx="10515600" cy="644710"/>
          </a:xfrm>
        </p:spPr>
        <p:txBody>
          <a:bodyPr>
            <a:normAutofit fontScale="90000"/>
          </a:bodyPr>
          <a:lstStyle/>
          <a:p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Kritérium C hodnocení žádosti, s.14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906086"/>
            <a:ext cx="10515600" cy="5450263"/>
          </a:xfrm>
        </p:spPr>
        <p:txBody>
          <a:bodyPr>
            <a:normAutofit/>
          </a:bodyPr>
          <a:lstStyle/>
          <a:p>
            <a:pPr marL="0" lvl="1" indent="0" algn="just">
              <a:lnSpc>
                <a:spcPct val="80000"/>
              </a:lnSpc>
              <a:buNone/>
              <a:defRPr/>
            </a:pP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Posouzení významu projektu pro Olomoucký kraj v návaznosti na aktivity v DZ vzdělávání a rozvoje vzdělávací soustavy Olomouckého kraje na období 2024-2028:</a:t>
            </a:r>
            <a:endParaRPr lang="cs-CZ" sz="19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lnSpc>
                <a:spcPct val="80000"/>
              </a:lnSpc>
              <a:buNone/>
              <a:defRPr/>
            </a:pPr>
            <a:endParaRPr lang="cs-CZ" sz="1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lnSpc>
                <a:spcPct val="80000"/>
              </a:lnSpc>
              <a:buNone/>
              <a:defRPr/>
            </a:pPr>
            <a:endParaRPr lang="cs-CZ" sz="1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lnSpc>
                <a:spcPct val="80000"/>
              </a:lnSpc>
              <a:buNone/>
              <a:defRPr/>
            </a:pPr>
            <a:endParaRPr lang="cs-CZ" sz="1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lnSpc>
                <a:spcPct val="80000"/>
              </a:lnSpc>
              <a:buNone/>
              <a:defRPr/>
            </a:pPr>
            <a:endParaRPr lang="cs-CZ" sz="1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lnSpc>
                <a:spcPct val="80000"/>
              </a:lnSpc>
              <a:buNone/>
              <a:defRPr/>
            </a:pPr>
            <a:endParaRPr lang="cs-CZ" sz="1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lnSpc>
                <a:spcPct val="80000"/>
              </a:lnSpc>
              <a:buNone/>
              <a:defRPr/>
            </a:pPr>
            <a:endParaRPr lang="cs-CZ" sz="1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lnSpc>
                <a:spcPct val="80000"/>
              </a:lnSpc>
              <a:buNone/>
              <a:defRPr/>
            </a:pPr>
            <a:endParaRPr lang="cs-CZ" sz="1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lnSpc>
                <a:spcPct val="80000"/>
              </a:lnSpc>
              <a:buNone/>
              <a:defRPr/>
            </a:pPr>
            <a:endParaRPr lang="cs-CZ" sz="1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lnSpc>
                <a:spcPct val="80000"/>
              </a:lnSpc>
              <a:buNone/>
              <a:defRPr/>
            </a:pPr>
            <a:endParaRPr lang="cs-CZ" sz="1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fontAlgn="b">
              <a:buNone/>
            </a:pPr>
            <a:endParaRPr lang="cs-CZ" sz="1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fontAlgn="b">
              <a:buNone/>
            </a:pPr>
            <a:endParaRPr lang="cs-CZ" sz="1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r" fontAlgn="b">
              <a:buNone/>
            </a:pPr>
            <a:endParaRPr lang="cs-CZ" sz="1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r" fontAlgn="b">
              <a:buNone/>
            </a:pPr>
            <a:endParaRPr lang="cs-CZ" sz="1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r" fontAlgn="b">
              <a:buNone/>
            </a:pPr>
            <a:r>
              <a:rPr lang="cs-CZ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Projekt zahrnuje 5  a více aktivit v DZ OLK</a:t>
            </a:r>
          </a:p>
          <a:p>
            <a:pPr marL="0" indent="0" algn="r" fontAlgn="b">
              <a:buNone/>
            </a:pPr>
            <a:r>
              <a:rPr lang="cs-CZ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Projekt zahrnuje 3-4 aktivity v DZ OLK </a:t>
            </a:r>
          </a:p>
          <a:p>
            <a:pPr marL="0" indent="0" algn="r" fontAlgn="b">
              <a:buNone/>
            </a:pPr>
            <a:r>
              <a:rPr lang="cs-CZ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c) Projekt zahrnuje 1–2  aktivity v DZ OLK </a:t>
            </a:r>
          </a:p>
          <a:p>
            <a:pPr marL="0" lvl="1" indent="0" algn="r">
              <a:lnSpc>
                <a:spcPct val="80000"/>
              </a:lnSpc>
              <a:buNone/>
              <a:defRPr/>
            </a:pPr>
            <a:endParaRPr lang="cs-CZ" sz="1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r">
              <a:lnSpc>
                <a:spcPct val="80000"/>
              </a:lnSpc>
              <a:buNone/>
              <a:defRPr/>
            </a:pPr>
            <a:endParaRPr lang="cs-CZ" sz="1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11.12. 2024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980411" y="6356350"/>
            <a:ext cx="4114800" cy="365125"/>
          </a:xfrm>
        </p:spPr>
        <p:txBody>
          <a:bodyPr/>
          <a:lstStyle/>
          <a:p>
            <a:r>
              <a:rPr lang="pl-PL" altLang="cs-CZ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2025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22</a:t>
            </a:fld>
            <a:endParaRPr lang="cs-CZ"/>
          </a:p>
        </p:txBody>
      </p:sp>
      <p:graphicFrame>
        <p:nvGraphicFramePr>
          <p:cNvPr id="7" name="Tabulka 6">
            <a:extLst>
              <a:ext uri="{FF2B5EF4-FFF2-40B4-BE49-F238E27FC236}">
                <a16:creationId xmlns:a16="http://schemas.microsoft.com/office/drawing/2014/main" id="{2971980D-5013-E70D-B7DC-5ACF08BECC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0178417"/>
              </p:ext>
            </p:extLst>
          </p:nvPr>
        </p:nvGraphicFramePr>
        <p:xfrm>
          <a:off x="1325461" y="1661020"/>
          <a:ext cx="9823507" cy="376731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767437">
                  <a:extLst>
                    <a:ext uri="{9D8B030D-6E8A-4147-A177-3AD203B41FA5}">
                      <a16:colId xmlns:a16="http://schemas.microsoft.com/office/drawing/2014/main" val="2672212493"/>
                    </a:ext>
                  </a:extLst>
                </a:gridCol>
                <a:gridCol w="1056070">
                  <a:extLst>
                    <a:ext uri="{9D8B030D-6E8A-4147-A177-3AD203B41FA5}">
                      <a16:colId xmlns:a16="http://schemas.microsoft.com/office/drawing/2014/main" val="1608378482"/>
                    </a:ext>
                  </a:extLst>
                </a:gridCol>
              </a:tblGrid>
              <a:tr h="310289"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Možnost více odpovědí: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926505539"/>
                  </a:ext>
                </a:extLst>
              </a:tr>
              <a:tr h="31826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1) realizace vzdělávací akce na téma klimatické a/nebo globální rozvojové vzdělávání ve spolupráci s organizacemi profilující se v oblasti EVVO,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>
                          <a:effectLst/>
                        </a:rPr>
                        <a:t>□</a:t>
                      </a:r>
                      <a:endParaRPr lang="cs-CZ" sz="11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381019930"/>
                  </a:ext>
                </a:extLst>
              </a:tr>
              <a:tr h="442090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2) realizace vzdělávací akce na téma vzdělávání  pro udržitelný rozvoj (s vyloučením tématu v bodě v bodě 1) ve spolupráci s organizacemi profilující se v oblasti EVVO,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>
                          <a:effectLst/>
                        </a:rPr>
                        <a:t>□</a:t>
                      </a:r>
                      <a:endParaRPr lang="cs-CZ" sz="11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93646159"/>
                  </a:ext>
                </a:extLst>
              </a:tr>
              <a:tr h="300949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3) tvorba výukového programu na téma klimatické a/nebo globální rozvojové vzdělávání pro žáky 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>
                          <a:effectLst/>
                        </a:rPr>
                        <a:t>□</a:t>
                      </a:r>
                      <a:endParaRPr lang="cs-CZ" sz="11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73721815"/>
                  </a:ext>
                </a:extLst>
              </a:tr>
              <a:tr h="300949"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u="none" strike="noStrike">
                          <a:effectLst/>
                        </a:rPr>
                        <a:t>4) tvorba výukového programu na téma vzdělávání pro udržitelný rozvoj  (s vyloučením tématu v bodě 3) pro žáky,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>
                          <a:effectLst/>
                        </a:rPr>
                        <a:t>□</a:t>
                      </a:r>
                      <a:endParaRPr lang="cs-CZ" sz="11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051633528"/>
                  </a:ext>
                </a:extLst>
              </a:tr>
              <a:tr h="167459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5) zpracování on-line infomateriálu EVVO,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>
                          <a:effectLst/>
                        </a:rPr>
                        <a:t>□</a:t>
                      </a:r>
                      <a:endParaRPr lang="cs-CZ" sz="11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813673238"/>
                  </a:ext>
                </a:extLst>
              </a:tr>
              <a:tr h="300949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6) sdílení dobré praxe na webu organizace (ekoaktivit, pomůcek, výukových programů, knih),*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>
                          <a:effectLst/>
                        </a:rPr>
                        <a:t>□</a:t>
                      </a:r>
                      <a:endParaRPr lang="cs-CZ" sz="11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049608392"/>
                  </a:ext>
                </a:extLst>
              </a:tr>
              <a:tr h="19257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7) studium specializačního studia pro koordinánory EVVO,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>
                          <a:effectLst/>
                        </a:rPr>
                        <a:t>□</a:t>
                      </a:r>
                      <a:endParaRPr lang="cs-CZ" sz="11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564079155"/>
                  </a:ext>
                </a:extLst>
              </a:tr>
              <a:tr h="30142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8) celoroční realizace výukových programů na téma vzdělávání pro udržitelný rozvoj pro žáky různých typů škol,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>
                          <a:effectLst/>
                        </a:rPr>
                        <a:t>□</a:t>
                      </a:r>
                      <a:endParaRPr lang="cs-CZ" sz="11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32679143"/>
                  </a:ext>
                </a:extLst>
              </a:tr>
              <a:tr h="294728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9) sestavení nabídky DVPP na téma klimatické a/nebo globální rozvojové vzdělávání,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>
                          <a:effectLst/>
                        </a:rPr>
                        <a:t>□</a:t>
                      </a:r>
                      <a:endParaRPr lang="cs-CZ" sz="11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993292614"/>
                  </a:ext>
                </a:extLst>
              </a:tr>
              <a:tr h="300949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10) sestavení nabídky DVPP na téma vzdělávání pro udržitelný rozvoj (s vyloučením tématu v bodě 9),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>
                          <a:effectLst/>
                        </a:rPr>
                        <a:t>□</a:t>
                      </a:r>
                      <a:endParaRPr lang="cs-CZ" sz="11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57478931"/>
                  </a:ext>
                </a:extLst>
              </a:tr>
              <a:tr h="184205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11) podpora škol koordinací mezinárodního programu Ekoškola.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>
                          <a:effectLst/>
                        </a:rPr>
                        <a:t>□</a:t>
                      </a:r>
                      <a:endParaRPr lang="cs-CZ" sz="11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264054385"/>
                  </a:ext>
                </a:extLst>
              </a:tr>
              <a:tr h="318266">
                <a:tc gridSpan="2">
                  <a:txBody>
                    <a:bodyPr/>
                    <a:lstStyle/>
                    <a:p>
                      <a:pPr algn="l" fontAlgn="t"/>
                      <a:r>
                        <a:rPr lang="cs-CZ" sz="1100" u="none" strike="noStrike" dirty="0">
                          <a:effectLst/>
                        </a:rPr>
                        <a:t>*Žadatel pošle webový odkaz </a:t>
                      </a:r>
                      <a:r>
                        <a:rPr lang="cs-CZ" sz="1100" u="none" strike="noStrike" dirty="0" err="1">
                          <a:effectLst/>
                        </a:rPr>
                        <a:t>ekoaktivit</a:t>
                      </a:r>
                      <a:r>
                        <a:rPr lang="cs-CZ" sz="1100" u="none" strike="noStrike" dirty="0">
                          <a:effectLst/>
                        </a:rPr>
                        <a:t> na e-mail </a:t>
                      </a:r>
                      <a:r>
                        <a:rPr lang="cs-CZ" sz="1100" u="none" strike="noStrike" dirty="0" err="1">
                          <a:effectLst/>
                        </a:rPr>
                        <a:t>administarátora</a:t>
                      </a:r>
                      <a:r>
                        <a:rPr lang="cs-CZ" sz="1100" u="none" strike="noStrike" dirty="0">
                          <a:effectLst/>
                        </a:rPr>
                        <a:t>.</a:t>
                      </a:r>
                      <a:br>
                        <a:rPr lang="cs-CZ" sz="1100" u="none" strike="noStrike" dirty="0">
                          <a:effectLst/>
                        </a:rPr>
                      </a:br>
                      <a:endParaRPr lang="cs-CZ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7755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62193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136525"/>
            <a:ext cx="10515600" cy="503556"/>
          </a:xfrm>
        </p:spPr>
        <p:txBody>
          <a:bodyPr>
            <a:normAutofit fontScale="90000"/>
          </a:bodyPr>
          <a:lstStyle/>
          <a:p>
            <a:r>
              <a:rPr lang="cs-CZ" dirty="0"/>
              <a:t>           </a:t>
            </a:r>
            <a:br>
              <a:rPr lang="cs-CZ" dirty="0"/>
            </a:br>
            <a:r>
              <a:rPr lang="cs-CZ" dirty="0"/>
              <a:t>         </a:t>
            </a:r>
            <a:r>
              <a:rPr lang="cs-CZ" alt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Povinné přílohy žádosti, s. 5,6</a:t>
            </a:r>
            <a:b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789709"/>
            <a:ext cx="10515600" cy="5788643"/>
          </a:xfrm>
        </p:spPr>
        <p:txBody>
          <a:bodyPr>
            <a:normAutofit fontScale="32500" lnSpcReduction="20000"/>
          </a:bodyPr>
          <a:lstStyle/>
          <a:p>
            <a:pPr marL="0" indent="0" algn="just">
              <a:buFontTx/>
              <a:buNone/>
              <a:defRPr/>
            </a:pPr>
            <a:r>
              <a:rPr lang="cs-CZ" sz="7000" b="1" dirty="0">
                <a:solidFill>
                  <a:srgbClr val="002060"/>
                </a:solidFill>
              </a:rPr>
              <a:t>V případě příjemce dotace/příspěvku z roku 2023, který již doložil přílohy 1-5, stačí zaslat </a:t>
            </a:r>
            <a:r>
              <a:rPr lang="cs-CZ" sz="7000" b="1" u="sng" dirty="0">
                <a:solidFill>
                  <a:srgbClr val="FF0000"/>
                </a:solidFill>
              </a:rPr>
              <a:t>pouze Čestné prohlášení </a:t>
            </a:r>
            <a:r>
              <a:rPr lang="cs-CZ" sz="7000" b="1" dirty="0">
                <a:solidFill>
                  <a:srgbClr val="FF0000"/>
                </a:solidFill>
              </a:rPr>
              <a:t>o nezměněné identifikaci žadatele na s. 7  </a:t>
            </a:r>
            <a:r>
              <a:rPr lang="cs-CZ" sz="7000" b="1" dirty="0">
                <a:solidFill>
                  <a:srgbClr val="002060"/>
                </a:solidFill>
              </a:rPr>
              <a:t>a</a:t>
            </a:r>
            <a:r>
              <a:rPr lang="cs-CZ" sz="7000" b="1" u="sng" dirty="0">
                <a:solidFill>
                  <a:srgbClr val="FF0000"/>
                </a:solidFill>
              </a:rPr>
              <a:t> přílohu č. 17a) - souhlas zřizovatele</a:t>
            </a:r>
          </a:p>
          <a:p>
            <a:pPr marL="0" indent="0" algn="just">
              <a:buFontTx/>
              <a:buNone/>
              <a:defRPr/>
            </a:pPr>
            <a:endParaRPr lang="cs-CZ" sz="48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buFontTx/>
              <a:buAutoNum type="arabicPeriod"/>
              <a:defRPr/>
            </a:pPr>
            <a:r>
              <a:rPr lang="cs-CZ" sz="4800" b="1" dirty="0">
                <a:solidFill>
                  <a:srgbClr val="FF0000"/>
                </a:solidFill>
              </a:rPr>
              <a:t>Prostá kopie dokladu o zřízení běžného účtu žadatele</a:t>
            </a:r>
            <a:r>
              <a:rPr lang="cs-CZ" sz="4800" b="1" dirty="0">
                <a:solidFill>
                  <a:srgbClr val="0000CC"/>
                </a:solidFill>
              </a:rPr>
              <a:t> </a:t>
            </a:r>
            <a:r>
              <a:rPr lang="cs-CZ" sz="4800" b="1" dirty="0">
                <a:solidFill>
                  <a:srgbClr val="002060"/>
                </a:solidFill>
              </a:rPr>
              <a:t>(např. prostá kopie smlouvy o zřízení běžného účtu nebo potvrzení banky o zřízení běžného účtu),</a:t>
            </a:r>
          </a:p>
          <a:p>
            <a:pPr algn="just">
              <a:buFontTx/>
              <a:buAutoNum type="arabicPeriod"/>
              <a:defRPr/>
            </a:pPr>
            <a:r>
              <a:rPr lang="cs-CZ" sz="4800" b="1" dirty="0">
                <a:solidFill>
                  <a:srgbClr val="FF0000"/>
                </a:solidFill>
              </a:rPr>
              <a:t>Prostá kopie dokladu prokazujícího právní osobnost žadatele </a:t>
            </a:r>
            <a:r>
              <a:rPr lang="cs-CZ" sz="4800" b="1" dirty="0">
                <a:solidFill>
                  <a:srgbClr val="002060"/>
                </a:solidFill>
              </a:rPr>
              <a:t>(prostá kopie výpisu z veřejného rejstříku, rejstříku škol a školských zařízení, platné stanovy)</a:t>
            </a:r>
          </a:p>
          <a:p>
            <a:pPr algn="just">
              <a:buFontTx/>
              <a:buAutoNum type="arabicPeriod"/>
              <a:defRPr/>
            </a:pPr>
            <a:endParaRPr lang="cs-CZ" sz="4800" b="1" dirty="0">
              <a:solidFill>
                <a:srgbClr val="002060"/>
              </a:solidFill>
            </a:endParaRPr>
          </a:p>
          <a:p>
            <a:pPr algn="just">
              <a:buFontTx/>
              <a:buAutoNum type="arabicPeriod"/>
              <a:defRPr/>
            </a:pPr>
            <a:r>
              <a:rPr lang="cs-CZ" sz="4800" b="1" dirty="0">
                <a:solidFill>
                  <a:srgbClr val="FF0000"/>
                </a:solidFill>
              </a:rPr>
              <a:t>Prostá kopie dokladu o oprávněnosti osoby zastupovat žadatele</a:t>
            </a:r>
            <a:r>
              <a:rPr lang="cs-CZ" sz="4800" b="1" dirty="0">
                <a:solidFill>
                  <a:srgbClr val="0000CC"/>
                </a:solidFill>
              </a:rPr>
              <a:t> </a:t>
            </a:r>
            <a:r>
              <a:rPr lang="cs-CZ" sz="4800" b="1" dirty="0">
                <a:solidFill>
                  <a:srgbClr val="002060"/>
                </a:solidFill>
              </a:rPr>
              <a:t>(prostá kopie jmenovací listiny), </a:t>
            </a:r>
          </a:p>
          <a:p>
            <a:pPr>
              <a:buFontTx/>
              <a:buAutoNum type="arabicPeriod"/>
              <a:defRPr/>
            </a:pPr>
            <a:r>
              <a:rPr lang="cs-CZ" sz="4800" b="1" dirty="0">
                <a:solidFill>
                  <a:srgbClr val="FF0000"/>
                </a:solidFill>
              </a:rPr>
              <a:t>Prostá kopie zřizovací listiny</a:t>
            </a:r>
          </a:p>
          <a:p>
            <a:pPr marL="0" indent="0">
              <a:buFontTx/>
              <a:buNone/>
              <a:defRPr/>
            </a:pPr>
            <a:r>
              <a:rPr lang="cs-CZ" sz="4800" b="1" dirty="0">
                <a:solidFill>
                  <a:srgbClr val="FF0000"/>
                </a:solidFill>
              </a:rPr>
              <a:t>       dále souhlas zřizovatele s </a:t>
            </a:r>
            <a:r>
              <a:rPr lang="cs-CZ" sz="4800" b="1" u="sng" dirty="0">
                <a:solidFill>
                  <a:srgbClr val="FF0000"/>
                </a:solidFill>
              </a:rPr>
              <a:t>podáním žádosti o dotaci </a:t>
            </a:r>
            <a:r>
              <a:rPr lang="cs-CZ" sz="4800" b="1" dirty="0">
                <a:solidFill>
                  <a:srgbClr val="002060"/>
                </a:solidFill>
              </a:rPr>
              <a:t>(pouze </a:t>
            </a:r>
            <a:r>
              <a:rPr lang="cs-CZ" sz="4800" b="1" u="sng" dirty="0">
                <a:solidFill>
                  <a:srgbClr val="002060"/>
                </a:solidFill>
              </a:rPr>
              <a:t>školy zřizované obcí nebo  svazkem obcí), </a:t>
            </a:r>
          </a:p>
          <a:p>
            <a:pPr marL="0" indent="0">
              <a:buFontTx/>
              <a:buNone/>
              <a:defRPr/>
            </a:pPr>
            <a:r>
              <a:rPr lang="cs-CZ" sz="4800" b="1" dirty="0">
                <a:solidFill>
                  <a:srgbClr val="FF0000"/>
                </a:solidFill>
              </a:rPr>
              <a:t>       a souhlas zřizovatele s přijetím</a:t>
            </a:r>
            <a:r>
              <a:rPr lang="cs-CZ" sz="4800" b="1" u="sng" dirty="0">
                <a:solidFill>
                  <a:srgbClr val="FF0000"/>
                </a:solidFill>
              </a:rPr>
              <a:t> dotace</a:t>
            </a:r>
            <a:r>
              <a:rPr lang="cs-CZ" sz="4800" b="1" dirty="0">
                <a:solidFill>
                  <a:srgbClr val="002060"/>
                </a:solidFill>
              </a:rPr>
              <a:t>, pokud je tato povinnost stanovena rozhodnutím zřizovatele, zřizovací listinou či jiným způsobem </a:t>
            </a:r>
            <a:r>
              <a:rPr lang="cs-CZ" sz="4800" b="1" dirty="0">
                <a:solidFill>
                  <a:srgbClr val="FF0000"/>
                </a:solidFill>
              </a:rPr>
              <a:t>zaslat i negativní stanovisko </a:t>
            </a:r>
            <a:r>
              <a:rPr lang="cs-CZ" sz="4800" b="1" dirty="0">
                <a:solidFill>
                  <a:srgbClr val="002060"/>
                </a:solidFill>
              </a:rPr>
              <a:t>(</a:t>
            </a:r>
            <a:r>
              <a:rPr lang="cs-CZ" sz="4800" b="1" u="sng" dirty="0">
                <a:solidFill>
                  <a:srgbClr val="002060"/>
                </a:solidFill>
              </a:rPr>
              <a:t>pouze školy zřizované obcí nebo  svazkem obcí</a:t>
            </a:r>
            <a:r>
              <a:rPr lang="cs-CZ" sz="4800" b="1" dirty="0">
                <a:solidFill>
                  <a:srgbClr val="002060"/>
                </a:solidFill>
              </a:rPr>
              <a:t>) – </a:t>
            </a:r>
            <a:r>
              <a:rPr lang="cs-CZ" sz="4800" b="1" dirty="0">
                <a:solidFill>
                  <a:srgbClr val="FF0000"/>
                </a:solidFill>
              </a:rPr>
              <a:t>příloha č. 17 a)</a:t>
            </a:r>
          </a:p>
          <a:p>
            <a:pPr marL="0" indent="0">
              <a:buFontTx/>
              <a:buNone/>
              <a:defRPr/>
            </a:pPr>
            <a:endParaRPr lang="cs-CZ" sz="4800" b="1" dirty="0">
              <a:solidFill>
                <a:srgbClr val="FF0000"/>
              </a:solidFill>
            </a:endParaRPr>
          </a:p>
          <a:p>
            <a:pPr marL="0" indent="0">
              <a:buFontTx/>
              <a:buNone/>
              <a:defRPr/>
            </a:pPr>
            <a:r>
              <a:rPr lang="cs-CZ" sz="4800" b="1" dirty="0">
                <a:solidFill>
                  <a:srgbClr val="FF0000"/>
                </a:solidFill>
              </a:rPr>
              <a:t>5. Prostá kopie dokladu prokazujícího registraci k dani z přidané hodnoty </a:t>
            </a:r>
            <a:r>
              <a:rPr lang="cs-CZ" sz="4800" b="1" dirty="0">
                <a:solidFill>
                  <a:srgbClr val="002060"/>
                </a:solidFill>
              </a:rPr>
              <a:t>a skutečnost, zda žadatel má či nemá nárok na vrácení DPH v oblasti realizace projektu, je-li žadatel plátcem DPH,</a:t>
            </a:r>
          </a:p>
          <a:p>
            <a:pPr marL="0" indent="0">
              <a:buFontTx/>
              <a:buNone/>
              <a:defRPr/>
            </a:pPr>
            <a:endParaRPr lang="cs-CZ" sz="4800" b="1" dirty="0">
              <a:solidFill>
                <a:srgbClr val="002060"/>
              </a:solidFill>
            </a:endParaRPr>
          </a:p>
          <a:p>
            <a:pPr>
              <a:buFontTx/>
              <a:buAutoNum type="arabicPeriod" startAt="6"/>
              <a:defRPr/>
            </a:pPr>
            <a:r>
              <a:rPr lang="cs-CZ" sz="4800" b="1" dirty="0">
                <a:solidFill>
                  <a:srgbClr val="FF0000"/>
                </a:solidFill>
              </a:rPr>
              <a:t>Čestné prohlášení o nezměněné identifikaci žadatele</a:t>
            </a:r>
          </a:p>
          <a:p>
            <a:pPr>
              <a:buFontTx/>
              <a:buAutoNum type="arabicPeriod" startAt="6"/>
              <a:defRPr/>
            </a:pPr>
            <a:endParaRPr lang="cs-CZ" sz="4800" b="1" dirty="0">
              <a:solidFill>
                <a:srgbClr val="FF0000"/>
              </a:solidFill>
            </a:endParaRPr>
          </a:p>
          <a:p>
            <a:pPr marL="0" indent="0">
              <a:buNone/>
              <a:defRPr/>
            </a:pPr>
            <a:endParaRPr lang="cs-CZ" sz="4800" b="1" dirty="0">
              <a:solidFill>
                <a:srgbClr val="FF0000"/>
              </a:solidFill>
            </a:endParaRPr>
          </a:p>
          <a:p>
            <a:pPr marL="0" indent="0" algn="just">
              <a:buNone/>
              <a:defRPr/>
            </a:pPr>
            <a:endParaRPr lang="cs-CZ" sz="4800" b="1" dirty="0">
              <a:solidFill>
                <a:srgbClr val="002060"/>
              </a:solidFill>
            </a:endParaRPr>
          </a:p>
          <a:p>
            <a:pPr marL="0" indent="0" algn="just">
              <a:buFontTx/>
              <a:buNone/>
              <a:defRPr/>
            </a:pPr>
            <a:endParaRPr lang="cs-CZ" sz="48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 algn="just">
              <a:buFontTx/>
              <a:buAutoNum type="arabicPeriod" startAt="5"/>
              <a:defRPr/>
            </a:pPr>
            <a:endParaRPr lang="cs-CZ" sz="37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 algn="just">
              <a:buFontTx/>
              <a:buAutoNum type="arabicPeriod" startAt="5"/>
              <a:defRPr/>
            </a:pP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11.12. 2024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858000"/>
            <a:ext cx="4114800" cy="466078"/>
          </a:xfrm>
        </p:spPr>
        <p:txBody>
          <a:bodyPr/>
          <a:lstStyle/>
          <a:p>
            <a:r>
              <a:rPr lang="pl-PL" altLang="cs-CZ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2025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887443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75501"/>
            <a:ext cx="10515600" cy="564580"/>
          </a:xfrm>
        </p:spPr>
        <p:txBody>
          <a:bodyPr>
            <a:normAutofit fontScale="90000"/>
          </a:bodyPr>
          <a:lstStyle/>
          <a:p>
            <a:r>
              <a:rPr lang="cs-CZ" dirty="0"/>
              <a:t>           </a:t>
            </a:r>
            <a:br>
              <a:rPr lang="cs-CZ" dirty="0"/>
            </a:br>
            <a:r>
              <a:rPr lang="cs-CZ" dirty="0"/>
              <a:t>         </a:t>
            </a:r>
            <a:r>
              <a:rPr lang="cs-CZ" alt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Povinné přílohy žádosti, s.5,6</a:t>
            </a:r>
            <a:b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771787"/>
            <a:ext cx="10629550" cy="5949688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  <a:defRPr/>
            </a:pPr>
            <a:endParaRPr lang="cs-CZ" sz="6400" b="1" dirty="0">
              <a:solidFill>
                <a:srgbClr val="FF0000"/>
              </a:solidFill>
            </a:endParaRPr>
          </a:p>
          <a:p>
            <a:pPr marL="0" indent="0">
              <a:buNone/>
              <a:defRPr/>
            </a:pPr>
            <a:r>
              <a:rPr lang="cs-CZ" sz="6400" b="1" dirty="0">
                <a:solidFill>
                  <a:srgbClr val="FF0000"/>
                </a:solidFill>
              </a:rPr>
              <a:t>7. Přehled poskytnutých dotací – </a:t>
            </a:r>
            <a:r>
              <a:rPr lang="cs-CZ" sz="6400" b="1" dirty="0">
                <a:solidFill>
                  <a:srgbClr val="002060"/>
                </a:solidFill>
              </a:rPr>
              <a:t>viz Příloha č. 2 žádosti,</a:t>
            </a:r>
          </a:p>
          <a:p>
            <a:pPr marL="0" indent="0">
              <a:buNone/>
              <a:defRPr/>
            </a:pPr>
            <a:endParaRPr lang="cs-CZ" sz="6400" b="1" dirty="0">
              <a:solidFill>
                <a:srgbClr val="002060"/>
              </a:solidFill>
            </a:endParaRPr>
          </a:p>
          <a:p>
            <a:pPr marL="0" indent="0">
              <a:buNone/>
              <a:defRPr/>
            </a:pPr>
            <a:r>
              <a:rPr lang="cs-CZ" sz="6400" b="1" dirty="0">
                <a:solidFill>
                  <a:srgbClr val="FF0000"/>
                </a:solidFill>
              </a:rPr>
              <a:t>8. Čestné prohlášení žadatele o podporu v režimu de minimis,</a:t>
            </a:r>
            <a:r>
              <a:rPr lang="cs-CZ" sz="6400" b="1" dirty="0">
                <a:solidFill>
                  <a:srgbClr val="002060"/>
                </a:solidFill>
              </a:rPr>
              <a:t> (tam, kde se jedná o veřejnou podporu) – </a:t>
            </a:r>
            <a:r>
              <a:rPr lang="cs-CZ" sz="6400" b="1" dirty="0">
                <a:solidFill>
                  <a:srgbClr val="FF0000"/>
                </a:solidFill>
              </a:rPr>
              <a:t>viz Příloha č. 3 žádosti,</a:t>
            </a:r>
          </a:p>
          <a:p>
            <a:pPr marL="0" indent="0">
              <a:buNone/>
              <a:defRPr/>
            </a:pPr>
            <a:endParaRPr lang="cs-CZ" sz="6400" b="1" dirty="0">
              <a:solidFill>
                <a:srgbClr val="FF0000"/>
              </a:solidFill>
            </a:endParaRPr>
          </a:p>
          <a:p>
            <a:pPr marL="0" indent="0" algn="just">
              <a:buNone/>
              <a:defRPr/>
            </a:pPr>
            <a:r>
              <a:rPr lang="cs-CZ" sz="6400" b="1" dirty="0">
                <a:solidFill>
                  <a:srgbClr val="FF0000"/>
                </a:solidFill>
              </a:rPr>
              <a:t>9. Čestné prohlášení žadatele – právnické osoby – </a:t>
            </a:r>
            <a:r>
              <a:rPr lang="cs-CZ" sz="6400" b="1" dirty="0">
                <a:solidFill>
                  <a:srgbClr val="002060"/>
                </a:solidFill>
              </a:rPr>
              <a:t>viz Příloha č. 4 žádosti, </a:t>
            </a:r>
          </a:p>
          <a:p>
            <a:pPr marL="0" indent="0" algn="just">
              <a:buNone/>
              <a:defRPr/>
            </a:pPr>
            <a:endParaRPr lang="cs-CZ" sz="6400" b="1" dirty="0">
              <a:solidFill>
                <a:srgbClr val="002060"/>
              </a:solidFill>
            </a:endParaRPr>
          </a:p>
          <a:p>
            <a:pPr marL="0" indent="0" algn="just">
              <a:buNone/>
              <a:defRPr/>
            </a:pPr>
            <a:r>
              <a:rPr lang="cs-CZ" sz="6400" b="1" dirty="0">
                <a:solidFill>
                  <a:srgbClr val="FF0000"/>
                </a:solidFill>
              </a:rPr>
              <a:t>11.</a:t>
            </a:r>
            <a:r>
              <a:rPr lang="cs-CZ" sz="6400" b="1" dirty="0">
                <a:solidFill>
                  <a:srgbClr val="002060"/>
                </a:solidFill>
              </a:rPr>
              <a:t> </a:t>
            </a:r>
            <a:r>
              <a:rPr lang="cs-CZ" sz="6400" b="1" dirty="0">
                <a:solidFill>
                  <a:srgbClr val="FF0000"/>
                </a:solidFill>
              </a:rPr>
              <a:t>Rozpočet celkových předpokládaných uznatelných výdajů akce/činnosti – viz Příloha č. 6 žádosti,</a:t>
            </a:r>
          </a:p>
          <a:p>
            <a:pPr marL="0" indent="0" algn="just">
              <a:buNone/>
              <a:defRPr/>
            </a:pPr>
            <a:endParaRPr lang="cs-CZ" sz="6400" b="1" dirty="0">
              <a:solidFill>
                <a:srgbClr val="FF0000"/>
              </a:solidFill>
            </a:endParaRPr>
          </a:p>
          <a:p>
            <a:pPr marL="0" indent="0" algn="just">
              <a:buNone/>
              <a:defRPr/>
            </a:pPr>
            <a:r>
              <a:rPr lang="cs-CZ" sz="6400" b="1" dirty="0">
                <a:solidFill>
                  <a:srgbClr val="FF0000"/>
                </a:solidFill>
              </a:rPr>
              <a:t>12. Hodnotící kritéria B,C – viz Příloha č. 7 žádosti,</a:t>
            </a:r>
          </a:p>
          <a:p>
            <a:pPr marL="0" indent="0" algn="just">
              <a:buNone/>
              <a:defRPr/>
            </a:pPr>
            <a:endParaRPr lang="cs-CZ" sz="6400" b="1" dirty="0">
              <a:solidFill>
                <a:srgbClr val="FF0000"/>
              </a:solidFill>
            </a:endParaRPr>
          </a:p>
          <a:p>
            <a:pPr marL="0" indent="0" algn="just">
              <a:buNone/>
              <a:defRPr/>
            </a:pPr>
            <a:r>
              <a:rPr lang="cs-CZ" sz="6400" b="1" dirty="0">
                <a:solidFill>
                  <a:srgbClr val="FF0000"/>
                </a:solidFill>
              </a:rPr>
              <a:t>17. a)Souhlas zřizovatele s podáním žádosti o dotaci a s přijetím dotace včetně čestného prohlášení zřizovatele s uvedením čísla bankovního účtu – </a:t>
            </a:r>
            <a:r>
              <a:rPr lang="cs-CZ" sz="6400" b="1" dirty="0">
                <a:solidFill>
                  <a:srgbClr val="002060"/>
                </a:solidFill>
              </a:rPr>
              <a:t>(formulář je zveřejněn na webu dotačního programu), dokládají obecní školy každoročně!!!</a:t>
            </a:r>
          </a:p>
          <a:p>
            <a:pPr marL="0" indent="0" algn="just">
              <a:buNone/>
              <a:defRPr/>
            </a:pPr>
            <a:endParaRPr lang="cs-CZ" sz="6400" b="1" dirty="0">
              <a:solidFill>
                <a:srgbClr val="002060"/>
              </a:solidFill>
            </a:endParaRPr>
          </a:p>
          <a:p>
            <a:pPr marL="0" indent="0" algn="just">
              <a:buNone/>
              <a:defRPr/>
            </a:pPr>
            <a:r>
              <a:rPr lang="cs-CZ" sz="6400" b="1" dirty="0">
                <a:solidFill>
                  <a:srgbClr val="FF0000"/>
                </a:solidFill>
              </a:rPr>
              <a:t>17. b) partnerství o spolupráci škol – doloží pouze školy bez ohledu na zřizovatele, které vzájemně spolupracují na projektové aktivitě popř. projektových aktivitách - </a:t>
            </a:r>
            <a:r>
              <a:rPr lang="cs-CZ" sz="6400" b="1" dirty="0">
                <a:solidFill>
                  <a:srgbClr val="002060"/>
                </a:solidFill>
              </a:rPr>
              <a:t>(formulář je zveřejněn na webu dotačního programu), </a:t>
            </a:r>
            <a:endParaRPr lang="cs-CZ" sz="6400" b="1" dirty="0">
              <a:solidFill>
                <a:srgbClr val="FF0000"/>
              </a:solidFill>
            </a:endParaRPr>
          </a:p>
          <a:p>
            <a:pPr marL="0" indent="0" algn="just">
              <a:buNone/>
              <a:defRPr/>
            </a:pPr>
            <a:r>
              <a:rPr lang="cs-CZ" sz="4800" b="1" dirty="0">
                <a:solidFill>
                  <a:srgbClr val="FF0000"/>
                </a:solidFill>
              </a:rPr>
              <a:t>18.</a:t>
            </a:r>
            <a:r>
              <a:rPr lang="cs-CZ" sz="4800" b="1" dirty="0">
                <a:solidFill>
                  <a:srgbClr val="002060"/>
                </a:solidFill>
              </a:rPr>
              <a:t> </a:t>
            </a:r>
            <a:r>
              <a:rPr lang="cs-CZ" sz="4200" b="1" dirty="0">
                <a:solidFill>
                  <a:srgbClr val="002060"/>
                </a:solidFill>
              </a:rPr>
              <a:t>pokud žadatel jakoukoliv z uvedených příloh v daném (aktuálním) kalendářním roce již doložil v rámci jiného dotačního programu/titulu Olomouckého kraje, uvede ve své žádosti přesnou identifikaci požadované přílohy (číslo a název) a identifikaci dotačního programu/titulu Olomouckého kraje, kde byla žádost již doložena (číslo a název). </a:t>
            </a:r>
          </a:p>
          <a:p>
            <a:pPr marL="0" indent="0" algn="just">
              <a:buNone/>
              <a:defRPr/>
            </a:pPr>
            <a:endParaRPr lang="cs-CZ" sz="4200" b="1" i="1" dirty="0">
              <a:solidFill>
                <a:srgbClr val="002060"/>
              </a:solidFill>
            </a:endParaRPr>
          </a:p>
          <a:p>
            <a:pPr marL="0" indent="0" algn="r">
              <a:buNone/>
              <a:defRPr/>
            </a:pPr>
            <a:r>
              <a:rPr lang="cs-CZ" sz="7200" b="1" i="1" dirty="0">
                <a:solidFill>
                  <a:srgbClr val="FF0000"/>
                </a:solidFill>
              </a:rPr>
              <a:t>Číslování příloh odpovídá číslování příloh v žádosti, které se vyžadují!!!!</a:t>
            </a:r>
          </a:p>
          <a:p>
            <a:pPr marL="0" indent="0" algn="r">
              <a:buNone/>
              <a:defRPr/>
            </a:pPr>
            <a:endParaRPr lang="cs-CZ" sz="4800" b="1" i="1" dirty="0">
              <a:solidFill>
                <a:srgbClr val="002060"/>
              </a:solidFill>
            </a:endParaRPr>
          </a:p>
          <a:p>
            <a:pPr marL="0" indent="0" algn="just">
              <a:buFontTx/>
              <a:buNone/>
              <a:defRPr/>
            </a:pPr>
            <a:endParaRPr lang="cs-CZ" sz="48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 algn="just">
              <a:buFontTx/>
              <a:buAutoNum type="arabicPeriod" startAt="5"/>
              <a:defRPr/>
            </a:pPr>
            <a:endParaRPr lang="cs-CZ" sz="37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 algn="just">
              <a:buFontTx/>
              <a:buAutoNum type="arabicPeriod" startAt="5"/>
              <a:defRPr/>
            </a:pP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11.12. 2024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858000"/>
            <a:ext cx="4114800" cy="466078"/>
          </a:xfrm>
        </p:spPr>
        <p:txBody>
          <a:bodyPr/>
          <a:lstStyle/>
          <a:p>
            <a:r>
              <a:rPr lang="pl-PL" altLang="cs-CZ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2025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31036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47E0C96-3894-6999-1C04-50FEAE591F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09726"/>
            <a:ext cx="10515600" cy="864066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Zaslané přílohy v RAPU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60E6CA5-8CC0-7971-8601-5B2FF4951D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6258" y="1554826"/>
            <a:ext cx="10515600" cy="450618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Přílohy zaslané v RAP musí být:</a:t>
            </a:r>
          </a:p>
          <a:p>
            <a:pPr marL="0" indent="0">
              <a:buNone/>
            </a:pPr>
            <a:r>
              <a:rPr lang="cs-CZ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jednoznačně identifikovatelné dle jejich názvu.</a:t>
            </a:r>
          </a:p>
          <a:p>
            <a:pPr marL="0" indent="0">
              <a:buNone/>
            </a:pPr>
            <a:endParaRPr lang="cs-CZ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PŘÍPADĚ, ŽE NĚJAKÁ PŘÍLOHA (nejčastěji souhlas zřizovatele) CHYBÍ – BUDE ZASLÁNA NA E-MAIL: </a:t>
            </a:r>
            <a:r>
              <a:rPr lang="cs-CZ" altLang="cs-CZ" sz="40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m.krepelkovagazdikova@olkraj.cz</a:t>
            </a:r>
            <a:endParaRPr lang="cs-CZ" altLang="cs-CZ" sz="4000" b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41A4BD5-1277-9F6E-EE10-596B9EFB9B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876148" y="6218808"/>
            <a:ext cx="2743200" cy="365125"/>
          </a:xfrm>
        </p:spPr>
        <p:txBody>
          <a:bodyPr/>
          <a:lstStyle/>
          <a:p>
            <a:r>
              <a:rPr lang="cs-CZ"/>
              <a:t>11.12. 2024</a:t>
            </a:r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3567052-1CF8-4C87-D5BC-47538BF053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2025</a:t>
            </a:r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5732254-0ABC-D438-8050-2C32676069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895720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2CC5D82-0F9A-CF29-1EF7-41325B0FBA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10540" y="435006"/>
            <a:ext cx="9143260" cy="1088345"/>
          </a:xfrm>
        </p:spPr>
        <p:txBody>
          <a:bodyPr>
            <a:normAutofit/>
          </a:bodyPr>
          <a:lstStyle/>
          <a:p>
            <a:r>
              <a:rPr 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Časté chyby </a:t>
            </a:r>
            <a:r>
              <a:rPr lang="cs-CZ" sz="4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příloze č. 17 a)</a:t>
            </a:r>
            <a:r>
              <a:rPr lang="cs-CZ" dirty="0"/>
              <a:t>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AA3FBB0-2FA4-0DE0-663F-69393A97BA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09351"/>
            <a:ext cx="10515600" cy="472145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sz="2800" b="1" dirty="0">
                <a:solidFill>
                  <a:srgbClr val="FF0000"/>
                </a:solidFill>
              </a:rPr>
              <a:t>Souhlas zřizovatele s podáním žádosti o dotaci a s přijetím dotace včetně čestného prohlášení zřizovatele s uvedením čísla bankovního účtu</a:t>
            </a:r>
          </a:p>
          <a:p>
            <a:pPr algn="just"/>
            <a:endParaRPr lang="cs-CZ" b="1" dirty="0">
              <a:solidFill>
                <a:srgbClr val="FF0000"/>
              </a:solidFill>
            </a:endParaRPr>
          </a:p>
          <a:p>
            <a:pPr algn="just"/>
            <a:r>
              <a:rPr lang="cs-CZ" b="1" dirty="0">
                <a:solidFill>
                  <a:srgbClr val="FF0000"/>
                </a:solidFill>
              </a:rPr>
              <a:t>!! není vyplněno, 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zda uzavření smlouvy o poskytnutí dotace z výše uvedeného programu </a:t>
            </a:r>
            <a:r>
              <a:rPr lang="cs-CZ" b="1" dirty="0">
                <a:solidFill>
                  <a:srgbClr val="FF0000"/>
                </a:solidFill>
              </a:rPr>
              <a:t>není/je* 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nutné schválit </a:t>
            </a:r>
            <a:r>
              <a:rPr lang="cs-CZ" b="1" dirty="0">
                <a:solidFill>
                  <a:srgbClr val="FF0000"/>
                </a:solidFill>
              </a:rPr>
              <a:t>v orgánech zřizovatele.</a:t>
            </a:r>
          </a:p>
          <a:p>
            <a:pPr algn="just"/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čísle bankovního účtu zřizovatele 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uváděno číslo bankovního 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účtu školy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A05BEE4-B70D-B427-17AA-96225F6296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11.12. 2024</a:t>
            </a:r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CC5ECD8-F703-8A71-E1AA-8CEBFA0A42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2025</a:t>
            </a:r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6151745-B8BA-76C5-8BBD-5AA4498AC2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776265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141316"/>
            <a:ext cx="10515600" cy="631768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Žádost, s. 7-14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906087"/>
            <a:ext cx="10515600" cy="5370022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FontTx/>
              <a:buNone/>
              <a:defRPr/>
            </a:pPr>
            <a:r>
              <a:rPr 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7 </a:t>
            </a:r>
            <a:r>
              <a:rPr lang="cs-CZ" alt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Čestné prohlášení žadatele: místo, datum, podpis;</a:t>
            </a:r>
          </a:p>
          <a:p>
            <a:pPr marL="0" indent="0" algn="just">
              <a:buFontTx/>
              <a:buNone/>
              <a:defRPr/>
            </a:pPr>
            <a:endParaRPr lang="cs-CZ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r>
              <a:rPr 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8 </a:t>
            </a:r>
            <a:r>
              <a:rPr lang="cs-CZ" alt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Čestné prohlášení o nezměněné identifikaci žadatele - Pokud byly v předchozím roce předloženy požadované přílohy 1 - 5 dle odst. 5. žádosti a u žadatele nedošlo k žádné změně v údajích uvedených v těchto přílohách, vyplní žadatel pouze čestné prohlášení; </a:t>
            </a:r>
            <a:r>
              <a:rPr 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neplatí pro nové žadatele</a:t>
            </a:r>
          </a:p>
          <a:p>
            <a:pPr marL="0" indent="0" algn="just">
              <a:buFontTx/>
              <a:buNone/>
              <a:defRPr/>
            </a:pPr>
            <a:endParaRPr lang="cs-CZ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r>
              <a:rPr 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9 </a:t>
            </a:r>
            <a:r>
              <a:rPr lang="cs-CZ" alt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Přehled poskytnutých dotací;</a:t>
            </a:r>
          </a:p>
          <a:p>
            <a:pPr marL="0" indent="0" algn="just">
              <a:buFontTx/>
              <a:buNone/>
              <a:defRPr/>
            </a:pPr>
            <a:r>
              <a:rPr 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10,11 </a:t>
            </a:r>
            <a:r>
              <a:rPr lang="cs-CZ" alt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Čestné prohlášení žadatele o podporu v režimu de minimis</a:t>
            </a:r>
          </a:p>
          <a:p>
            <a:pPr marL="0" indent="0" algn="just">
              <a:buFontTx/>
              <a:buNone/>
              <a:defRPr/>
            </a:pPr>
            <a:r>
              <a:rPr 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12</a:t>
            </a: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alt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Čestné prohlášení žadatele </a:t>
            </a:r>
            <a:r>
              <a:rPr lang="cs-CZ" alt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právnické osoby: </a:t>
            </a:r>
          </a:p>
          <a:p>
            <a:pPr marL="0" indent="0" algn="just">
              <a:buFontTx/>
              <a:buNone/>
              <a:defRPr/>
            </a:pP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bod 1 vyplnit identifikační údaje,  </a:t>
            </a:r>
          </a:p>
          <a:p>
            <a:pPr marL="0" indent="0" algn="just">
              <a:buFontTx/>
              <a:buNone/>
              <a:defRPr/>
            </a:pP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</a:t>
            </a:r>
            <a:r>
              <a:rPr 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bod 2  příspěvkové organizace uvedou žadatel nemá podíl    </a:t>
            </a:r>
          </a:p>
          <a:p>
            <a:pPr marL="0" indent="0" algn="just">
              <a:buFontTx/>
              <a:buNone/>
              <a:defRPr/>
            </a:pP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bod 3 nulový podíl</a:t>
            </a:r>
          </a:p>
          <a:p>
            <a:pPr marL="0" indent="0" algn="just">
              <a:buFontTx/>
              <a:buNone/>
              <a:defRPr/>
            </a:pP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datum jméno a příjmení;</a:t>
            </a:r>
          </a:p>
          <a:p>
            <a:pPr marL="0" indent="0" algn="just">
              <a:buFontTx/>
              <a:buNone/>
              <a:defRPr/>
            </a:pPr>
            <a:r>
              <a:rPr 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13 </a:t>
            </a:r>
            <a:r>
              <a:rPr lang="cs-CZ" alt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Rozpočet</a:t>
            </a:r>
            <a:endParaRPr lang="cs-CZ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r>
              <a:rPr 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14 </a:t>
            </a:r>
            <a:r>
              <a:rPr lang="cs-CZ" alt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Hodnotící kritéria!! </a:t>
            </a:r>
            <a:r>
              <a:rPr lang="cs-CZ" alt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hodnotí komise a ROK</a:t>
            </a: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0" indent="0" algn="ctr">
              <a:buFontTx/>
              <a:buNone/>
              <a:defRPr/>
            </a:pPr>
            <a:r>
              <a:rPr 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 Na žádosti stačí 1 elektronický podpis!!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11.12. 2024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572000" cy="365125"/>
          </a:xfrm>
        </p:spPr>
        <p:txBody>
          <a:bodyPr/>
          <a:lstStyle/>
          <a:p>
            <a:r>
              <a:rPr lang="pl-PL" altLang="cs-CZ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2025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155377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89527" y="182881"/>
            <a:ext cx="9822364" cy="538572"/>
          </a:xfrm>
        </p:spPr>
        <p:txBody>
          <a:bodyPr>
            <a:noAutofit/>
          </a:bodyPr>
          <a:lstStyle/>
          <a:p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Rozpočet, s. 13 – </a:t>
            </a:r>
            <a:r>
              <a:rPr lang="cs-CZ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nezbytná spolupráce ekonomem, ředitelem školy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838199" y="6653349"/>
            <a:ext cx="9420498" cy="68126"/>
          </a:xfrm>
        </p:spPr>
        <p:txBody>
          <a:bodyPr/>
          <a:lstStyle/>
          <a:p>
            <a:r>
              <a:rPr lang="cs-CZ"/>
              <a:t>11.12. 2024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28</a:t>
            </a:fld>
            <a:endParaRPr lang="cs-CZ"/>
          </a:p>
        </p:txBody>
      </p:sp>
      <p:graphicFrame>
        <p:nvGraphicFramePr>
          <p:cNvPr id="11" name="Zástupný symbol pro obsah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54160144"/>
              </p:ext>
            </p:extLst>
          </p:nvPr>
        </p:nvGraphicFramePr>
        <p:xfrm>
          <a:off x="838199" y="939567"/>
          <a:ext cx="10873580" cy="509264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18548">
                  <a:extLst>
                    <a:ext uri="{9D8B030D-6E8A-4147-A177-3AD203B41FA5}">
                      <a16:colId xmlns:a16="http://schemas.microsoft.com/office/drawing/2014/main" val="3942353671"/>
                    </a:ext>
                  </a:extLst>
                </a:gridCol>
                <a:gridCol w="4512880">
                  <a:extLst>
                    <a:ext uri="{9D8B030D-6E8A-4147-A177-3AD203B41FA5}">
                      <a16:colId xmlns:a16="http://schemas.microsoft.com/office/drawing/2014/main" val="1699946007"/>
                    </a:ext>
                  </a:extLst>
                </a:gridCol>
                <a:gridCol w="1255001">
                  <a:extLst>
                    <a:ext uri="{9D8B030D-6E8A-4147-A177-3AD203B41FA5}">
                      <a16:colId xmlns:a16="http://schemas.microsoft.com/office/drawing/2014/main" val="3571127084"/>
                    </a:ext>
                  </a:extLst>
                </a:gridCol>
                <a:gridCol w="1109279">
                  <a:extLst>
                    <a:ext uri="{9D8B030D-6E8A-4147-A177-3AD203B41FA5}">
                      <a16:colId xmlns:a16="http://schemas.microsoft.com/office/drawing/2014/main" val="2145749167"/>
                    </a:ext>
                  </a:extLst>
                </a:gridCol>
                <a:gridCol w="1177872">
                  <a:extLst>
                    <a:ext uri="{9D8B030D-6E8A-4147-A177-3AD203B41FA5}">
                      <a16:colId xmlns:a16="http://schemas.microsoft.com/office/drawing/2014/main" val="4281874688"/>
                    </a:ext>
                  </a:extLst>
                </a:gridCol>
              </a:tblGrid>
              <a:tr h="60260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u="none" strike="noStrike" dirty="0">
                          <a:effectLst/>
                        </a:rPr>
                        <a:t>Neinvestiční výdaje  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 dirty="0">
                          <a:effectLst/>
                        </a:rPr>
                        <a:t>Příklady položek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u="none" strike="noStrike">
                          <a:effectLst/>
                        </a:rPr>
                        <a:t>Celkové předpokládané uznatelné výdaje akce/činnosti: </a:t>
                      </a:r>
                      <a:endParaRPr lang="cs-CZ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u="none" strike="noStrike">
                          <a:effectLst/>
                        </a:rPr>
                        <a:t>Požadovaná výše dotace: </a:t>
                      </a:r>
                      <a:endParaRPr lang="cs-CZ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u="none" strike="noStrike" dirty="0">
                          <a:effectLst/>
                        </a:rPr>
                        <a:t>Vlastní a jiné zdroje:</a:t>
                      </a:r>
                      <a:endParaRPr lang="cs-CZ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11520118"/>
                  </a:ext>
                </a:extLst>
              </a:tr>
              <a:tr h="169440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1. Spotřeba materiálu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b="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sazenice, semínka, zemina, barvy, laky, zahradní nářadí, publikace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543923568"/>
                  </a:ext>
                </a:extLst>
              </a:tr>
              <a:tr h="66193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2. Drobný dlouhodobý hmotný majetek</a:t>
                      </a:r>
                    </a:p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indent="0" algn="just">
                        <a:buFontTx/>
                        <a:buNone/>
                        <a:defRPr/>
                      </a:pPr>
                      <a:r>
                        <a:rPr lang="cs-CZ" sz="1100" b="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</a:t>
                      </a:r>
                      <a:r>
                        <a:rPr lang="cs-CZ" sz="1100" b="0" dirty="0">
                          <a:solidFill>
                            <a:srgbClr val="002060"/>
                          </a:solidFill>
                          <a:effectLst/>
                        </a:rPr>
                        <a:t>dle posouzení ekonoma (vnitřní směrnice) – drobný majetek s použitelností delší než rok v cenovém rozmezí 3 000 Kč až 40 000 Kč. </a:t>
                      </a:r>
                      <a:r>
                        <a:rPr lang="cs-CZ" sz="1100" b="0" baseline="0" dirty="0">
                          <a:solidFill>
                            <a:srgbClr val="002060"/>
                          </a:solidFill>
                          <a:effectLst/>
                        </a:rPr>
                        <a:t> Př. </a:t>
                      </a:r>
                      <a:r>
                        <a:rPr lang="cs-CZ" sz="1100" b="0" dirty="0">
                          <a:solidFill>
                            <a:srgbClr val="002060"/>
                          </a:solidFill>
                          <a:effectLst/>
                        </a:rPr>
                        <a:t>mikroskop, dalekohled,..</a:t>
                      </a:r>
                    </a:p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29071213"/>
                  </a:ext>
                </a:extLst>
              </a:tr>
              <a:tr h="498770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3. Drobný dlouhodobý nehmotný majetek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indent="0" algn="just">
                        <a:buFontTx/>
                        <a:buNone/>
                        <a:defRPr/>
                      </a:pPr>
                      <a:r>
                        <a:rPr lang="cs-CZ" sz="1100" b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</a:t>
                      </a:r>
                      <a:r>
                        <a:rPr lang="cs-CZ" sz="1100" b="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odle posouzení ekonoma školy (vnitřní směrnice) – drobný majetek s použitelností delší než rok v cenovém rozmezí</a:t>
                      </a:r>
                    </a:p>
                    <a:p>
                      <a:pPr marL="0" indent="0" algn="just">
                        <a:buFontTx/>
                        <a:buNone/>
                        <a:defRPr/>
                      </a:pPr>
                      <a:r>
                        <a:rPr lang="cs-CZ" sz="1100" b="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7 000 Kč až 60 000 Kč. Př. software k EVVO apod.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9548866"/>
                  </a:ext>
                </a:extLst>
              </a:tr>
              <a:tr h="172437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4. Nájemné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100" b="0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400673735"/>
                  </a:ext>
                </a:extLst>
              </a:tr>
              <a:tr h="172437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5. Opravy a udržování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b="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oprava venkovní učebny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538736126"/>
                  </a:ext>
                </a:extLst>
              </a:tr>
              <a:tr h="172437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6. Cestovné (jízdné)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cestovní</a:t>
                      </a:r>
                      <a:r>
                        <a:rPr lang="cs-CZ" sz="1100" b="0" kern="1200" baseline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příkazy pedagogů, jízdenky žáků – </a:t>
                      </a:r>
                      <a:r>
                        <a:rPr lang="cs-CZ" sz="1100" b="0" kern="1200" baseline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nikoliv stravné</a:t>
                      </a:r>
                      <a:endParaRPr lang="cs-CZ" sz="1100" b="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591245184"/>
                  </a:ext>
                </a:extLst>
              </a:tr>
              <a:tr h="172437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7. Dopravné (za objednaný autobus)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100" b="0" kern="1200" baseline="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246641251"/>
                  </a:ext>
                </a:extLst>
              </a:tr>
              <a:tr h="172437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8. Mzdové výdaje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100" b="0" kern="1200" baseline="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234800480"/>
                  </a:ext>
                </a:extLst>
              </a:tr>
              <a:tr h="172437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   z toho: 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533035681"/>
                  </a:ext>
                </a:extLst>
              </a:tr>
              <a:tr h="172437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    mzdy a platy </a:t>
                      </a:r>
                      <a:endParaRPr lang="cs-CZ" sz="11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r>
                        <a:rPr lang="cs-CZ" sz="1100" b="0" kern="1200" baseline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odměna učiteli – nenároková složka platu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414998098"/>
                  </a:ext>
                </a:extLst>
              </a:tr>
              <a:tr h="335603"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u="none" strike="noStrike" dirty="0">
                          <a:effectLst/>
                        </a:rPr>
                        <a:t>    zákonné odvody z mezd (mimo odvod na FKSP)</a:t>
                      </a:r>
                      <a:endParaRPr lang="pl-PL" sz="11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1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506226049"/>
                  </a:ext>
                </a:extLst>
              </a:tr>
              <a:tr h="172437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    dohody mimo pracovní poměr</a:t>
                      </a:r>
                      <a:endParaRPr lang="cs-CZ" sz="11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r>
                        <a:rPr lang="cs-CZ" sz="1100" b="0" kern="1200" baseline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odměna lektora na IČO i bez IČA (dohody mimo pracovní poměr)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943998563"/>
                  </a:ext>
                </a:extLst>
              </a:tr>
              <a:tr h="498770"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9. Ceny do soutěží - edukační prvky s environmentální tematikou, produkty zdravé výživy a fairtrade potraviny: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705717748"/>
                  </a:ext>
                </a:extLst>
              </a:tr>
              <a:tr h="235053"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u="none" strike="noStrike" dirty="0">
                          <a:effectLst/>
                        </a:rPr>
                        <a:t>10. Ostatní služby, z toho: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100" b="0" kern="1200" baseline="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628777825"/>
                  </a:ext>
                </a:extLst>
              </a:tr>
              <a:tr h="172437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a)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b="0" kern="1200" baseline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úhrada výukového programu, kurzu pro koordinátora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73528675"/>
                  </a:ext>
                </a:extLst>
              </a:tr>
              <a:tr h="172437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b)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kern="1200" baseline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půjčovné, propagace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569629742"/>
                  </a:ext>
                </a:extLst>
              </a:tr>
              <a:tr h="239873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baseline="0" dirty="0">
                          <a:effectLst/>
                        </a:rPr>
                        <a:t>Neinvestiční výdaje celkem </a:t>
                      </a:r>
                      <a:endParaRPr lang="cs-CZ" sz="1100" b="1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baseline="0" dirty="0">
                          <a:effectLst/>
                        </a:rPr>
                        <a:t> </a:t>
                      </a:r>
                      <a:endParaRPr lang="cs-CZ" sz="1100" b="1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baseline="0" dirty="0">
                          <a:effectLst/>
                        </a:rPr>
                        <a:t> </a:t>
                      </a:r>
                      <a:endParaRPr lang="cs-CZ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baseline="0" dirty="0">
                          <a:effectLst/>
                        </a:rPr>
                        <a:t> </a:t>
                      </a:r>
                      <a:endParaRPr lang="cs-CZ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baseline="0" dirty="0">
                          <a:effectLst/>
                        </a:rPr>
                        <a:t>0,00 Kč </a:t>
                      </a:r>
                      <a:endParaRPr lang="cs-CZ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534720062"/>
                  </a:ext>
                </a:extLst>
              </a:tr>
            </a:tbl>
          </a:graphicData>
        </a:graphic>
      </p:graphicFrame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3F8E9FF4-4649-2E68-4CAD-6EF69AF020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2025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912253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67112"/>
            <a:ext cx="10515600" cy="434537"/>
          </a:xfrm>
        </p:spPr>
        <p:txBody>
          <a:bodyPr>
            <a:normAutofit fontScale="90000"/>
          </a:bodyPr>
          <a:lstStyle/>
          <a:p>
            <a:r>
              <a:rPr lang="cs-CZ" sz="6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</a:t>
            </a:r>
            <a:r>
              <a:rPr lang="cs-CZ" sz="31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Rozpočet, s. 13 – nutná spolupráce s ekonomem</a:t>
            </a:r>
            <a:br>
              <a:rPr lang="cs-CZ" sz="31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sz="31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872455"/>
            <a:ext cx="10515600" cy="5483896"/>
          </a:xfrm>
        </p:spPr>
        <p:txBody>
          <a:bodyPr>
            <a:normAutofit fontScale="32500" lnSpcReduction="20000"/>
          </a:bodyPr>
          <a:lstStyle/>
          <a:p>
            <a:pPr marL="0" indent="0" algn="ctr">
              <a:buNone/>
            </a:pPr>
            <a:r>
              <a:rPr lang="cs-CZ" sz="4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Výdaje, které nejsou definovány jako neuznatelné, jsou uznatelnými výdaji.</a:t>
            </a:r>
          </a:p>
          <a:p>
            <a:pPr marL="0" indent="0">
              <a:buFontTx/>
              <a:buNone/>
              <a:defRPr/>
            </a:pPr>
            <a:endParaRPr lang="cs-CZ" altLang="cs-CZ" sz="35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FontTx/>
              <a:buNone/>
              <a:defRPr/>
            </a:pPr>
            <a:r>
              <a:rPr lang="cs-CZ" altLang="cs-CZ" sz="4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Neuznatelnými výdaji se rozumí výdaje, na které nelze dotaci, ani prostředky finanční spoluúčasti, použít </a:t>
            </a:r>
            <a:r>
              <a:rPr lang="cs-CZ" altLang="cs-CZ" sz="4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pl-PL" altLang="cs-CZ" sz="4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jsou definovány v Pravidlech v čl. 7.4) a </a:t>
            </a:r>
            <a:r>
              <a:rPr lang="cs-CZ" altLang="cs-CZ" sz="4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výdaje, které </a:t>
            </a:r>
            <a:r>
              <a:rPr lang="cs-CZ" altLang="cs-CZ" sz="49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nejsou uvedeny v účelu použití dotace </a:t>
            </a:r>
            <a:r>
              <a:rPr lang="cs-CZ" altLang="cs-CZ" sz="4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 smlouvě či dopisu.</a:t>
            </a:r>
          </a:p>
          <a:p>
            <a:pPr marL="0" indent="0">
              <a:buFontTx/>
              <a:buNone/>
              <a:defRPr/>
            </a:pPr>
            <a:endParaRPr lang="cs-CZ" altLang="cs-CZ" sz="35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0" indent="-342900" algn="just">
              <a:buSzPts val="1200"/>
              <a:buFont typeface="+mj-lt"/>
              <a:buAutoNum type="alphaLcParenR"/>
            </a:pPr>
            <a:r>
              <a:rPr lang="cs-CZ" sz="37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úhrada daní, daňových odpisů, poplatků, úhrada splátek půjček a úvěrů včetně jejich nedoplatků, úhrada úroků z prodlení</a:t>
            </a:r>
          </a:p>
          <a:p>
            <a:pPr marL="342900" lvl="0" indent="-342900" algn="just">
              <a:buSzPts val="1200"/>
              <a:buFont typeface="+mj-lt"/>
              <a:buAutoNum type="alphaLcParenR"/>
            </a:pPr>
            <a:r>
              <a:rPr lang="cs-CZ" sz="37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nákup věcí osobní potřeby, úhrada pokut, úhradu penále a plateb sankčního charakteru, úhrada splátek finančního nebo operativního leasingu, odpisy pohledávek,</a:t>
            </a:r>
          </a:p>
          <a:p>
            <a:pPr marL="342900" lvl="0" indent="-342900" algn="just">
              <a:buSzPts val="1200"/>
              <a:buFont typeface="+mj-lt"/>
              <a:buAutoNum type="alphaLcParenR"/>
            </a:pPr>
            <a:r>
              <a:rPr lang="cs-CZ" sz="37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bankovní poplatky a kurzové rozdíly,</a:t>
            </a:r>
          </a:p>
          <a:p>
            <a:pPr marL="342900" lvl="0" indent="-342900" algn="just">
              <a:buSzPts val="1200"/>
              <a:buFont typeface="+mj-lt"/>
              <a:buAutoNum type="alphaLcParenR"/>
            </a:pPr>
            <a:r>
              <a:rPr lang="cs-CZ" sz="37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leasing, poskytování darů,</a:t>
            </a:r>
          </a:p>
          <a:p>
            <a:pPr marL="342900" lvl="0" indent="-342900" algn="just">
              <a:buSzPts val="1200"/>
              <a:buFont typeface="+mj-lt"/>
              <a:buAutoNum type="alphaLcParenR"/>
            </a:pPr>
            <a:r>
              <a:rPr lang="cs-CZ" sz="5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jiné ceny pro účastníky soutěží než edukační prvky s environmentální tematikou, produkty zdravé výživy a </a:t>
            </a:r>
            <a:r>
              <a:rPr lang="cs-CZ" sz="5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fairtrade</a:t>
            </a:r>
            <a:r>
              <a:rPr lang="cs-CZ" sz="5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potraviny,</a:t>
            </a:r>
          </a:p>
          <a:p>
            <a:pPr marL="342900" lvl="0" indent="-342900" algn="just">
              <a:buSzPts val="1200"/>
              <a:buFont typeface="+mj-lt"/>
              <a:buAutoNum type="alphaLcParenR"/>
            </a:pPr>
            <a:r>
              <a:rPr lang="cs-CZ" sz="37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DPH, pokud je příjemce plátce DPH a dle zákona č. 235/2004 Sb., o dani z přidané hodnoty, ve znění pozdějších předpisů, má možnost nárokovat odpočet daně na vstupu plně či částečně,</a:t>
            </a:r>
          </a:p>
          <a:p>
            <a:pPr marL="342900" lvl="0" indent="-342900" algn="just">
              <a:buSzPts val="1200"/>
              <a:buFont typeface="+mj-lt"/>
              <a:buAutoNum type="alphaLcParenR"/>
            </a:pPr>
            <a:r>
              <a:rPr lang="cs-CZ" sz="37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manka a škody včetně výdajů příjemce, které nelze účetně doložit s výjimkou právnických osob založených nebo zřízených krajem,</a:t>
            </a:r>
          </a:p>
          <a:p>
            <a:pPr marL="342900" indent="-342900" algn="just">
              <a:buSzPts val="1200"/>
              <a:buFont typeface="+mj-lt"/>
              <a:buAutoNum type="alphaLcParenR"/>
            </a:pPr>
            <a:r>
              <a:rPr lang="cs-CZ" sz="4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úhrada cestovného a stravného v rámci specializačního studia pro koordinátory EVVO,</a:t>
            </a:r>
          </a:p>
          <a:p>
            <a:pPr marL="342900" indent="-342900" algn="just">
              <a:buSzPts val="1200"/>
              <a:buFont typeface="+mj-lt"/>
              <a:buAutoNum type="alphaLcParenR"/>
            </a:pPr>
            <a:r>
              <a:rPr lang="cs-CZ" sz="4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nákup počítačové sestavy, notebooku, tabletu, interaktivní tabule, reproduktorů, tiskárny, tonerů do tiskárny, </a:t>
            </a:r>
            <a:r>
              <a:rPr lang="cs-CZ" sz="49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laminovačky</a:t>
            </a:r>
            <a:r>
              <a:rPr lang="cs-CZ" sz="4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tisk, fotoaparát,</a:t>
            </a:r>
          </a:p>
          <a:p>
            <a:pPr marL="342900" indent="-342900" algn="just">
              <a:buSzPts val="1200"/>
              <a:buFont typeface="+mj-lt"/>
              <a:buAutoNum type="alphaLcParenR"/>
            </a:pPr>
            <a:r>
              <a:rPr lang="cs-CZ" sz="4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robotické hračky, elektrická pila, vrtačka, sekačka na trávu.</a:t>
            </a:r>
          </a:p>
          <a:p>
            <a:pPr marL="342900" lvl="0" indent="-342900" algn="just">
              <a:buSzPts val="1200"/>
              <a:buFont typeface="+mj-lt"/>
              <a:buAutoNum type="alphaLcParenR"/>
            </a:pPr>
            <a:endParaRPr lang="cs-CZ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  <a:defRPr/>
            </a:pPr>
            <a:endParaRPr lang="cs-CZ" altLang="cs-CZ" sz="29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endParaRPr lang="cs-CZ" altLang="cs-CZ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11.12. 2024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835434" cy="365125"/>
          </a:xfrm>
        </p:spPr>
        <p:txBody>
          <a:bodyPr/>
          <a:lstStyle/>
          <a:p>
            <a:r>
              <a:rPr lang="pl-PL" altLang="cs-CZ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2025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383170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673331"/>
            <a:ext cx="10515600" cy="839585"/>
          </a:xfrm>
        </p:spPr>
        <p:txBody>
          <a:bodyPr>
            <a:normAutofit/>
          </a:bodyPr>
          <a:lstStyle/>
          <a:p>
            <a:pPr algn="ctr"/>
            <a:r>
              <a:rPr lang="cs-CZ" sz="3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Kontrola účelu použití dotace - rozpočtu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677799"/>
            <a:ext cx="10515600" cy="4453002"/>
          </a:xfrm>
        </p:spPr>
        <p:txBody>
          <a:bodyPr/>
          <a:lstStyle/>
          <a:p>
            <a:pPr marL="0" indent="0" algn="ctr">
              <a:buNone/>
            </a:pP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Jsou položky v rozpočtu totožné s položkami v účelu použití dotace?</a:t>
            </a:r>
          </a:p>
          <a:p>
            <a:pPr marL="0" indent="0" algn="ctr">
              <a:buNone/>
            </a:pP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praxi se stává, že výčet položek uvedených v rozpočtu není totožný s účelem použití dotace.</a:t>
            </a:r>
          </a:p>
          <a:p>
            <a:pPr marL="0" indent="0">
              <a:buNone/>
            </a:pP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Žadatel si tak nemůže koupit položky, které mu chybí v účelu použití dotace.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11.12. 2024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2025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180074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34143" y="201336"/>
            <a:ext cx="9259984" cy="595618"/>
          </a:xfrm>
        </p:spPr>
        <p:txBody>
          <a:bodyPr>
            <a:normAutofit fontScale="90000"/>
          </a:bodyPr>
          <a:lstStyle/>
          <a:p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</a:t>
            </a:r>
            <a:b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Odeslání žádosti v RAP </a:t>
            </a:r>
            <a:b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a datovou schránkou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551963"/>
            <a:ext cx="10515600" cy="4890401"/>
          </a:xfrm>
        </p:spPr>
        <p:txBody>
          <a:bodyPr>
            <a:normAutofit fontScale="40000" lnSpcReduction="20000"/>
          </a:bodyPr>
          <a:lstStyle/>
          <a:p>
            <a:pPr marL="0" indent="0" algn="just">
              <a:buNone/>
              <a:defRPr/>
            </a:pPr>
            <a:r>
              <a:rPr lang="cs-CZ" sz="5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Jakmile budete mít žádost vyplněnou a připojené všechny povinné přílohy:</a:t>
            </a:r>
          </a:p>
          <a:p>
            <a:pPr marL="914400" indent="-914400" algn="just">
              <a:buAutoNum type="arabicParenR"/>
              <a:defRPr/>
            </a:pPr>
            <a:r>
              <a:rPr lang="cs-CZ" sz="5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kliknete na zkontrolovat, systém Vám ukáže případné chyby,</a:t>
            </a:r>
          </a:p>
          <a:p>
            <a:pPr marL="914400" indent="-914400" algn="just">
              <a:buAutoNum type="arabicParenR"/>
              <a:defRPr/>
            </a:pPr>
            <a:r>
              <a:rPr lang="cs-CZ" sz="5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opravíte případné chyby </a:t>
            </a:r>
          </a:p>
          <a:p>
            <a:pPr marL="914400" indent="-914400" algn="just">
              <a:buAutoNum type="arabicParenR"/>
              <a:defRPr/>
            </a:pPr>
            <a:r>
              <a:rPr lang="cs-CZ" sz="5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cs-CZ" sz="51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kliknete na: ODESLAT BEZ PODPISU </a:t>
            </a:r>
          </a:p>
          <a:p>
            <a:pPr marL="0" indent="0" algn="just">
              <a:buNone/>
              <a:defRPr/>
            </a:pPr>
            <a:endParaRPr lang="cs-CZ" sz="51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r">
              <a:buNone/>
              <a:defRPr/>
            </a:pPr>
            <a:r>
              <a:rPr lang="cs-CZ" sz="65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ŽÁDOST v RAPU MUSÍ BÝT ODESLÁNA </a:t>
            </a:r>
            <a:r>
              <a:rPr lang="cs-CZ" sz="65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12:00 hod.</a:t>
            </a:r>
          </a:p>
          <a:p>
            <a:pPr marL="0" indent="0" algn="just">
              <a:buNone/>
              <a:defRPr/>
            </a:pP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None/>
              <a:defRPr/>
            </a:pPr>
            <a:r>
              <a:rPr lang="cs-CZ" sz="3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Následně:</a:t>
            </a:r>
          </a:p>
          <a:p>
            <a:pPr marL="514350" indent="-514350" algn="just">
              <a:buAutoNum type="arabicParenR"/>
              <a:defRPr/>
            </a:pPr>
            <a:r>
              <a:rPr lang="cs-CZ" sz="4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stáhnete soubor PDF (opis k tisku) s podanou žádostí opatřenou PID (čárovým kódem), </a:t>
            </a:r>
          </a:p>
          <a:p>
            <a:pPr marL="514350" indent="-514350" algn="just">
              <a:buAutoNum type="arabicParenR"/>
              <a:defRPr/>
            </a:pPr>
            <a:r>
              <a:rPr lang="cs-CZ" sz="4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tuto žádost si uložíte do PC </a:t>
            </a:r>
            <a:r>
              <a:rPr lang="cs-CZ" sz="4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elektronickou verzi opatříte kvalifikovaným elektronickým podpisem včetně časového razítka nebo zaručeným elektronickým podpisem (soukromé školy a neziskové organizace) a </a:t>
            </a:r>
          </a:p>
          <a:p>
            <a:pPr marL="514350" indent="-514350" algn="just">
              <a:buAutoNum type="arabicParenR"/>
              <a:defRPr/>
            </a:pPr>
            <a:r>
              <a:rPr lang="cs-CZ" sz="4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doručíte datovou schránkou</a:t>
            </a:r>
            <a:r>
              <a:rPr lang="cs-CZ" sz="4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0" indent="0" algn="just">
              <a:buNone/>
              <a:defRPr/>
            </a:pPr>
            <a:endParaRPr lang="cs-CZ" sz="42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  <a:defRPr/>
            </a:pPr>
            <a:r>
              <a:rPr lang="cs-CZ" sz="4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ŽÁDOSTI </a:t>
            </a:r>
            <a:r>
              <a:rPr lang="cs-CZ" sz="4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STAČÍ JEDEN ELEKTRONICKÝ PODPIS. </a:t>
            </a:r>
          </a:p>
          <a:p>
            <a:pPr marL="0" indent="0" algn="ctr">
              <a:buNone/>
              <a:defRPr/>
            </a:pPr>
            <a:endParaRPr lang="cs-CZ" sz="3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FontTx/>
              <a:buNone/>
              <a:defRPr/>
            </a:pPr>
            <a:endParaRPr lang="cs-CZ" sz="24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11.12. 2024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altLang="cs-CZ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2025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691311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30136" y="136525"/>
            <a:ext cx="8478175" cy="902162"/>
          </a:xfrm>
        </p:spPr>
        <p:txBody>
          <a:bodyPr>
            <a:normAutofit fontScale="90000"/>
          </a:bodyPr>
          <a:lstStyle/>
          <a:p>
            <a:pPr algn="just"/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</a:t>
            </a:r>
            <a:r>
              <a:rPr lang="cs-CZ" sz="3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asté chyby v odesílání žádosti                                      datovou schránkou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171852"/>
            <a:ext cx="10515600" cy="4790273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  <a:defRPr/>
            </a:pPr>
            <a:r>
              <a:rPr lang="cs-CZ" sz="3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Nesprávně zaslaný formulář:</a:t>
            </a:r>
          </a:p>
          <a:p>
            <a:pPr algn="just">
              <a:defRPr/>
            </a:pP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naskenovaný formulář </a:t>
            </a: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orazítkovaný a podepsaný vlastnoručně </a:t>
            </a:r>
            <a:r>
              <a:rPr lang="cs-CZ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posléze odeslaný datovou schránkou s kvalifikovaným elektronickým podpisem nebo se zaručeným elektronickým podpisem bez časového razítka,</a:t>
            </a:r>
          </a:p>
          <a:p>
            <a:pPr marL="0" indent="0" algn="just">
              <a:buFontTx/>
              <a:buNone/>
              <a:defRPr/>
            </a:pPr>
            <a:endParaRPr lang="cs-CZ" sz="19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defRPr/>
            </a:pP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originál formuláře</a:t>
            </a:r>
            <a:r>
              <a:rPr lang="cs-CZ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odeslaný datovou schránkou s kvalifikovaným elektronickým podpisem nebo se zaručeným elektronickým podpisem bez časového razítka, který </a:t>
            </a: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není podepsaný totožnou osobou</a:t>
            </a:r>
            <a:r>
              <a:rPr lang="cs-CZ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jejíž jméno a příjmení se zobrazí v systému spisové služby </a:t>
            </a: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jako odesílatel</a:t>
            </a:r>
            <a:r>
              <a:rPr lang="cs-CZ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just">
              <a:defRPr/>
            </a:pPr>
            <a:endParaRPr lang="cs-CZ" sz="19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None/>
              <a:defRPr/>
            </a:pPr>
            <a:r>
              <a:rPr lang="cs-CZ" sz="3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Správně zaslaný formulář datovou schránkou musí být: </a:t>
            </a:r>
          </a:p>
          <a:p>
            <a:pPr marL="0" indent="0">
              <a:buFontTx/>
              <a:buNone/>
              <a:defRPr/>
            </a:pPr>
            <a:r>
              <a:rPr lang="cs-CZ" sz="2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originálem formuláře, podepsaný </a:t>
            </a:r>
            <a:r>
              <a:rPr lang="cs-CZ" sz="21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kvalifikovaným elektronickým podpisem  včetně časového razítka </a:t>
            </a:r>
            <a:r>
              <a:rPr lang="cs-CZ" sz="2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(krajské a obecní školy) nebo</a:t>
            </a:r>
          </a:p>
          <a:p>
            <a:pPr marL="0" indent="0">
              <a:buFontTx/>
              <a:buNone/>
              <a:defRPr/>
            </a:pPr>
            <a:r>
              <a:rPr lang="cs-CZ" sz="21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Zaručeným  nebo kvalifikovaným elektronickým podpisem bez časového razítka </a:t>
            </a:r>
            <a:r>
              <a:rPr lang="cs-CZ" sz="2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(soukromé školy, certifikovaná střediska ekologické výchovy).</a:t>
            </a:r>
          </a:p>
          <a:p>
            <a:pPr marL="0" indent="0">
              <a:buFontTx/>
              <a:buNone/>
              <a:defRPr/>
            </a:pPr>
            <a:endParaRPr lang="cs-CZ" sz="21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FontTx/>
              <a:buNone/>
              <a:defRPr/>
            </a:pPr>
            <a:r>
              <a:rPr lang="cs-CZ" sz="21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Jméno a příjmení na originálu formuláře musí být totožné s jménem a příjmením odesílatele, které se v systému spisové služby zobrazí.</a:t>
            </a:r>
          </a:p>
          <a:p>
            <a:pPr marL="0" indent="0" algn="ctr">
              <a:buFontTx/>
              <a:buNone/>
              <a:defRPr/>
            </a:pPr>
            <a:endParaRPr lang="cs-CZ" sz="2100" dirty="0">
              <a:solidFill>
                <a:srgbClr val="FF0000"/>
              </a:solidFill>
            </a:endParaRP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11.12. 2024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572000" cy="365125"/>
          </a:xfrm>
        </p:spPr>
        <p:txBody>
          <a:bodyPr/>
          <a:lstStyle/>
          <a:p>
            <a:r>
              <a:rPr lang="pl-PL" altLang="cs-CZ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2025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540128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52502" y="116378"/>
            <a:ext cx="9001298" cy="789709"/>
          </a:xfrm>
        </p:spPr>
        <p:txBody>
          <a:bodyPr>
            <a:normAutofit/>
          </a:bodyPr>
          <a:lstStyle/>
          <a:p>
            <a:pPr algn="ctr"/>
            <a:r>
              <a:rPr lang="cs-CZ" sz="3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Povinnost ELEKTRONICKÉHO PODPISU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080655"/>
            <a:ext cx="10515600" cy="50501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Zákon č. 297/2016; o službách vytvářejících důvěru pro elektronické transakce</a:t>
            </a:r>
          </a:p>
          <a:p>
            <a:pPr marL="0" indent="0">
              <a:buNone/>
            </a:pPr>
            <a:endParaRPr lang="cs-CZ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WEBOVÉ ODKAZY k vyřízení kvalifikovaného elektronického podpisu včetně časového razítka:</a:t>
            </a:r>
          </a:p>
          <a:p>
            <a:pPr marL="0" indent="0">
              <a:buNone/>
            </a:pPr>
            <a:endParaRPr lang="cs-CZ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https://www.postsignum.cz/isignum.html</a:t>
            </a:r>
          </a:p>
          <a:p>
            <a:pPr marL="0" indent="0">
              <a:buNone/>
            </a:pPr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https://www.postsignum.cz/tokenme</a:t>
            </a:r>
          </a:p>
          <a:p>
            <a:pPr marL="0" indent="0">
              <a:buNone/>
            </a:pPr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https://www.postsignum.cz/casove_razitko_tsa.html</a:t>
            </a:r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0" indent="0">
              <a:buNone/>
            </a:pPr>
            <a:endParaRPr lang="cs-CZ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11.12. 2024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2025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286744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889462"/>
            <a:ext cx="10515600" cy="1101338"/>
          </a:xfrm>
        </p:spPr>
        <p:txBody>
          <a:bodyPr>
            <a:normAutofit fontScale="90000"/>
          </a:bodyPr>
          <a:lstStyle/>
          <a:p>
            <a:pPr algn="ctr"/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Chyba nebo doplnění v odeslané žádosti v RAP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!!!!! ŽADATEL  NEVKLÁDÁ  DALŠÍ  ŽÁDOST  do  RAPU!!!!!</a:t>
            </a:r>
          </a:p>
          <a:p>
            <a:endParaRPr lang="cs-CZ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ZAŠLE DOPLNĚNÍ NEBO OPRAVU S UVEDENÍM </a:t>
            </a:r>
            <a:r>
              <a:rPr lang="cs-CZ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pidu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žádosti </a:t>
            </a:r>
          </a:p>
          <a:p>
            <a:pPr marL="0" indent="0">
              <a:buNone/>
            </a:pP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na e-mail </a:t>
            </a:r>
            <a:r>
              <a:rPr lang="cs-CZ" altLang="cs-CZ" sz="24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m.krepelkovagazdikova@olkraj.cz</a:t>
            </a:r>
            <a:endParaRPr lang="cs-CZ" altLang="cs-CZ" sz="2400" b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posléze datovou schránkou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11.12. 2024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2025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194180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896983"/>
            <a:ext cx="10515600" cy="931817"/>
          </a:xfrm>
        </p:spPr>
        <p:txBody>
          <a:bodyPr>
            <a:normAutofit fontScale="90000"/>
          </a:bodyPr>
          <a:lstStyle/>
          <a:p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Oprava, vyřazení žádosti</a:t>
            </a: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662545"/>
            <a:ext cx="10515600" cy="4468255"/>
          </a:xfrm>
        </p:spPr>
        <p:txBody>
          <a:bodyPr/>
          <a:lstStyle/>
          <a:p>
            <a:pPr algn="just">
              <a:defRPr/>
            </a:pP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Pokud bude žádost </a:t>
            </a:r>
            <a:r>
              <a:rPr lang="cs-CZ" alt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neúplná</a:t>
            </a: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(chybějící přílohy, apod.), nebo bude obsahovat chybný </a:t>
            </a:r>
            <a:r>
              <a:rPr lang="cs-CZ" alt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účel použití dotace</a:t>
            </a: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0" indent="0" algn="just">
              <a:buNone/>
              <a:defRPr/>
            </a:pPr>
            <a:endParaRPr lang="cs-CZ" alt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defRPr/>
            </a:pP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žadatel bude vyzván k opravě do </a:t>
            </a:r>
            <a:r>
              <a:rPr lang="cs-CZ" alt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 kalendářních dnů e-mailem (přílohy) a datovou  schránkou (opravy žádosti)</a:t>
            </a:r>
          </a:p>
          <a:p>
            <a:pPr algn="just">
              <a:buFontTx/>
              <a:buNone/>
              <a:defRPr/>
            </a:pPr>
            <a:endParaRPr lang="cs-CZ" alt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defRPr/>
            </a:pP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vyřazení žádosti bude žadatel vyrozuměn dopisem </a:t>
            </a:r>
            <a:r>
              <a:rPr lang="cs-CZ" alt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(nedoručení včas, neoprávněnost žadatele, více žádostí od jednoho žadatele).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11.12. 2024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570000"/>
            <a:ext cx="4114800" cy="151475"/>
          </a:xfrm>
        </p:spPr>
        <p:txBody>
          <a:bodyPr/>
          <a:lstStyle/>
          <a:p>
            <a:r>
              <a:rPr lang="pl-PL" altLang="cs-CZ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2025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36534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92335" y="490451"/>
            <a:ext cx="6209608" cy="764771"/>
          </a:xfrm>
        </p:spPr>
        <p:txBody>
          <a:bodyPr>
            <a:normAutofit/>
          </a:bodyPr>
          <a:lstStyle/>
          <a:p>
            <a:pPr algn="ctr"/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Kontakty: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463040"/>
            <a:ext cx="10515600" cy="4667760"/>
          </a:xfrm>
        </p:spPr>
        <p:txBody>
          <a:bodyPr/>
          <a:lstStyle/>
          <a:p>
            <a:pPr>
              <a:buNone/>
              <a:defRPr/>
            </a:pP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Odbor školství a mládeže KÚ OK:</a:t>
            </a:r>
          </a:p>
          <a:p>
            <a:pPr>
              <a:buNone/>
              <a:defRPr/>
            </a:pPr>
            <a:endParaRPr lang="cs-CZ" altLang="cs-CZ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  <a:defRPr/>
            </a:pPr>
            <a:r>
              <a:rPr lang="cs-CZ" altLang="cs-CZ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Metodik poskytování dotací:</a:t>
            </a:r>
          </a:p>
          <a:p>
            <a:pPr algn="ctr">
              <a:buNone/>
              <a:defRPr/>
            </a:pPr>
            <a:r>
              <a:rPr lang="cs-CZ" altLang="cs-CZ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Mgr. Martina Křepelková Gazdíková, </a:t>
            </a:r>
            <a:r>
              <a:rPr lang="cs-CZ" altLang="cs-CZ" b="1" u="sng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</a:t>
            </a:r>
            <a:r>
              <a:rPr lang="cs-CZ" altLang="cs-CZ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>
              <a:buNone/>
              <a:defRPr/>
            </a:pP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telefon: 585 508 672</a:t>
            </a:r>
          </a:p>
          <a:p>
            <a:pPr algn="ctr">
              <a:buNone/>
              <a:defRPr/>
            </a:pPr>
            <a:r>
              <a:rPr lang="cs-CZ" altLang="cs-CZ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m.krepelkovagazdikova@olkraj.cz</a:t>
            </a:r>
            <a:endParaRPr lang="cs-CZ" altLang="cs-CZ" b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  <a:defRPr/>
            </a:pPr>
            <a:r>
              <a:rPr lang="cs-CZ" altLang="cs-CZ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Technická podpora RAP:  </a:t>
            </a:r>
            <a:r>
              <a:rPr lang="cs-CZ" altLang="cs-CZ" b="1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Bc. Viktor Müller</a:t>
            </a:r>
          </a:p>
          <a:p>
            <a:pPr>
              <a:buNone/>
              <a:defRPr/>
            </a:pP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telefon: 585 508 457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11.12. 2024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2025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122016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80011" y="897775"/>
            <a:ext cx="10515600" cy="74814"/>
          </a:xfrm>
        </p:spPr>
        <p:txBody>
          <a:bodyPr>
            <a:normAutofit fontScale="90000"/>
          </a:bodyPr>
          <a:lstStyle/>
          <a:p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</a:t>
            </a:r>
            <a:r>
              <a:rPr lang="cs-CZ" alt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Poskytnutí dotace/příspěvku</a:t>
            </a:r>
            <a:br>
              <a:rPr lang="cs-CZ" altLang="cs-CZ" sz="5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205345"/>
            <a:ext cx="10515600" cy="5237018"/>
          </a:xfrm>
        </p:spPr>
        <p:txBody>
          <a:bodyPr>
            <a:noAutofit/>
          </a:bodyPr>
          <a:lstStyle/>
          <a:p>
            <a:pPr algn="just">
              <a:defRPr/>
            </a:pP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Informace o poskytnutí výše dotace/příspěvku bude zaslána žadatelům do </a:t>
            </a:r>
            <a:r>
              <a:rPr lang="cs-CZ" sz="1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 dnů </a:t>
            </a:r>
            <a:r>
              <a:rPr lang="cs-CZ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 rozhodnutí ROK.</a:t>
            </a:r>
          </a:p>
          <a:p>
            <a:pPr marL="0" indent="0" algn="just">
              <a:buNone/>
              <a:defRPr/>
            </a:pPr>
            <a:endParaRPr lang="cs-CZ" sz="18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defRPr/>
            </a:pP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Krajským školám budou poskytnuty finanční prostředky formou </a:t>
            </a:r>
            <a:r>
              <a:rPr lang="cs-CZ" sz="1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příspěvku</a:t>
            </a:r>
            <a:r>
              <a:rPr lang="cs-CZ" sz="1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obdrží pouze </a:t>
            </a:r>
            <a:r>
              <a:rPr lang="cs-CZ" sz="1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dopis o čerpání finančních prostředků</a:t>
            </a: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just">
              <a:defRPr/>
            </a:pPr>
            <a:endParaRPr lang="cs-CZ" sz="18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defRPr/>
            </a:pP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Obecním, soukromým  </a:t>
            </a:r>
            <a:r>
              <a:rPr lang="cs-CZ" sz="1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ško</a:t>
            </a: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lám a jiným organizacím budou poskytnuty finanční prostředky  formou </a:t>
            </a:r>
            <a:r>
              <a:rPr lang="cs-CZ" sz="1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dotace</a:t>
            </a:r>
            <a:r>
              <a:rPr lang="cs-CZ" sz="1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základě  </a:t>
            </a:r>
            <a:r>
              <a:rPr lang="cs-CZ" sz="1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uzavřené smlouvy</a:t>
            </a: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Dotace bude poskytnuta ve lhůtě </a:t>
            </a:r>
            <a:r>
              <a:rPr lang="cs-CZ" sz="18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 dnů </a:t>
            </a: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 nabytí účinnosti smlouvy.</a:t>
            </a:r>
          </a:p>
          <a:p>
            <a:pPr algn="just">
              <a:defRPr/>
            </a:pPr>
            <a:endParaRPr lang="cs-CZ" sz="1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defRPr/>
            </a:pP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Celkovými</a:t>
            </a:r>
            <a:r>
              <a:rPr lang="cs-CZ" sz="1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uznatelnými výdaji </a:t>
            </a: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jsou výdaje vzniklé v</a:t>
            </a:r>
            <a:r>
              <a:rPr lang="cs-CZ" sz="1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cs-CZ" sz="1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období realizace akce/činnosti</a:t>
            </a:r>
            <a:r>
              <a:rPr lang="cs-CZ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dle pravidel dotačního programu (v období 1. 1. 2024 do 31. 12. 2024 – upřesněné smlouvou nebo dopisem o zaslání příspěvku). </a:t>
            </a:r>
            <a:r>
              <a:rPr lang="cs-CZ" sz="1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Dotaci je možné čerpat po obdržení stanoviska o výši poskytnuté dotace/příspěvku již od 1.1. 2024. </a:t>
            </a:r>
          </a:p>
          <a:p>
            <a:pPr marL="0" indent="0" algn="just">
              <a:buNone/>
              <a:defRPr/>
            </a:pPr>
            <a:endParaRPr lang="cs-CZ" sz="1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18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838199" y="6442363"/>
            <a:ext cx="9472749" cy="141317"/>
          </a:xfrm>
        </p:spPr>
        <p:txBody>
          <a:bodyPr/>
          <a:lstStyle/>
          <a:p>
            <a:r>
              <a:rPr lang="cs-CZ"/>
              <a:t>11.12. 2024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37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FF4BF91-1B92-3F5E-55F3-D814A8B48A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2025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725811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94064" y="523702"/>
            <a:ext cx="8959735" cy="1097280"/>
          </a:xfrm>
        </p:spPr>
        <p:txBody>
          <a:bodyPr>
            <a:normAutofit/>
          </a:bodyPr>
          <a:lstStyle/>
          <a:p>
            <a:r>
              <a:rPr lang="cs-CZ" sz="3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Závazné dokumenty pro příjemce: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878676"/>
            <a:ext cx="10515600" cy="4252124"/>
          </a:xfrm>
        </p:spPr>
        <p:txBody>
          <a:bodyPr>
            <a:normAutofit/>
          </a:bodyPr>
          <a:lstStyle/>
          <a:p>
            <a:pPr marL="0" indent="0" algn="just">
              <a:buFontTx/>
              <a:buNone/>
              <a:defRPr/>
            </a:pPr>
            <a:r>
              <a:rPr lang="cs-CZ" sz="1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Web  - olkraj.cz – krajské dotace</a:t>
            </a:r>
          </a:p>
          <a:p>
            <a:pPr marL="0" indent="0" algn="just">
              <a:buFontTx/>
              <a:buNone/>
              <a:defRPr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https://www.olkraj.cz/aktualni-dotacni-programy-cl-5738.html</a:t>
            </a: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0" indent="0" algn="r">
              <a:buFontTx/>
              <a:buNone/>
              <a:defRPr/>
            </a:pPr>
            <a:endParaRPr lang="cs-CZ" dirty="0"/>
          </a:p>
          <a:p>
            <a:pPr marL="514350" indent="-514350">
              <a:buFontTx/>
              <a:buAutoNum type="arabicPeriod"/>
              <a:defRPr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Pravidla dotačního programu,</a:t>
            </a:r>
          </a:p>
          <a:p>
            <a:pPr marL="514350" indent="-514350">
              <a:buFontTx/>
              <a:buAutoNum type="arabicPeriod"/>
              <a:defRPr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Zásady </a:t>
            </a:r>
            <a:r>
              <a:rPr lang="pl-PL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poskytování finanční podpory z rozpočtu OK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>
              <a:buFontTx/>
              <a:buAutoNum type="arabicPeriod"/>
              <a:defRPr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Veřejnoprávní smlouva, dopis pro PO zřizované Ol. krajem. 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11.12. 2024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altLang="cs-CZ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2025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384501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5FC1CFF-2D50-5A75-C666-A68B68B73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3502" y="514905"/>
            <a:ext cx="8850297" cy="949911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Schválená výše dotace: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AAD875C-8DEE-F639-26B1-A155320F83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4412"/>
            <a:ext cx="10515600" cy="434638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Uznatelnost výdajů již od 1.1. 2025.</a:t>
            </a:r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Dopis o přiznané výši: KONEC BŘEZNA 2025</a:t>
            </a:r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NEJLÉPE OBJEDNAT VĚTŠINU POLOŽEK Z UČELU POUŽITÍ DOTACE </a:t>
            </a:r>
          </a:p>
          <a:p>
            <a:pPr marL="0" indent="0" algn="ctr">
              <a:buNone/>
            </a:pPr>
            <a:r>
              <a:rPr lang="cs-CZ" sz="3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HNED V BŘEZNU 2025</a:t>
            </a:r>
          </a:p>
          <a:p>
            <a:pPr marL="0" indent="0" algn="ctr">
              <a:buNone/>
            </a:pPr>
            <a:r>
              <a:rPr lang="cs-CZ" sz="3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 KONZULTACI S EKONOMEM ŠKOLY.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7471284-4178-7D25-114D-B9FA0CF59C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11.12. 2024</a:t>
            </a:r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E211856-C085-1A11-9E70-F3BDA5A77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2025</a:t>
            </a: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C1DDE27-5FE3-90DA-0C69-82FDDE3EAE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059032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640080"/>
            <a:ext cx="10515600" cy="997527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Realizace projektu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828800"/>
            <a:ext cx="10515600" cy="3873731"/>
          </a:xfrm>
        </p:spPr>
        <p:txBody>
          <a:bodyPr/>
          <a:lstStyle/>
          <a:p>
            <a:endParaRPr lang="cs-CZ" dirty="0"/>
          </a:p>
          <a:p>
            <a:pPr algn="just"/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založit si sešit a psát si poznámky průběžně o realizovaných aktivitách hned po ukončení aktivity</a:t>
            </a:r>
          </a:p>
          <a:p>
            <a:pPr algn="just"/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nekupovat položky, které nejsou v účelu použití dotace</a:t>
            </a:r>
          </a:p>
          <a:p>
            <a:pPr algn="just"/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!!!!nemít žádnou vratku dotace!!!!!</a:t>
            </a:r>
          </a:p>
          <a:p>
            <a:pPr algn="just"/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11.12. 2024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2025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40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740601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1587730"/>
            <a:ext cx="10515600" cy="2909455"/>
          </a:xfrm>
        </p:spPr>
        <p:txBody>
          <a:bodyPr>
            <a:normAutofit/>
          </a:bodyPr>
          <a:lstStyle/>
          <a:p>
            <a:pPr algn="ctr"/>
            <a:r>
              <a:rPr lang="cs-CZ" sz="6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DĚKUJI ZA POZORNOST </a:t>
            </a:r>
            <a:br>
              <a:rPr lang="cs-CZ" sz="6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6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SDÍLENÍ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5619404"/>
            <a:ext cx="10515600" cy="511396"/>
          </a:xfrm>
        </p:spPr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11.12. 2024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2025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41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065459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lomoucký kraj">
      <a:dk1>
        <a:srgbClr val="000000"/>
      </a:dk1>
      <a:lt1>
        <a:srgbClr val="FFFFFF"/>
      </a:lt1>
      <a:dk2>
        <a:srgbClr val="02539F"/>
      </a:dk2>
      <a:lt2>
        <a:srgbClr val="E7E6E6"/>
      </a:lt2>
      <a:accent1>
        <a:srgbClr val="02539F"/>
      </a:accent1>
      <a:accent2>
        <a:srgbClr val="58894C"/>
      </a:accent2>
      <a:accent3>
        <a:srgbClr val="C4262D"/>
      </a:accent3>
      <a:accent4>
        <a:srgbClr val="9FBF5B"/>
      </a:accent4>
      <a:accent5>
        <a:srgbClr val="6AB6EA"/>
      </a:accent5>
      <a:accent6>
        <a:srgbClr val="E9BB46"/>
      </a:accent6>
      <a:hlink>
        <a:srgbClr val="0563C1"/>
      </a:hlink>
      <a:folHlink>
        <a:srgbClr val="954F72"/>
      </a:folHlink>
    </a:clrScheme>
    <a:fontScheme name="Inter">
      <a:majorFont>
        <a:latin typeface="Inter"/>
        <a:ea typeface=""/>
        <a:cs typeface=""/>
      </a:majorFont>
      <a:minorFont>
        <a:latin typeface="Inter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 bwMode="auto"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3175" cap="flat" cmpd="sng">
              <a:solidFill>
                <a:srgbClr val="000000"/>
              </a:solidFill>
              <a:prstDash val="solid"/>
              <a:miter lim="400000"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rgbClr val="000000">
                    <a:alpha val="74998"/>
                  </a:srgbClr>
                </a:outerShdw>
              </a:effectLst>
            </a14:hiddenEffects>
          </a:ext>
        </a:extLst>
      </a:spPr>
      <a:bodyPr lIns="38100" tIns="38100" rIns="38100" bIns="38100"/>
      <a:lstStyle>
        <a:defPPr algn="l">
          <a:lnSpc>
            <a:spcPct val="150000"/>
          </a:lnSpc>
          <a:defRPr sz="1400" dirty="0">
            <a:solidFill>
              <a:schemeClr val="tx2"/>
            </a:solidFill>
            <a:ea typeface="+mj-ea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zentace OK.potx" id="{6F3F9BF8-1F67-4B46-B308-B76B3766940E}" vid="{C58A957F-67F5-6440-9449-FF9D378E82FB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Prezentace OK</Template>
  <TotalTime>3960</TotalTime>
  <Words>5327</Words>
  <Application>Microsoft Office PowerPoint</Application>
  <PresentationFormat>Širokoúhlá obrazovka</PresentationFormat>
  <Paragraphs>698</Paragraphs>
  <Slides>41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41</vt:i4>
      </vt:variant>
    </vt:vector>
  </HeadingPairs>
  <TitlesOfParts>
    <vt:vector size="47" baseType="lpstr">
      <vt:lpstr>Arial</vt:lpstr>
      <vt:lpstr>Calibri</vt:lpstr>
      <vt:lpstr>Inter</vt:lpstr>
      <vt:lpstr>Times New Roman</vt:lpstr>
      <vt:lpstr>Wingdings</vt:lpstr>
      <vt:lpstr>Motiv Office</vt:lpstr>
      <vt:lpstr>       Program podpory environmentálního vzdělávání, výchovy a osvěty v Olomouckém kraji v roce 2025 </vt:lpstr>
      <vt:lpstr>Časový harmonogram</vt:lpstr>
      <vt:lpstr>Oprávněný žadatel </vt:lpstr>
      <vt:lpstr>                                  Výše podpory</vt:lpstr>
      <vt:lpstr>Podporované aktivity</vt:lpstr>
      <vt:lpstr>Neuznatelné výdaje r. 2025</vt:lpstr>
      <vt:lpstr>Metodické materiály</vt:lpstr>
      <vt:lpstr>Přihlášení do RAP</vt:lpstr>
      <vt:lpstr>Přihlášení do RAP</vt:lpstr>
      <vt:lpstr>                     Žádost, s. 1-2</vt:lpstr>
      <vt:lpstr>                     Žádost, s. 2</vt:lpstr>
      <vt:lpstr>                     Žádost, s. 2</vt:lpstr>
      <vt:lpstr>                     Žádost, s. 3</vt:lpstr>
      <vt:lpstr>           Kritéria A hodnocení žádosti, s. 4: </vt:lpstr>
      <vt:lpstr>             Kritéria B hodnocení žádosti, s.14                </vt:lpstr>
      <vt:lpstr>             Kritéria B hodnocení žádosti, s.14                 </vt:lpstr>
      <vt:lpstr>                           Kritéria B hodnocení žádosti, s.14                 </vt:lpstr>
      <vt:lpstr>Kontrola hlavního cíle, aktivit s účelem použití dotace   </vt:lpstr>
      <vt:lpstr>Účel použití dotace:</vt:lpstr>
      <vt:lpstr>Účel použití dotace:</vt:lpstr>
      <vt:lpstr>Kritéria B hodnocení žádosti, s.14                </vt:lpstr>
      <vt:lpstr>           Kritérium C hodnocení žádosti, s.14</vt:lpstr>
      <vt:lpstr>                     Povinné přílohy žádosti, s. 5,6 </vt:lpstr>
      <vt:lpstr>                     Povinné přílohy žádosti, s.5,6 </vt:lpstr>
      <vt:lpstr>Zaslané přílohy v RAPU</vt:lpstr>
      <vt:lpstr>Časté chyby v příloze č. 17 a) </vt:lpstr>
      <vt:lpstr>Žádost, s. 7-14</vt:lpstr>
      <vt:lpstr>Rozpočet, s. 13 – nezbytná spolupráce ekonomem, ředitelem školy</vt:lpstr>
      <vt:lpstr>           Rozpočet, s. 13 – nutná spolupráce s ekonomem </vt:lpstr>
      <vt:lpstr>Kontrola účelu použití dotace - rozpočtu</vt:lpstr>
      <vt:lpstr>                     Odeslání žádosti v RAP                                         a datovou schránkou </vt:lpstr>
      <vt:lpstr>Časté chyby v odesílání žádosti                                      datovou schránkou</vt:lpstr>
      <vt:lpstr>Povinnost ELEKTRONICKÉHO PODPISU</vt:lpstr>
      <vt:lpstr>Chyba nebo doplnění v odeslané žádosti v RAP</vt:lpstr>
      <vt:lpstr>Oprava, vyřazení žádosti </vt:lpstr>
      <vt:lpstr>Kontakty:</vt:lpstr>
      <vt:lpstr>            Poskytnutí dotace/příspěvku </vt:lpstr>
      <vt:lpstr>Závazné dokumenty pro příjemce:</vt:lpstr>
      <vt:lpstr>Schválená výše dotace:</vt:lpstr>
      <vt:lpstr>Realizace projektu</vt:lpstr>
      <vt:lpstr>DĚKUJI ZA POZORNOST  A SDÍLENÍ</vt:lpstr>
    </vt:vector>
  </TitlesOfParts>
  <Company>VDI0101W10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Niče Luděk</dc:creator>
  <cp:lastModifiedBy>Křepelková Gazdíková Martina</cp:lastModifiedBy>
  <cp:revision>278</cp:revision>
  <dcterms:created xsi:type="dcterms:W3CDTF">2022-03-10T07:10:19Z</dcterms:created>
  <dcterms:modified xsi:type="dcterms:W3CDTF">2025-01-06T15:01:38Z</dcterms:modified>
</cp:coreProperties>
</file>