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9/2/2024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9/2/2024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cs-CZ" dirty="0" smtClean="0">
                <a:latin typeface="Bahnschrift Condensed" panose="020B0502040204020203" pitchFamily="34" charset="0"/>
              </a:rPr>
              <a:t>Práce s kolektivem spolužáků dětí s PAS jako prevence šikany</a:t>
            </a:r>
            <a:endParaRPr lang="cs-CZ" dirty="0">
              <a:latin typeface="Bahnschrift Condensed" panose="020B0502040204020203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Julius Bittmann, SPC </a:t>
            </a:r>
            <a:r>
              <a:rPr lang="cs-CZ" dirty="0" err="1" smtClean="0"/>
              <a:t>Nautis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817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Beseda se spolužáky – základní informace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Setkání trvá většinou jednu vyučovací hodinu</a:t>
            </a:r>
          </a:p>
          <a:p>
            <a:r>
              <a:rPr lang="cs-CZ" dirty="0" smtClean="0"/>
              <a:t>V jeho průběhu není přítomen daný žák s PAS</a:t>
            </a:r>
          </a:p>
          <a:p>
            <a:r>
              <a:rPr lang="cs-CZ" dirty="0" smtClean="0"/>
              <a:t>Beseda je realizována na základě požadavku rodiče, školy, klienta (výjimečně)</a:t>
            </a:r>
          </a:p>
          <a:p>
            <a:r>
              <a:rPr lang="cs-CZ" dirty="0" smtClean="0"/>
              <a:t>Škola může sezení odmítnout, stává se zhruba jednou / dvakrát ročně </a:t>
            </a:r>
          </a:p>
          <a:p>
            <a:r>
              <a:rPr lang="cs-CZ" dirty="0" smtClean="0"/>
              <a:t>Příčinou jsou obavy ze zhoršení sociální pozice žáka v kolektivu</a:t>
            </a:r>
          </a:p>
          <a:p>
            <a:r>
              <a:rPr lang="cs-CZ" dirty="0" smtClean="0"/>
              <a:t>Totožná obava zaznívá také ze strany rodičů a klientů</a:t>
            </a:r>
          </a:p>
          <a:p>
            <a:r>
              <a:rPr lang="cs-CZ" dirty="0" smtClean="0"/>
              <a:t>Šikanu prožilo / prožívá zhruba 80 – 85% klientů s PAS</a:t>
            </a:r>
          </a:p>
          <a:p>
            <a:r>
              <a:rPr lang="cs-CZ" dirty="0" smtClean="0"/>
              <a:t>Nejčastěji nevhodné komentáře, ponižování, schovávání věcí, zneužívání nechápání ironie a dvojsmyslů, opakování chování, které žák s PAS nesnáší, smích x výsměch apod.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91218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informace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Rodiče žáka s PAS podepisují souhlas v elektronické podobě pro SPC</a:t>
            </a:r>
          </a:p>
          <a:p>
            <a:r>
              <a:rPr lang="cs-CZ" dirty="0" smtClean="0"/>
              <a:t>Škola a rodiče obdrží anotaci mailem</a:t>
            </a:r>
          </a:p>
          <a:p>
            <a:r>
              <a:rPr lang="cs-CZ" dirty="0" smtClean="0"/>
              <a:t>Cena besedy je 2500,- plus cestovné</a:t>
            </a:r>
          </a:p>
          <a:p>
            <a:r>
              <a:rPr lang="cs-CZ" dirty="0" smtClean="0"/>
              <a:t>Většinou platí škola, výjimečně rodiče, případně se faktura dělí mezi obě strany</a:t>
            </a:r>
          </a:p>
          <a:p>
            <a:r>
              <a:rPr lang="cs-CZ" dirty="0" smtClean="0"/>
              <a:t>Na realizaci se čeká v rámci nižších týdnů</a:t>
            </a:r>
          </a:p>
          <a:p>
            <a:r>
              <a:rPr lang="cs-CZ" dirty="0" smtClean="0"/>
              <a:t>Ročně proběhne zhruba 30 setkání, nejvíce v září a říjnu</a:t>
            </a:r>
          </a:p>
          <a:p>
            <a:r>
              <a:rPr lang="cs-CZ" dirty="0" smtClean="0"/>
              <a:t>Besedy se konají již v mateřské školce (pracujeme s pohádkovými postavami), nejstarší klient byl studentem vyšší odborné školy</a:t>
            </a:r>
          </a:p>
          <a:p>
            <a:r>
              <a:rPr lang="cs-CZ" dirty="0" smtClean="0"/>
              <a:t>Zhruba 80% sezení je realizováno mezi třetí a osmou třídou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26263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informace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Nejčastěji se beseda koná při nástupu dítěte do nového kolektivu</a:t>
            </a:r>
          </a:p>
          <a:p>
            <a:r>
              <a:rPr lang="cs-CZ" dirty="0" smtClean="0"/>
              <a:t>První ročník ZŠ, prima gymnázia, první ročník SŠ</a:t>
            </a:r>
          </a:p>
          <a:p>
            <a:r>
              <a:rPr lang="cs-CZ" dirty="0" smtClean="0"/>
              <a:t>Rovněž v rámci přestupu mezi třídami v jedné škole, případně při přestupu do školy jiné</a:t>
            </a:r>
          </a:p>
          <a:p>
            <a:r>
              <a:rPr lang="cs-CZ" dirty="0" smtClean="0"/>
              <a:t>Návštěvě školy předchází komunikace se školou (vedení, pedagogové, asistent pedagoga), rodiči, žákem samotným</a:t>
            </a:r>
          </a:p>
          <a:p>
            <a:r>
              <a:rPr lang="cs-CZ" dirty="0" smtClean="0"/>
              <a:t>Většinu klientů osobně neznáme, proto je klíčové získání co nejvíce informací</a:t>
            </a:r>
          </a:p>
          <a:p>
            <a:r>
              <a:rPr lang="cs-CZ" dirty="0" smtClean="0"/>
              <a:t>Rozdílné názory na příčinu chování žáka jsou spíše výjimečné, většinou je popis rodiče a školy podobný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79506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Průběh besedy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Bývá přítomna třídní vyučující, případně asistent pedagoga (pokud není s žákem během volné hodiny), školní psycholog nebo speciální pedagog</a:t>
            </a:r>
          </a:p>
          <a:p>
            <a:r>
              <a:rPr lang="cs-CZ" dirty="0" smtClean="0"/>
              <a:t>Přítomnost pedagogických pracovníků je spíše vítána, kolektiv je klidnější</a:t>
            </a:r>
          </a:p>
          <a:p>
            <a:r>
              <a:rPr lang="cs-CZ" dirty="0" smtClean="0"/>
              <a:t>Téměř na každé besedě je možné identifikovat </a:t>
            </a:r>
            <a:r>
              <a:rPr lang="cs-CZ" dirty="0" err="1" smtClean="0"/>
              <a:t>symptomatiku</a:t>
            </a:r>
            <a:r>
              <a:rPr lang="cs-CZ" dirty="0" smtClean="0"/>
              <a:t> PAS také u spolužáků</a:t>
            </a:r>
          </a:p>
          <a:p>
            <a:r>
              <a:rPr lang="cs-CZ" dirty="0" smtClean="0"/>
              <a:t>Nejprve se představíme, popíšeme svoji pracovní pozici</a:t>
            </a:r>
          </a:p>
          <a:p>
            <a:r>
              <a:rPr lang="cs-CZ" dirty="0" smtClean="0"/>
              <a:t>Již na počátku kolektiv informujeme o spojení besedy s konkrétním žákem</a:t>
            </a:r>
          </a:p>
          <a:p>
            <a:r>
              <a:rPr lang="cs-CZ" dirty="0" smtClean="0"/>
              <a:t>Nerealizujeme besedy v obecném znění, vždy jsou spojeny s žákem s PAS</a:t>
            </a:r>
          </a:p>
          <a:p>
            <a:r>
              <a:rPr lang="cs-CZ" dirty="0" smtClean="0"/>
              <a:t>Pro spolužáky sdělení diagnózy nebývá překvapivé</a:t>
            </a:r>
          </a:p>
          <a:p>
            <a:r>
              <a:rPr lang="cs-CZ" dirty="0" smtClean="0"/>
              <a:t>Velké rozdíly v sociální oblasti mezi třetím a čtvrtým ročníkem</a:t>
            </a:r>
          </a:p>
          <a:p>
            <a:r>
              <a:rPr lang="cs-CZ" dirty="0" smtClean="0"/>
              <a:t>Dochází k rozevírání pomyslných sociálních nůžek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8328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Průběh besedy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 školce a prvních ročnících ZŠ nesdělujeme diagnózu</a:t>
            </a:r>
          </a:p>
          <a:p>
            <a:r>
              <a:rPr lang="cs-CZ" dirty="0" smtClean="0"/>
              <a:t>Hovoříme o jiném nastavení „hlavy“</a:t>
            </a:r>
          </a:p>
          <a:p>
            <a:r>
              <a:rPr lang="cs-CZ" dirty="0" smtClean="0"/>
              <a:t>Spolužák je jiný, ne však horší</a:t>
            </a:r>
          </a:p>
          <a:p>
            <a:r>
              <a:rPr lang="cs-CZ" dirty="0" err="1" smtClean="0"/>
              <a:t>Symptomatiku</a:t>
            </a:r>
            <a:r>
              <a:rPr lang="cs-CZ" dirty="0" smtClean="0"/>
              <a:t> připodobňujeme k mapě města</a:t>
            </a:r>
          </a:p>
          <a:p>
            <a:r>
              <a:rPr lang="cs-CZ" dirty="0" smtClean="0"/>
              <a:t>Následně vyzveme žáky ke sdílení zkušeností, názorů</a:t>
            </a:r>
          </a:p>
          <a:p>
            <a:r>
              <a:rPr lang="cs-CZ" dirty="0" smtClean="0"/>
              <a:t>Slyšené zapisujeme na tabuli a postupně se k tématům vracíme</a:t>
            </a:r>
          </a:p>
          <a:p>
            <a:r>
              <a:rPr lang="cs-CZ" dirty="0" smtClean="0"/>
              <a:t>Snažíme se je spojovat se </a:t>
            </a:r>
            <a:r>
              <a:rPr lang="cs-CZ" dirty="0" err="1" smtClean="0"/>
              <a:t>symptomatikou</a:t>
            </a:r>
            <a:r>
              <a:rPr lang="cs-CZ" dirty="0" smtClean="0"/>
              <a:t> PAS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91698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Průběh besedy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Nejčastěji se setkáváme s těmito postřehy a tvrzeními: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Chová se zvláštně (celé spektrum projevů)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Nesnáší chyby, špatné známky, musí být ve všem první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Nikdy neuzná chybu, nic není jeho vina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Je verbálně agresivní, vyhrožuje nám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Posmívá se nám, ponižuje nás, neustále nás komentuje</a:t>
            </a:r>
          </a:p>
          <a:p>
            <a:pPr marL="0" indent="0">
              <a:buNone/>
            </a:pPr>
            <a:r>
              <a:rPr lang="cs-CZ" dirty="0" smtClean="0"/>
              <a:t> - Speciálně pedagogická podpora, jiná pravidla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Fyzickou agresi řešíme zcela minimálně – bývá spojena s mimořádnými výjezdy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Přítomnost asistenta není téma  </a:t>
            </a:r>
          </a:p>
        </p:txBody>
      </p:sp>
    </p:spTree>
    <p:extLst>
      <p:ext uri="{BB962C8B-B14F-4D97-AF65-F5344CB8AC3E}">
        <p14:creationId xmlns:p14="http://schemas.microsoft.com/office/powerpoint/2010/main" val="14203648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Průběh besedy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Průběh besedy je popsán v zápisu</a:t>
            </a:r>
          </a:p>
          <a:p>
            <a:r>
              <a:rPr lang="cs-CZ" dirty="0" smtClean="0"/>
              <a:t>Posíláme jej do školy i rodičům</a:t>
            </a:r>
          </a:p>
          <a:p>
            <a:r>
              <a:rPr lang="cs-CZ" dirty="0" smtClean="0"/>
              <a:t>S rodiči si telefonujeme ihned po ukončení besedy</a:t>
            </a:r>
          </a:p>
          <a:p>
            <a:r>
              <a:rPr lang="cs-CZ" dirty="0" smtClean="0"/>
              <a:t>S pedagogy se setkáváme rovněž ihned po ukončení besedy</a:t>
            </a:r>
          </a:p>
          <a:p>
            <a:r>
              <a:rPr lang="cs-CZ" dirty="0" smtClean="0"/>
              <a:t>S žákem se setkáváme minimálně</a:t>
            </a:r>
          </a:p>
          <a:p>
            <a:endParaRPr lang="cs-CZ" dirty="0"/>
          </a:p>
          <a:p>
            <a:r>
              <a:rPr lang="cs-CZ" dirty="0" smtClean="0"/>
              <a:t>Co často zmiňujeme: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Pomocnou roli spolužáků v rámci socializace žáka s PAS (móda, názory apod.)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Zamilovanost do spolužáků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155281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Průběh besedy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Nesnažíme se o tvorbu kamarádských vazeb</a:t>
            </a:r>
          </a:p>
          <a:p>
            <a:r>
              <a:rPr lang="cs-CZ" dirty="0" smtClean="0"/>
              <a:t>Neovlivníme žáky s poruchou chování</a:t>
            </a:r>
          </a:p>
          <a:p>
            <a:r>
              <a:rPr lang="cs-CZ" dirty="0" smtClean="0"/>
              <a:t>Cílem je aktivizace kolektivu</a:t>
            </a:r>
          </a:p>
          <a:p>
            <a:r>
              <a:rPr lang="cs-CZ" dirty="0" smtClean="0"/>
              <a:t>Snížení aktivity žáků s ADHD vůči spolužákovi s PAS</a:t>
            </a:r>
          </a:p>
          <a:p>
            <a:endParaRPr lang="cs-CZ" dirty="0"/>
          </a:p>
          <a:p>
            <a:r>
              <a:rPr lang="cs-CZ" dirty="0" smtClean="0"/>
              <a:t>Pracujeme s věkovými liniemi</a:t>
            </a:r>
          </a:p>
          <a:p>
            <a:r>
              <a:rPr lang="cs-CZ" dirty="0" smtClean="0"/>
              <a:t>EQ x IQ</a:t>
            </a:r>
          </a:p>
          <a:p>
            <a:r>
              <a:rPr lang="cs-CZ" dirty="0" smtClean="0"/>
              <a:t>Zdůrazňujeme, že PAS nejde vyléčit, zvláštní dítě bude zvláštní dospělý…</a:t>
            </a:r>
          </a:p>
          <a:p>
            <a:r>
              <a:rPr lang="cs-CZ" dirty="0" smtClean="0"/>
              <a:t>Na druhém stupni nevyužíváme jako vzor slavné osoby s PAS</a:t>
            </a:r>
          </a:p>
          <a:p>
            <a:r>
              <a:rPr lang="cs-CZ" dirty="0" smtClean="0"/>
              <a:t>Popisujeme realitu klientů s těžší </a:t>
            </a:r>
            <a:r>
              <a:rPr lang="cs-CZ" dirty="0" err="1" smtClean="0"/>
              <a:t>symptomatikou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71288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Děkuji za pozornost!</a:t>
            </a:r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774 824 410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82365325"/>
      </p:ext>
    </p:extLst>
  </p:cSld>
  <p:clrMapOvr>
    <a:masterClrMapping/>
  </p:clrMapOvr>
</p:sld>
</file>

<file path=ppt/theme/theme1.xml><?xml version="1.0" encoding="utf-8"?>
<a:theme xmlns:a="http://schemas.openxmlformats.org/drawingml/2006/main" name="Fazeta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35</TotalTime>
  <Words>673</Words>
  <Application>Microsoft Office PowerPoint</Application>
  <PresentationFormat>Širokoúhlá obrazovka</PresentationFormat>
  <Paragraphs>86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5" baseType="lpstr">
      <vt:lpstr>Arial</vt:lpstr>
      <vt:lpstr>Bahnschrift Condensed</vt:lpstr>
      <vt:lpstr>Trebuchet MS</vt:lpstr>
      <vt:lpstr>Wingdings 3</vt:lpstr>
      <vt:lpstr>Fazeta</vt:lpstr>
      <vt:lpstr>Práce s kolektivem spolužáků dětí s PAS jako prevence šikany</vt:lpstr>
      <vt:lpstr>Beseda se spolužáky – základní informace</vt:lpstr>
      <vt:lpstr>Základní informace</vt:lpstr>
      <vt:lpstr>Základní informace</vt:lpstr>
      <vt:lpstr>Průběh besedy</vt:lpstr>
      <vt:lpstr>Průběh besedy</vt:lpstr>
      <vt:lpstr>Průběh besedy</vt:lpstr>
      <vt:lpstr>Průběh besedy</vt:lpstr>
      <vt:lpstr>Průběh besedy</vt:lpstr>
      <vt:lpstr>Prezentace aplikace PowerPoint</vt:lpstr>
    </vt:vector>
  </TitlesOfParts>
  <Company>NAUTIS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Práce s kolektivem spolužáků dětí s PAS jako prevence šikany</dc:title>
  <dc:creator>Julius Bittmann</dc:creator>
  <cp:lastModifiedBy>Julius Bittmann</cp:lastModifiedBy>
  <cp:revision>5</cp:revision>
  <dcterms:created xsi:type="dcterms:W3CDTF">2024-09-02T17:22:23Z</dcterms:created>
  <dcterms:modified xsi:type="dcterms:W3CDTF">2024-09-02T17:57:50Z</dcterms:modified>
</cp:coreProperties>
</file>