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49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12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0099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1666514"/>
            <a:ext cx="8229600" cy="1143000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03136" y="5461000"/>
            <a:ext cx="2540000" cy="90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3514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382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122394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594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824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712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9224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218220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615983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223000"/>
            <a:ext cx="9144000" cy="635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7200" y="6412542"/>
            <a:ext cx="1360712" cy="2540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086238" y="6390066"/>
            <a:ext cx="16904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400" b="1" dirty="0" smtClean="0">
                <a:solidFill>
                  <a:srgbClr val="FFFFFF"/>
                </a:solidFill>
              </a:rPr>
              <a:t>WWW.NAUTIS.CZ</a:t>
            </a:r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96" r:id="rId1"/>
    <p:sldLayoutId id="2147493497" r:id="rId2"/>
    <p:sldLayoutId id="2147493498" r:id="rId3"/>
    <p:sldLayoutId id="2147493499" r:id="rId4"/>
    <p:sldLayoutId id="2147493500" r:id="rId5"/>
    <p:sldLayoutId id="2147493501" r:id="rId6"/>
    <p:sldLayoutId id="2147493502" r:id="rId7"/>
    <p:sldLayoutId id="2147493503" r:id="rId8"/>
    <p:sldLayoutId id="2147493504" r:id="rId9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rgbClr val="00387D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1371600" y="3019732"/>
            <a:ext cx="6400800" cy="1752600"/>
          </a:xfrm>
        </p:spPr>
        <p:txBody>
          <a:bodyPr/>
          <a:lstStyle/>
          <a:p>
            <a:endParaRPr lang="cs-CZ" altLang="cs-CZ" b="1" dirty="0" smtClean="0">
              <a:solidFill>
                <a:srgbClr val="002060"/>
              </a:solidFill>
              <a:latin typeface="Arial" charset="0"/>
              <a:ea typeface="ＭＳ Ｐゴシック" pitchFamily="-112" charset="-128"/>
            </a:endParaRPr>
          </a:p>
          <a:p>
            <a:r>
              <a:rPr lang="cs-CZ" altLang="cs-CZ" b="1" dirty="0" smtClean="0">
                <a:solidFill>
                  <a:srgbClr val="002060"/>
                </a:solidFill>
                <a:latin typeface="Arial" charset="0"/>
                <a:ea typeface="ＭＳ Ｐゴシック" pitchFamily="-112" charset="-128"/>
              </a:rPr>
              <a:t>Mgr</a:t>
            </a:r>
            <a:r>
              <a:rPr lang="cs-CZ" altLang="cs-CZ" b="1" dirty="0">
                <a:solidFill>
                  <a:srgbClr val="002060"/>
                </a:solidFill>
                <a:latin typeface="Arial" charset="0"/>
                <a:ea typeface="ＭＳ Ｐゴシック" pitchFamily="-112" charset="-128"/>
              </a:rPr>
              <a:t>. Lenka Bittmannová</a:t>
            </a:r>
            <a:r>
              <a:rPr lang="cs-CZ" altLang="cs-CZ" dirty="0">
                <a:solidFill>
                  <a:srgbClr val="002060"/>
                </a:solidFill>
                <a:latin typeface="Arial" charset="0"/>
                <a:ea typeface="ＭＳ Ｐゴシック" pitchFamily="-112" charset="-128"/>
              </a:rPr>
              <a:t>, </a:t>
            </a:r>
            <a:br>
              <a:rPr lang="cs-CZ" altLang="cs-CZ" dirty="0">
                <a:solidFill>
                  <a:srgbClr val="002060"/>
                </a:solidFill>
                <a:latin typeface="Arial" charset="0"/>
                <a:ea typeface="ＭＳ Ｐゴシック" pitchFamily="-112" charset="-128"/>
              </a:rPr>
            </a:br>
            <a:r>
              <a:rPr lang="cs-CZ" altLang="cs-CZ" sz="2400" dirty="0">
                <a:solidFill>
                  <a:srgbClr val="002060"/>
                </a:solidFill>
                <a:latin typeface="Arial" charset="0"/>
                <a:ea typeface="ＭＳ Ｐゴシック" pitchFamily="-112" charset="-128"/>
              </a:rPr>
              <a:t>SPC při Národním ústavu pro autismus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Podpůrná opatření v praxi a podpora rodiny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3134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</a:rPr>
              <a:t>Legislativa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endParaRPr lang="cs-CZ" sz="2800" dirty="0" smtClean="0">
              <a:solidFill>
                <a:srgbClr val="0070C0"/>
              </a:solidFill>
            </a:endParaRPr>
          </a:p>
          <a:p>
            <a:pPr>
              <a:defRPr/>
            </a:pPr>
            <a:r>
              <a:rPr lang="cs-CZ" sz="2400" dirty="0" smtClean="0">
                <a:solidFill>
                  <a:srgbClr val="0070C0"/>
                </a:solidFill>
              </a:rPr>
              <a:t>1.9</a:t>
            </a:r>
            <a:r>
              <a:rPr lang="cs-CZ" sz="2400" dirty="0">
                <a:solidFill>
                  <a:srgbClr val="0070C0"/>
                </a:solidFill>
              </a:rPr>
              <a:t>. </a:t>
            </a:r>
            <a:r>
              <a:rPr lang="cs-CZ" sz="2400" dirty="0" smtClean="0">
                <a:solidFill>
                  <a:srgbClr val="0070C0"/>
                </a:solidFill>
              </a:rPr>
              <a:t>2016</a:t>
            </a:r>
            <a:endParaRPr lang="cs-CZ" sz="2400" b="1" dirty="0" smtClean="0">
              <a:solidFill>
                <a:srgbClr val="002060"/>
              </a:solidFill>
            </a:endParaRPr>
          </a:p>
          <a:p>
            <a:pPr>
              <a:defRPr/>
            </a:pPr>
            <a:r>
              <a:rPr lang="cs-CZ" sz="2400" b="1" dirty="0" smtClean="0">
                <a:solidFill>
                  <a:srgbClr val="002060"/>
                </a:solidFill>
              </a:rPr>
              <a:t>novela </a:t>
            </a:r>
            <a:r>
              <a:rPr lang="cs-CZ" sz="2400" b="1" dirty="0">
                <a:solidFill>
                  <a:srgbClr val="002060"/>
                </a:solidFill>
              </a:rPr>
              <a:t>Školského zákona</a:t>
            </a:r>
            <a:r>
              <a:rPr lang="cs-CZ" sz="2400" dirty="0">
                <a:solidFill>
                  <a:srgbClr val="002060"/>
                </a:solidFill>
              </a:rPr>
              <a:t>, především </a:t>
            </a:r>
            <a:r>
              <a:rPr lang="cs-CZ" sz="2400" b="1" dirty="0">
                <a:solidFill>
                  <a:srgbClr val="002060"/>
                </a:solidFill>
              </a:rPr>
              <a:t>§16 </a:t>
            </a:r>
          </a:p>
          <a:p>
            <a:pPr>
              <a:defRPr/>
            </a:pPr>
            <a:r>
              <a:rPr lang="cs-CZ" sz="2400" b="1" dirty="0">
                <a:solidFill>
                  <a:srgbClr val="002060"/>
                </a:solidFill>
              </a:rPr>
              <a:t>vyhláška č. 27/2016 Sb</a:t>
            </a:r>
            <a:r>
              <a:rPr lang="cs-CZ" sz="2400" dirty="0">
                <a:solidFill>
                  <a:srgbClr val="002060"/>
                </a:solidFill>
              </a:rPr>
              <a:t>. o vzdělávání žáků se speciálními vzdělávacími potřebami a žáků nadaných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470437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altLang="cs-CZ" sz="2400" dirty="0">
                <a:solidFill>
                  <a:srgbClr val="002060"/>
                </a:solidFill>
              </a:rPr>
              <a:t>podstata novely §16 spočívá v </a:t>
            </a:r>
            <a:r>
              <a:rPr lang="cs-CZ" altLang="cs-CZ" sz="2400" b="1" dirty="0">
                <a:solidFill>
                  <a:srgbClr val="002060"/>
                </a:solidFill>
              </a:rPr>
              <a:t>nové definici žáka se speciálními vzdělávacími potřebami </a:t>
            </a:r>
            <a:r>
              <a:rPr lang="cs-CZ" altLang="cs-CZ" sz="2400" dirty="0">
                <a:solidFill>
                  <a:srgbClr val="002060"/>
                </a:solidFill>
              </a:rPr>
              <a:t>jako osoby, která k naplnění svých vzdělávacích možností nebo k uplatnění či užívání svých práv na rovnoprávném základě s ostatními, potřebuje poskytnutí podpůrných opatření</a:t>
            </a:r>
          </a:p>
          <a:p>
            <a:r>
              <a:rPr lang="cs-CZ" altLang="cs-CZ" sz="2400" dirty="0">
                <a:solidFill>
                  <a:srgbClr val="002060"/>
                </a:solidFill>
              </a:rPr>
              <a:t>paragraf 16 definuje </a:t>
            </a:r>
            <a:r>
              <a:rPr lang="cs-CZ" altLang="cs-CZ" sz="2400" b="1" dirty="0">
                <a:solidFill>
                  <a:srgbClr val="002060"/>
                </a:solidFill>
              </a:rPr>
              <a:t>podpůrná opatření pro žáky se speciálními vzdělávacími potřebami</a:t>
            </a:r>
            <a:r>
              <a:rPr lang="cs-CZ" altLang="cs-CZ" sz="2400" dirty="0">
                <a:solidFill>
                  <a:srgbClr val="002060"/>
                </a:solidFill>
              </a:rPr>
              <a:t>. Ta se touto novelou stávají </a:t>
            </a:r>
            <a:r>
              <a:rPr lang="cs-CZ" altLang="cs-CZ" sz="2400" b="1" dirty="0">
                <a:solidFill>
                  <a:srgbClr val="002060"/>
                </a:solidFill>
              </a:rPr>
              <a:t>nároková</a:t>
            </a:r>
            <a:r>
              <a:rPr lang="cs-CZ" altLang="cs-CZ" sz="2400" dirty="0">
                <a:solidFill>
                  <a:srgbClr val="002060"/>
                </a:solidFill>
              </a:rPr>
              <a:t> a žáci mají právo na jejich </a:t>
            </a:r>
            <a:r>
              <a:rPr lang="cs-CZ" altLang="cs-CZ" sz="2400" b="1" dirty="0">
                <a:solidFill>
                  <a:srgbClr val="002060"/>
                </a:solidFill>
              </a:rPr>
              <a:t>bezplatné poskytnutí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7912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</a:rPr>
              <a:t>Podpůrná opatření spočívají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sz="2400" dirty="0">
                <a:solidFill>
                  <a:srgbClr val="002060"/>
                </a:solidFill>
              </a:rPr>
              <a:t>v </a:t>
            </a:r>
            <a:r>
              <a:rPr lang="cs-CZ" sz="2400" b="1" dirty="0">
                <a:solidFill>
                  <a:srgbClr val="002060"/>
                </a:solidFill>
              </a:rPr>
              <a:t>poradenské podpoře </a:t>
            </a:r>
            <a:r>
              <a:rPr lang="cs-CZ" sz="2400" dirty="0">
                <a:solidFill>
                  <a:srgbClr val="002060"/>
                </a:solidFill>
              </a:rPr>
              <a:t>školou a školským poradenským zařízením</a:t>
            </a:r>
          </a:p>
          <a:p>
            <a:pPr>
              <a:defRPr/>
            </a:pPr>
            <a:r>
              <a:rPr lang="cs-CZ" sz="2400" dirty="0">
                <a:solidFill>
                  <a:srgbClr val="002060"/>
                </a:solidFill>
              </a:rPr>
              <a:t>v úpravě </a:t>
            </a:r>
            <a:r>
              <a:rPr lang="cs-CZ" sz="2400" b="1" dirty="0">
                <a:solidFill>
                  <a:srgbClr val="002060"/>
                </a:solidFill>
              </a:rPr>
              <a:t>organizace, obsahu, hodnocení</a:t>
            </a:r>
            <a:r>
              <a:rPr lang="cs-CZ" sz="2400" dirty="0">
                <a:solidFill>
                  <a:srgbClr val="002060"/>
                </a:solidFill>
              </a:rPr>
              <a:t>, </a:t>
            </a:r>
            <a:r>
              <a:rPr lang="cs-CZ" sz="2400" b="1" dirty="0">
                <a:solidFill>
                  <a:srgbClr val="002060"/>
                </a:solidFill>
              </a:rPr>
              <a:t>forem a metod </a:t>
            </a:r>
            <a:r>
              <a:rPr lang="cs-CZ" sz="2400" dirty="0">
                <a:solidFill>
                  <a:srgbClr val="002060"/>
                </a:solidFill>
              </a:rPr>
              <a:t>vzdělávání</a:t>
            </a:r>
          </a:p>
          <a:p>
            <a:pPr>
              <a:defRPr/>
            </a:pPr>
            <a:r>
              <a:rPr lang="cs-CZ" sz="2400" dirty="0">
                <a:solidFill>
                  <a:srgbClr val="002060"/>
                </a:solidFill>
              </a:rPr>
              <a:t>v úpravě podmínek </a:t>
            </a:r>
            <a:r>
              <a:rPr lang="cs-CZ" sz="2400" b="1" dirty="0">
                <a:solidFill>
                  <a:srgbClr val="002060"/>
                </a:solidFill>
              </a:rPr>
              <a:t>přijímání</a:t>
            </a:r>
            <a:r>
              <a:rPr lang="cs-CZ" sz="2400" dirty="0">
                <a:solidFill>
                  <a:srgbClr val="002060"/>
                </a:solidFill>
              </a:rPr>
              <a:t> a </a:t>
            </a:r>
            <a:r>
              <a:rPr lang="cs-CZ" sz="2400" b="1" dirty="0">
                <a:solidFill>
                  <a:srgbClr val="002060"/>
                </a:solidFill>
              </a:rPr>
              <a:t>ukončování </a:t>
            </a:r>
            <a:r>
              <a:rPr lang="cs-CZ" sz="2400" dirty="0">
                <a:solidFill>
                  <a:srgbClr val="002060"/>
                </a:solidFill>
              </a:rPr>
              <a:t>vzdělávání (AP, navýšení času, možnost psát test v jiné místnosti apod.)</a:t>
            </a:r>
          </a:p>
          <a:p>
            <a:pPr>
              <a:defRPr/>
            </a:pPr>
            <a:r>
              <a:rPr lang="cs-CZ" sz="2400" dirty="0">
                <a:solidFill>
                  <a:srgbClr val="002060"/>
                </a:solidFill>
              </a:rPr>
              <a:t>ve využití </a:t>
            </a:r>
            <a:r>
              <a:rPr lang="cs-CZ" sz="2400" b="1" dirty="0">
                <a:solidFill>
                  <a:srgbClr val="002060"/>
                </a:solidFill>
              </a:rPr>
              <a:t>kompenzačních pomůcek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b="1" dirty="0">
                <a:solidFill>
                  <a:srgbClr val="002060"/>
                </a:solidFill>
              </a:rPr>
              <a:t>https://www.spolecne-vzdelavani.cz/pomucky/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39958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sz="2400" dirty="0">
                <a:solidFill>
                  <a:srgbClr val="002060"/>
                </a:solidFill>
              </a:rPr>
              <a:t>ve využití </a:t>
            </a:r>
            <a:r>
              <a:rPr lang="cs-CZ" sz="2400" b="1" dirty="0">
                <a:solidFill>
                  <a:srgbClr val="002060"/>
                </a:solidFill>
              </a:rPr>
              <a:t>asistenta pedagoga</a:t>
            </a:r>
          </a:p>
          <a:p>
            <a:pPr>
              <a:defRPr/>
            </a:pPr>
            <a:r>
              <a:rPr lang="cs-CZ" sz="2400" dirty="0">
                <a:solidFill>
                  <a:srgbClr val="002060"/>
                </a:solidFill>
              </a:rPr>
              <a:t> ve využití </a:t>
            </a:r>
            <a:r>
              <a:rPr lang="cs-CZ" sz="2400" b="1" dirty="0">
                <a:solidFill>
                  <a:srgbClr val="002060"/>
                </a:solidFill>
              </a:rPr>
              <a:t>dalšího pedagogického pracovníka  </a:t>
            </a:r>
          </a:p>
          <a:p>
            <a:pPr>
              <a:defRPr/>
            </a:pPr>
            <a:r>
              <a:rPr lang="cs-CZ" sz="2400" dirty="0">
                <a:solidFill>
                  <a:srgbClr val="002060"/>
                </a:solidFill>
              </a:rPr>
              <a:t>v poskytování vzdělávání nebo školských služeb v prostorách stavebně nebo technicky upravených</a:t>
            </a:r>
          </a:p>
          <a:p>
            <a:pPr>
              <a:defRPr/>
            </a:pPr>
            <a:r>
              <a:rPr lang="cs-CZ" sz="2400" b="1" dirty="0">
                <a:solidFill>
                  <a:srgbClr val="002060"/>
                </a:solidFill>
              </a:rPr>
              <a:t>v úpravě očekávaných výstupů </a:t>
            </a:r>
          </a:p>
          <a:p>
            <a:pPr>
              <a:defRPr/>
            </a:pPr>
            <a:r>
              <a:rPr lang="cs-CZ" sz="2400" dirty="0">
                <a:solidFill>
                  <a:srgbClr val="002060"/>
                </a:solidFill>
              </a:rPr>
              <a:t>ve vzdělávání </a:t>
            </a:r>
            <a:r>
              <a:rPr lang="cs-CZ" sz="2400" b="1" dirty="0">
                <a:solidFill>
                  <a:srgbClr val="002060"/>
                </a:solidFill>
              </a:rPr>
              <a:t>podle individuálního vzdělávacího plánu</a:t>
            </a:r>
          </a:p>
          <a:p>
            <a:pPr marL="0" indent="0">
              <a:buFont typeface="Arial" charset="0"/>
              <a:buNone/>
              <a:defRPr/>
            </a:pPr>
            <a:r>
              <a:rPr lang="cs-CZ" altLang="cs-CZ" sz="2400" b="1" dirty="0">
                <a:solidFill>
                  <a:srgbClr val="002060"/>
                </a:solidFill>
              </a:rPr>
              <a:t>  </a:t>
            </a:r>
            <a:r>
              <a:rPr lang="cs-CZ" altLang="cs-CZ" sz="2400" b="1" dirty="0">
                <a:solidFill>
                  <a:srgbClr val="0070C0"/>
                </a:solidFill>
              </a:rPr>
              <a:t>IVP</a:t>
            </a:r>
          </a:p>
          <a:p>
            <a:pPr>
              <a:buFontTx/>
              <a:buChar char="-"/>
              <a:defRPr/>
            </a:pPr>
            <a:r>
              <a:rPr lang="cs-CZ" altLang="cs-CZ" sz="2400" b="1" dirty="0">
                <a:solidFill>
                  <a:srgbClr val="002060"/>
                </a:solidFill>
              </a:rPr>
              <a:t>má jednotnou podobu</a:t>
            </a:r>
          </a:p>
          <a:p>
            <a:pPr>
              <a:buFontTx/>
              <a:buChar char="-"/>
              <a:defRPr/>
            </a:pPr>
            <a:r>
              <a:rPr lang="cs-CZ" altLang="cs-CZ" sz="2400" b="1" dirty="0">
                <a:solidFill>
                  <a:srgbClr val="002060"/>
                </a:solidFill>
              </a:rPr>
              <a:t>vychází z doporučení ŠPZ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9959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altLang="cs-CZ" sz="3200" dirty="0">
                <a:solidFill>
                  <a:schemeClr val="tx1"/>
                </a:solidFill>
              </a:rPr>
              <a:t>Podle této novely jsou podpůrná opatření členěna do </a:t>
            </a:r>
            <a:r>
              <a:rPr lang="cs-CZ" altLang="cs-CZ" sz="3200" b="1" dirty="0">
                <a:solidFill>
                  <a:schemeClr val="tx1"/>
                </a:solidFill>
              </a:rPr>
              <a:t>pěti stupňů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sz="2400" dirty="0">
                <a:solidFill>
                  <a:srgbClr val="002060"/>
                </a:solidFill>
              </a:rPr>
              <a:t>podpůrná opatření 1. stupně uplatňuje škola </a:t>
            </a:r>
            <a:r>
              <a:rPr lang="cs-CZ" sz="2400" b="1" dirty="0">
                <a:solidFill>
                  <a:srgbClr val="002060"/>
                </a:solidFill>
              </a:rPr>
              <a:t>i bez </a:t>
            </a:r>
            <a:r>
              <a:rPr lang="cs-CZ" sz="2400" dirty="0">
                <a:solidFill>
                  <a:srgbClr val="002060"/>
                </a:solidFill>
              </a:rPr>
              <a:t>doporučení ŠPZ </a:t>
            </a:r>
          </a:p>
          <a:p>
            <a:pPr>
              <a:defRPr/>
            </a:pPr>
            <a:r>
              <a:rPr lang="cs-CZ" sz="2400" dirty="0">
                <a:solidFill>
                  <a:srgbClr val="002060"/>
                </a:solidFill>
              </a:rPr>
              <a:t>podpůrná opatření 2.-5. stupně lze uplatnit </a:t>
            </a:r>
            <a:r>
              <a:rPr lang="cs-CZ" sz="2400" b="1" dirty="0">
                <a:solidFill>
                  <a:srgbClr val="002060"/>
                </a:solidFill>
              </a:rPr>
              <a:t>pouze s </a:t>
            </a:r>
            <a:r>
              <a:rPr lang="cs-CZ" sz="2400" dirty="0">
                <a:solidFill>
                  <a:srgbClr val="002060"/>
                </a:solidFill>
              </a:rPr>
              <a:t>doporučením ŠPZ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2400" b="1" dirty="0">
                <a:solidFill>
                  <a:srgbClr val="0070C0"/>
                </a:solidFill>
              </a:rPr>
              <a:t>Podpůrná opatření prvního stupně</a:t>
            </a:r>
          </a:p>
          <a:p>
            <a:pPr>
              <a:defRPr/>
            </a:pPr>
            <a:r>
              <a:rPr lang="cs-CZ" sz="2400" dirty="0">
                <a:solidFill>
                  <a:srgbClr val="002060"/>
                </a:solidFill>
              </a:rPr>
              <a:t>slouží ke kompenzaci </a:t>
            </a:r>
            <a:r>
              <a:rPr lang="cs-CZ" sz="2400" b="1" dirty="0">
                <a:solidFill>
                  <a:srgbClr val="002060"/>
                </a:solidFill>
              </a:rPr>
              <a:t>mírných obtíží </a:t>
            </a:r>
            <a:r>
              <a:rPr lang="cs-CZ" sz="2400" dirty="0">
                <a:solidFill>
                  <a:srgbClr val="002060"/>
                </a:solidFill>
              </a:rPr>
              <a:t>ve vzdělávání žáka (např. pomalejší tempo práce, drobné obtíže ve čtení, psaní, počítáni, problémy se zapomínáním, drobné obtíže v koncentraci pozornosti atd.)</a:t>
            </a:r>
          </a:p>
          <a:p>
            <a:pPr>
              <a:defRPr/>
            </a:pPr>
            <a:r>
              <a:rPr lang="cs-CZ" sz="2400" b="1" dirty="0">
                <a:solidFill>
                  <a:srgbClr val="002060"/>
                </a:solidFill>
              </a:rPr>
              <a:t>Plán pedagogické podpory</a:t>
            </a:r>
          </a:p>
          <a:p>
            <a:pPr>
              <a:defRPr/>
            </a:pPr>
            <a:r>
              <a:rPr lang="cs-CZ" sz="2400" b="1" dirty="0">
                <a:solidFill>
                  <a:srgbClr val="002060"/>
                </a:solidFill>
              </a:rPr>
              <a:t>bez</a:t>
            </a:r>
            <a:r>
              <a:rPr lang="cs-CZ" sz="2400" dirty="0">
                <a:solidFill>
                  <a:srgbClr val="002060"/>
                </a:solidFill>
              </a:rPr>
              <a:t> normované finanční náročnosti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71818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>
                <a:solidFill>
                  <a:schemeClr val="tx1"/>
                </a:solidFill>
              </a:rPr>
              <a:t>Podpůrná opatření 2. stupně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altLang="cs-CZ" sz="2400" dirty="0">
                <a:solidFill>
                  <a:srgbClr val="002060"/>
                </a:solidFill>
              </a:rPr>
              <a:t>SPU a SPCH, mírné oslabením sluchových nebo zrakových funkcí, mírnými řečovými vadami, nedostatečnou znalostí vyučovacího jazyka, poruchami autistického spektra</a:t>
            </a:r>
            <a:r>
              <a:rPr lang="cs-CZ" altLang="cs-CZ" sz="2400" b="1" dirty="0">
                <a:solidFill>
                  <a:srgbClr val="002060"/>
                </a:solidFill>
              </a:rPr>
              <a:t> s mírnými obtížemi </a:t>
            </a:r>
          </a:p>
          <a:p>
            <a:r>
              <a:rPr lang="cs-CZ" altLang="cs-CZ" sz="2400" b="1" dirty="0">
                <a:solidFill>
                  <a:srgbClr val="002060"/>
                </a:solidFill>
              </a:rPr>
              <a:t>problémy žáka ve vzdělávání lze charakterizovat jako mírné</a:t>
            </a:r>
            <a:r>
              <a:rPr lang="cs-CZ" altLang="cs-CZ" sz="2400" dirty="0">
                <a:solidFill>
                  <a:srgbClr val="002060"/>
                </a:solidFill>
              </a:rPr>
              <a:t>, lze je obvykle kompenzovat s využitím speciálních učebnic a speciálních nebo kompenzačních pomůcek, s podporou předmětu speciálně pedagogické péče a úpravami pedagogické práce</a:t>
            </a:r>
          </a:p>
          <a:p>
            <a:r>
              <a:rPr lang="cs-CZ" altLang="cs-CZ" sz="2400" b="1" dirty="0">
                <a:solidFill>
                  <a:srgbClr val="002060"/>
                </a:solidFill>
              </a:rPr>
              <a:t>bez AP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18660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altLang="cs-CZ" sz="3200" dirty="0">
                <a:solidFill>
                  <a:schemeClr val="tx1"/>
                </a:solidFill>
              </a:rPr>
              <a:t>Podpůrná opatření 3.-5. stupně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endParaRPr lang="cs-CZ" sz="2400" dirty="0" smtClean="0">
              <a:solidFill>
                <a:srgbClr val="002060"/>
              </a:solidFill>
            </a:endParaRPr>
          </a:p>
          <a:p>
            <a:pPr>
              <a:defRPr/>
            </a:pPr>
            <a:r>
              <a:rPr lang="cs-CZ" sz="2400" dirty="0" smtClean="0">
                <a:solidFill>
                  <a:srgbClr val="002060"/>
                </a:solidFill>
              </a:rPr>
              <a:t>obtíže </a:t>
            </a:r>
            <a:r>
              <a:rPr lang="cs-CZ" sz="2400" dirty="0">
                <a:solidFill>
                  <a:srgbClr val="002060"/>
                </a:solidFill>
              </a:rPr>
              <a:t>závažnějšího </a:t>
            </a:r>
            <a:r>
              <a:rPr lang="cs-CZ" sz="2400" dirty="0" smtClean="0">
                <a:solidFill>
                  <a:srgbClr val="002060"/>
                </a:solidFill>
              </a:rPr>
              <a:t>charakteru</a:t>
            </a:r>
            <a:endParaRPr lang="cs-CZ" sz="2400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cs-CZ" sz="2400" dirty="0">
                <a:solidFill>
                  <a:srgbClr val="002060"/>
                </a:solidFill>
              </a:rPr>
              <a:t>3. stupeň (AP 10 h – 30 h týdně</a:t>
            </a:r>
            <a:r>
              <a:rPr lang="cs-CZ" sz="2400" dirty="0" smtClean="0">
                <a:solidFill>
                  <a:srgbClr val="002060"/>
                </a:solidFill>
              </a:rPr>
              <a:t>)</a:t>
            </a:r>
            <a:endParaRPr lang="cs-CZ" sz="2400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cs-CZ" sz="2400" dirty="0">
                <a:solidFill>
                  <a:srgbClr val="002060"/>
                </a:solidFill>
              </a:rPr>
              <a:t>4. a 5. stupeň  (AP 35,5 – 40 h týdně </a:t>
            </a:r>
            <a:r>
              <a:rPr lang="cs-CZ" sz="2400" dirty="0" smtClean="0">
                <a:solidFill>
                  <a:srgbClr val="002060"/>
                </a:solidFill>
              </a:rPr>
              <a:t>)</a:t>
            </a:r>
            <a:endParaRPr lang="cs-CZ" sz="2400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cs-CZ" sz="2400" dirty="0">
                <a:solidFill>
                  <a:srgbClr val="002060"/>
                </a:solidFill>
              </a:rPr>
              <a:t>žáci s PAS jsou </a:t>
            </a:r>
            <a:r>
              <a:rPr lang="cs-CZ" sz="2400" b="1" dirty="0">
                <a:solidFill>
                  <a:srgbClr val="002060"/>
                </a:solidFill>
              </a:rPr>
              <a:t>nejčastěji zařazeni do 2.-4. stupně</a:t>
            </a:r>
            <a:r>
              <a:rPr lang="cs-CZ" sz="2400" dirty="0">
                <a:solidFill>
                  <a:srgbClr val="002060"/>
                </a:solidFill>
              </a:rPr>
              <a:t>, v kombinaci s jiným typem postižení s těžkou </a:t>
            </a:r>
            <a:r>
              <a:rPr lang="cs-CZ" sz="2400" dirty="0" err="1">
                <a:solidFill>
                  <a:srgbClr val="002060"/>
                </a:solidFill>
              </a:rPr>
              <a:t>symptomatikou</a:t>
            </a:r>
            <a:r>
              <a:rPr lang="cs-CZ" sz="2400" dirty="0">
                <a:solidFill>
                  <a:srgbClr val="002060"/>
                </a:solidFill>
              </a:rPr>
              <a:t> i do 5.</a:t>
            </a:r>
          </a:p>
          <a:p>
            <a:pPr>
              <a:defRPr/>
            </a:pPr>
            <a:r>
              <a:rPr lang="cs-CZ" sz="2400" dirty="0">
                <a:solidFill>
                  <a:srgbClr val="002060"/>
                </a:solidFill>
              </a:rPr>
              <a:t>ve 2. stupni pouze s mírnými obtížemi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78194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>
                <a:solidFill>
                  <a:srgbClr val="00B0F0"/>
                </a:solidFill>
              </a:rPr>
              <a:t>Zpráva a doporučení ŠPZ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altLang="cs-CZ" sz="2400" dirty="0" smtClean="0">
              <a:solidFill>
                <a:srgbClr val="002060"/>
              </a:solidFill>
            </a:endParaRPr>
          </a:p>
          <a:p>
            <a:r>
              <a:rPr lang="cs-CZ" altLang="cs-CZ" sz="2400" dirty="0" smtClean="0">
                <a:solidFill>
                  <a:srgbClr val="002060"/>
                </a:solidFill>
              </a:rPr>
              <a:t>mají </a:t>
            </a:r>
            <a:r>
              <a:rPr lang="cs-CZ" altLang="cs-CZ" sz="2400" b="1" dirty="0">
                <a:solidFill>
                  <a:srgbClr val="002060"/>
                </a:solidFill>
              </a:rPr>
              <a:t>jednotnou podobu</a:t>
            </a:r>
            <a:r>
              <a:rPr lang="cs-CZ" altLang="cs-CZ" sz="2400" dirty="0">
                <a:solidFill>
                  <a:srgbClr val="002060"/>
                </a:solidFill>
              </a:rPr>
              <a:t>, zpráva pouze pro rodiče, doporučení pro rodiče a školu </a:t>
            </a:r>
          </a:p>
          <a:p>
            <a:r>
              <a:rPr lang="cs-CZ" altLang="cs-CZ" sz="2400" dirty="0">
                <a:solidFill>
                  <a:srgbClr val="002060"/>
                </a:solidFill>
              </a:rPr>
              <a:t>ŠPZ v doporučení stanoví dobu, po kterou je poskytování podpůrného opatření nezbytné; tato doba zpravidla nepřesáhne 2 roky</a:t>
            </a:r>
          </a:p>
          <a:p>
            <a:r>
              <a:rPr lang="cs-CZ" sz="2400" dirty="0">
                <a:solidFill>
                  <a:srgbClr val="002060"/>
                </a:solidFill>
              </a:rPr>
              <a:t>zletilý žák nebo zákonný zástupce žáka žádají o nové posouzení speciálních vzdělávacích potřeb</a:t>
            </a:r>
            <a:endParaRPr lang="cs-CZ" altLang="cs-CZ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6192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>
                <a:solidFill>
                  <a:srgbClr val="00B0F0"/>
                </a:solidFill>
              </a:rPr>
              <a:t>Spolupráce ŠPZ a školy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sz="2400" dirty="0">
                <a:solidFill>
                  <a:srgbClr val="002060"/>
                </a:solidFill>
              </a:rPr>
              <a:t>konzultace doporučení, hodnocení PO</a:t>
            </a:r>
          </a:p>
          <a:p>
            <a:pPr>
              <a:defRPr/>
            </a:pPr>
            <a:r>
              <a:rPr lang="cs-CZ" sz="2400" dirty="0">
                <a:solidFill>
                  <a:srgbClr val="002060"/>
                </a:solidFill>
              </a:rPr>
              <a:t>náhledy v MŠ, ZŠ, SŠ a VOŠ</a:t>
            </a:r>
          </a:p>
          <a:p>
            <a:pPr>
              <a:defRPr/>
            </a:pPr>
            <a:r>
              <a:rPr lang="cs-CZ" sz="2400" dirty="0">
                <a:solidFill>
                  <a:srgbClr val="002060"/>
                </a:solidFill>
              </a:rPr>
              <a:t>metodická podpora (konzultace IVP, konkrétních pomůcek, aktuálního stavu žáka – např. problémové chování apod.)</a:t>
            </a:r>
          </a:p>
          <a:p>
            <a:pPr>
              <a:defRPr/>
            </a:pPr>
            <a:r>
              <a:rPr lang="cs-CZ" sz="2400" dirty="0" smtClean="0">
                <a:solidFill>
                  <a:srgbClr val="002060"/>
                </a:solidFill>
              </a:rPr>
              <a:t>přednášková </a:t>
            </a:r>
            <a:r>
              <a:rPr lang="cs-CZ" sz="2400" dirty="0">
                <a:solidFill>
                  <a:srgbClr val="002060"/>
                </a:solidFill>
              </a:rPr>
              <a:t>činnost – pro pedagogy, asistenty pedagoga (kazuistické semináře)</a:t>
            </a:r>
          </a:p>
          <a:p>
            <a:pPr>
              <a:defRPr/>
            </a:pPr>
            <a:r>
              <a:rPr lang="cs-CZ" sz="2400" dirty="0">
                <a:solidFill>
                  <a:srgbClr val="002060"/>
                </a:solidFill>
              </a:rPr>
              <a:t>besedy pro spolužáky, rodiče</a:t>
            </a:r>
            <a:endParaRPr lang="cs-CZ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4672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6166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dirty="0">
                <a:solidFill>
                  <a:srgbClr val="00B0F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Úloha školského poradenského zařízení při řešení náročných a konfliktních situacích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endParaRPr lang="cs-CZ" sz="2400" dirty="0" smtClean="0">
              <a:solidFill>
                <a:schemeClr val="tx2"/>
              </a:solidFill>
            </a:endParaRPr>
          </a:p>
          <a:p>
            <a:pPr lvl="0"/>
            <a:endParaRPr lang="cs-CZ" sz="2400" dirty="0">
              <a:solidFill>
                <a:schemeClr val="tx2"/>
              </a:solidFill>
            </a:endParaRPr>
          </a:p>
          <a:p>
            <a:pPr lvl="0"/>
            <a:r>
              <a:rPr lang="cs-CZ" sz="2400" dirty="0" smtClean="0">
                <a:solidFill>
                  <a:schemeClr val="tx2"/>
                </a:solidFill>
              </a:rPr>
              <a:t>pracovníci </a:t>
            </a:r>
            <a:r>
              <a:rPr lang="cs-CZ" sz="2400" dirty="0">
                <a:solidFill>
                  <a:schemeClr val="tx2"/>
                </a:solidFill>
              </a:rPr>
              <a:t>ŠPZ často působí jako prostředníci v komplikovaných situacích mezi školou a rodinou</a:t>
            </a:r>
          </a:p>
          <a:p>
            <a:pPr lvl="0"/>
            <a:r>
              <a:rPr lang="cs-CZ" sz="2400" dirty="0">
                <a:solidFill>
                  <a:schemeClr val="tx2"/>
                </a:solidFill>
              </a:rPr>
              <a:t>zprostředkovávají vzájemnou komunikaci, snaží se hledat přijatelná řešení v nejlepším zájmu dítěte</a:t>
            </a:r>
            <a:endParaRPr lang="cs-CZ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8109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>
                <a:solidFill>
                  <a:srgbClr val="00B0F0"/>
                </a:solidFill>
              </a:rPr>
              <a:t>Podpora rodiny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endParaRPr lang="cs-CZ" sz="2400" dirty="0" smtClean="0">
              <a:solidFill>
                <a:srgbClr val="002060"/>
              </a:solidFill>
            </a:endParaRPr>
          </a:p>
          <a:p>
            <a:pPr lvl="0"/>
            <a:r>
              <a:rPr lang="cs-CZ" sz="2400" dirty="0" smtClean="0">
                <a:solidFill>
                  <a:srgbClr val="002060"/>
                </a:solidFill>
              </a:rPr>
              <a:t>podpora </a:t>
            </a:r>
            <a:r>
              <a:rPr lang="cs-CZ" sz="2400" dirty="0">
                <a:solidFill>
                  <a:srgbClr val="002060"/>
                </a:solidFill>
              </a:rPr>
              <a:t>rodiny v komunikaci se školou, vhodné nastavení podpůrných opatření </a:t>
            </a:r>
          </a:p>
          <a:p>
            <a:pPr lvl="0"/>
            <a:r>
              <a:rPr lang="cs-CZ" sz="2400" dirty="0">
                <a:solidFill>
                  <a:srgbClr val="002060"/>
                </a:solidFill>
              </a:rPr>
              <a:t>odborné sociální poradenství</a:t>
            </a:r>
          </a:p>
          <a:p>
            <a:pPr lvl="0"/>
            <a:r>
              <a:rPr lang="cs-CZ" sz="2400" dirty="0">
                <a:solidFill>
                  <a:srgbClr val="002060"/>
                </a:solidFill>
              </a:rPr>
              <a:t>zprostředkování dalších potřebných služeb (case management), např. rané péče, osobní asistence, odlehčovacích služeb, terapií, později např. sociální rehabilitace.</a:t>
            </a:r>
          </a:p>
          <a:p>
            <a:pPr lvl="0"/>
            <a:r>
              <a:rPr lang="cs-CZ" sz="2400" dirty="0">
                <a:solidFill>
                  <a:srgbClr val="002060"/>
                </a:solidFill>
              </a:rPr>
              <a:t>rodinná terapie</a:t>
            </a:r>
            <a:endParaRPr lang="cs-CZ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31341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Děkuji </a:t>
            </a:r>
            <a:r>
              <a:rPr lang="cs-CZ" dirty="0"/>
              <a:t>za pozornost</a:t>
            </a:r>
          </a:p>
        </p:txBody>
      </p:sp>
    </p:spTree>
    <p:extLst>
      <p:ext uri="{BB962C8B-B14F-4D97-AF65-F5344CB8AC3E}">
        <p14:creationId xmlns:p14="http://schemas.microsoft.com/office/powerpoint/2010/main" val="727773289"/>
      </p:ext>
    </p:extLst>
  </p:cSld>
  <p:clrMapOvr>
    <a:masterClrMapping/>
  </p:clrMapOvr>
</p:sld>
</file>

<file path=ppt/theme/theme1.xml><?xml version="1.0" encoding="utf-8"?>
<a:theme xmlns:a="http://schemas.openxmlformats.org/drawingml/2006/main" name="NAUTIS_CZ_prezentace">
  <a:themeElements>
    <a:clrScheme name="NAUTIS">
      <a:dk1>
        <a:srgbClr val="009DDF"/>
      </a:dk1>
      <a:lt1>
        <a:sysClr val="window" lastClr="FFFFFF"/>
      </a:lt1>
      <a:dk2>
        <a:srgbClr val="00387D"/>
      </a:dk2>
      <a:lt2>
        <a:srgbClr val="9C9C9C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NAUTIS_CZ_prezentace</Template>
  <TotalTime>189</TotalTime>
  <Words>623</Words>
  <Application>Microsoft Office PowerPoint</Application>
  <PresentationFormat>Předvádění na obrazovce (4:3)</PresentationFormat>
  <Paragraphs>68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7" baseType="lpstr">
      <vt:lpstr>ＭＳ Ｐゴシック</vt:lpstr>
      <vt:lpstr>Arial</vt:lpstr>
      <vt:lpstr>Candara</vt:lpstr>
      <vt:lpstr>NAUTIS_CZ_prezentace</vt:lpstr>
      <vt:lpstr>Podpůrná opatření v praxi a podpora rodiny</vt:lpstr>
      <vt:lpstr>Legislativa</vt:lpstr>
      <vt:lpstr>Prezentace aplikace PowerPoint</vt:lpstr>
      <vt:lpstr>Podpůrná opatření spočívají</vt:lpstr>
      <vt:lpstr>Prezentace aplikace PowerPoint</vt:lpstr>
      <vt:lpstr>Podle této novely jsou podpůrná opatření členěna do pěti stupňů</vt:lpstr>
      <vt:lpstr>Podpůrná opatření 2. stupně</vt:lpstr>
      <vt:lpstr>Podpůrná opatření 3.-5. stupně</vt:lpstr>
      <vt:lpstr>Zpráva a doporučení ŠPZ</vt:lpstr>
      <vt:lpstr>Spolupráce ŠPZ a školy</vt:lpstr>
      <vt:lpstr>Úloha školského poradenského zařízení při řešení náročných a konfliktních situacích</vt:lpstr>
      <vt:lpstr>Podpora rodiny</vt:lpstr>
      <vt:lpstr>Prezentace aplikace PowerPoint</vt:lpstr>
    </vt:vector>
  </TitlesOfParts>
  <Company>NAUTIS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Podpůrná opatření v praxi a podpora rodiny</dc:title>
  <dc:creator>Lenka Bittmannová</dc:creator>
  <cp:lastModifiedBy>Lenka Bittmannová</cp:lastModifiedBy>
  <cp:revision>6</cp:revision>
  <dcterms:created xsi:type="dcterms:W3CDTF">2024-06-03T04:24:09Z</dcterms:created>
  <dcterms:modified xsi:type="dcterms:W3CDTF">2024-06-03T07:33:26Z</dcterms:modified>
</cp:coreProperties>
</file>