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95" r:id="rId1"/>
  </p:sldMasterIdLst>
  <p:notesMasterIdLst>
    <p:notesMasterId r:id="rId29"/>
  </p:notesMasterIdLst>
  <p:handoutMasterIdLst>
    <p:handoutMasterId r:id="rId30"/>
  </p:handoutMasterIdLst>
  <p:sldIdLst>
    <p:sldId id="256" r:id="rId2"/>
    <p:sldId id="267" r:id="rId3"/>
    <p:sldId id="290" r:id="rId4"/>
    <p:sldId id="257" r:id="rId5"/>
    <p:sldId id="258" r:id="rId6"/>
    <p:sldId id="261" r:id="rId7"/>
    <p:sldId id="264" r:id="rId8"/>
    <p:sldId id="265" r:id="rId9"/>
    <p:sldId id="266" r:id="rId10"/>
    <p:sldId id="275" r:id="rId11"/>
    <p:sldId id="260" r:id="rId12"/>
    <p:sldId id="276" r:id="rId13"/>
    <p:sldId id="277" r:id="rId14"/>
    <p:sldId id="286" r:id="rId15"/>
    <p:sldId id="287" r:id="rId16"/>
    <p:sldId id="288" r:id="rId17"/>
    <p:sldId id="289" r:id="rId18"/>
    <p:sldId id="278" r:id="rId19"/>
    <p:sldId id="279" r:id="rId20"/>
    <p:sldId id="281" r:id="rId21"/>
    <p:sldId id="282" r:id="rId22"/>
    <p:sldId id="283" r:id="rId23"/>
    <p:sldId id="284" r:id="rId24"/>
    <p:sldId id="285" r:id="rId25"/>
    <p:sldId id="291" r:id="rId26"/>
    <p:sldId id="292" r:id="rId27"/>
    <p:sldId id="273" r:id="rId28"/>
  </p:sldIdLst>
  <p:sldSz cx="9144000" cy="6858000" type="screen4x3"/>
  <p:notesSz cx="9928225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43" autoAdjust="0"/>
    <p:restoredTop sz="72973" autoAdjust="0"/>
  </p:normalViewPr>
  <p:slideViewPr>
    <p:cSldViewPr snapToGrid="0">
      <p:cViewPr varScale="1">
        <p:scale>
          <a:sx n="60" d="100"/>
          <a:sy n="60" d="100"/>
        </p:scale>
        <p:origin x="146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C0E65-F078-4595-9622-723366804AAE}" type="datetimeFigureOut">
              <a:rPr lang="cs-CZ" smtClean="0"/>
              <a:t>03.09.2024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D467F6-C4AA-49B1-AF82-0257C9C38B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764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5EC7DF-18E1-4AD6-A330-F45A7F2EAB49}" type="datetimeFigureOut">
              <a:rPr lang="cs-CZ" smtClean="0"/>
              <a:t>03.09.2024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7525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D2555-B995-43EC-AEB5-54EB18D498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709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3526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922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6743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339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094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78719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BF695-476A-4118-8211-9E0A6D2A3DB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53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BF695-476A-4118-8211-9E0A6D2A3DB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587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74236F-4C10-42D9-9D41-47FA2E310415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96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829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52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961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D2555-B995-43EC-AEB5-54EB18D4988E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4310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09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666514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03136" y="5461000"/>
            <a:ext cx="25400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223000"/>
            <a:ext cx="9144000" cy="635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" y="6412542"/>
            <a:ext cx="1360712" cy="254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086238" y="6390066"/>
            <a:ext cx="16904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 smtClean="0">
                <a:solidFill>
                  <a:srgbClr val="FFFFFF"/>
                </a:solidFill>
              </a:rPr>
              <a:t>WWW.NAUTIS.CZ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96" r:id="rId1"/>
    <p:sldLayoutId id="2147493497" r:id="rId2"/>
    <p:sldLayoutId id="2147493498" r:id="rId3"/>
    <p:sldLayoutId id="2147493499" r:id="rId4"/>
    <p:sldLayoutId id="2147493500" r:id="rId5"/>
    <p:sldLayoutId id="2147493501" r:id="rId6"/>
    <p:sldLayoutId id="2147493502" r:id="rId7"/>
    <p:sldLayoutId id="2147493503" r:id="rId8"/>
    <p:sldLayoutId id="2147493504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00387D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Olomouc, 3. 9. 2024</a:t>
            </a:r>
          </a:p>
          <a:p>
            <a:endParaRPr lang="cs-CZ" dirty="0"/>
          </a:p>
          <a:p>
            <a:r>
              <a:rPr lang="cs-CZ" dirty="0" smtClean="0"/>
              <a:t>Bc. Jan Kouřil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Podpora rodin malých dětí s </a:t>
            </a:r>
            <a:r>
              <a:rPr lang="cs-CZ" dirty="0" smtClean="0"/>
              <a:t>autismem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8246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Situace rodin malých dětí s PAS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Velká zátěž </a:t>
            </a:r>
            <a:r>
              <a:rPr lang="cs-CZ" dirty="0"/>
              <a:t>(</a:t>
            </a:r>
            <a:r>
              <a:rPr lang="cs-CZ" dirty="0" smtClean="0"/>
              <a:t>časová</a:t>
            </a:r>
            <a:r>
              <a:rPr lang="cs-CZ" dirty="0"/>
              <a:t>, </a:t>
            </a:r>
            <a:r>
              <a:rPr lang="cs-CZ" dirty="0" smtClean="0"/>
              <a:t>finanční, emoční, …)</a:t>
            </a:r>
          </a:p>
          <a:p>
            <a:r>
              <a:rPr lang="cs-CZ" dirty="0" smtClean="0"/>
              <a:t>Různorodé a protichůdné tlaky</a:t>
            </a:r>
            <a:endParaRPr lang="cs-CZ" dirty="0"/>
          </a:p>
          <a:p>
            <a:pPr lvl="1"/>
            <a:r>
              <a:rPr lang="cs-CZ" dirty="0" smtClean="0"/>
              <a:t>„Jsme na to sami!“</a:t>
            </a:r>
            <a:endParaRPr lang="cs-CZ" dirty="0"/>
          </a:p>
          <a:p>
            <a:pPr lvl="1"/>
            <a:r>
              <a:rPr lang="cs-CZ" dirty="0" smtClean="0"/>
              <a:t>„Vždyť o nic nejde!“</a:t>
            </a:r>
          </a:p>
          <a:p>
            <a:pPr lvl="1"/>
            <a:r>
              <a:rPr lang="cs-CZ" dirty="0" smtClean="0"/>
              <a:t>„Jsem neschopný rodič!“</a:t>
            </a:r>
            <a:endParaRPr lang="cs-CZ" dirty="0"/>
          </a:p>
          <a:p>
            <a:pPr lvl="1"/>
            <a:r>
              <a:rPr lang="cs-CZ" dirty="0" smtClean="0"/>
              <a:t>„Musím </a:t>
            </a:r>
            <a:r>
              <a:rPr lang="cs-CZ" dirty="0"/>
              <a:t>pracovat s dítětem teď a co nejvíc, jinak </a:t>
            </a:r>
            <a:r>
              <a:rPr lang="cs-CZ" dirty="0" smtClean="0"/>
              <a:t>mu ubližuji!“</a:t>
            </a:r>
          </a:p>
          <a:p>
            <a:pPr lvl="1"/>
            <a:r>
              <a:rPr lang="cs-CZ" dirty="0" smtClean="0"/>
              <a:t>…</a:t>
            </a:r>
            <a:endParaRPr lang="cs-CZ" dirty="0">
              <a:solidFill>
                <a:srgbClr val="FF0000"/>
              </a:solidFill>
            </a:endParaRP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1024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Situace rodin </a:t>
            </a:r>
            <a:r>
              <a:rPr lang="cs-CZ" dirty="0" smtClean="0"/>
              <a:t>malých dětí </a:t>
            </a:r>
            <a:r>
              <a:rPr lang="cs-CZ" dirty="0"/>
              <a:t>s </a:t>
            </a:r>
            <a:r>
              <a:rPr lang="cs-CZ" dirty="0" smtClean="0"/>
              <a:t>PAS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Co </a:t>
            </a:r>
            <a:r>
              <a:rPr lang="cs-CZ" dirty="0" smtClean="0"/>
              <a:t>potřebují?</a:t>
            </a:r>
          </a:p>
          <a:p>
            <a:pPr lvl="1"/>
            <a:r>
              <a:rPr lang="cs-CZ" dirty="0" smtClean="0"/>
              <a:t>Přístup k správné diagnóze</a:t>
            </a:r>
          </a:p>
          <a:p>
            <a:pPr lvl="1"/>
            <a:r>
              <a:rPr lang="cs-CZ" dirty="0" smtClean="0"/>
              <a:t>Přístup ke službám</a:t>
            </a:r>
          </a:p>
          <a:p>
            <a:pPr lvl="1"/>
            <a:r>
              <a:rPr lang="cs-CZ" dirty="0"/>
              <a:t>Finanční </a:t>
            </a:r>
            <a:r>
              <a:rPr lang="cs-CZ" dirty="0" smtClean="0"/>
              <a:t>podporu</a:t>
            </a:r>
          </a:p>
          <a:p>
            <a:pPr lvl="1"/>
            <a:r>
              <a:rPr lang="cs-CZ" dirty="0" smtClean="0"/>
              <a:t>Pochopení</a:t>
            </a:r>
          </a:p>
          <a:p>
            <a:pPr lvl="1"/>
            <a:r>
              <a:rPr lang="cs-CZ" dirty="0" smtClean="0"/>
              <a:t>Včasnost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2311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Včasnost podpory?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Středisko včasné intervence NAUTIS</a:t>
            </a:r>
          </a:p>
          <a:p>
            <a:pPr lvl="1"/>
            <a:r>
              <a:rPr lang="cs-CZ" dirty="0"/>
              <a:t>Rodiny dětí s PAS do 7 let nebo podezřením</a:t>
            </a:r>
          </a:p>
          <a:p>
            <a:pPr lvl="1"/>
            <a:r>
              <a:rPr lang="cs-CZ" dirty="0" smtClean="0"/>
              <a:t>Působnost v Praze a Středočeském kraji</a:t>
            </a:r>
          </a:p>
          <a:p>
            <a:r>
              <a:rPr lang="cs-CZ" dirty="0" smtClean="0"/>
              <a:t>Věk dítěte při vstupu do služeb střediska (v </a:t>
            </a:r>
            <a:r>
              <a:rPr lang="cs-CZ" dirty="0"/>
              <a:t>letech 2021 až 2023 celkem 225 nových </a:t>
            </a:r>
            <a:r>
              <a:rPr lang="cs-CZ" dirty="0" smtClean="0"/>
              <a:t>klientů</a:t>
            </a:r>
            <a:r>
              <a:rPr lang="cs-CZ" dirty="0"/>
              <a:t>)</a:t>
            </a:r>
            <a:r>
              <a:rPr lang="cs-CZ" dirty="0" smtClean="0"/>
              <a:t>:</a:t>
            </a:r>
          </a:p>
          <a:p>
            <a:pPr lvl="1"/>
            <a:r>
              <a:rPr lang="pl-PL" dirty="0" smtClean="0"/>
              <a:t>1   </a:t>
            </a:r>
            <a:r>
              <a:rPr lang="pl-PL" dirty="0"/>
              <a:t>do </a:t>
            </a:r>
            <a:r>
              <a:rPr lang="pl-PL" dirty="0" smtClean="0"/>
              <a:t>2 let</a:t>
            </a:r>
            <a:endParaRPr lang="pl-PL" dirty="0"/>
          </a:p>
          <a:p>
            <a:pPr lvl="1"/>
            <a:r>
              <a:rPr lang="pl-PL" dirty="0"/>
              <a:t>41 </a:t>
            </a:r>
            <a:r>
              <a:rPr lang="pl-PL" dirty="0" smtClean="0"/>
              <a:t>od </a:t>
            </a:r>
            <a:r>
              <a:rPr lang="pl-PL" dirty="0"/>
              <a:t>2 do 3 let</a:t>
            </a:r>
          </a:p>
          <a:p>
            <a:pPr lvl="1"/>
            <a:r>
              <a:rPr lang="pl-PL" dirty="0"/>
              <a:t>66 od 3 do </a:t>
            </a:r>
            <a:r>
              <a:rPr lang="pl-PL" dirty="0" smtClean="0"/>
              <a:t>4 </a:t>
            </a:r>
            <a:r>
              <a:rPr lang="pl-PL" dirty="0"/>
              <a:t>let</a:t>
            </a:r>
          </a:p>
          <a:p>
            <a:pPr lvl="1"/>
            <a:r>
              <a:rPr lang="pl-PL" dirty="0"/>
              <a:t>70 od 4 do </a:t>
            </a:r>
            <a:r>
              <a:rPr lang="pl-PL" dirty="0" smtClean="0"/>
              <a:t>5 </a:t>
            </a:r>
            <a:r>
              <a:rPr lang="pl-PL" dirty="0"/>
              <a:t>let</a:t>
            </a:r>
          </a:p>
          <a:p>
            <a:pPr lvl="1"/>
            <a:r>
              <a:rPr lang="pl-PL" dirty="0"/>
              <a:t>29 od 5 do </a:t>
            </a:r>
            <a:r>
              <a:rPr lang="pl-PL" dirty="0" smtClean="0"/>
              <a:t>6</a:t>
            </a:r>
            <a:r>
              <a:rPr lang="pl-PL" dirty="0"/>
              <a:t> let</a:t>
            </a:r>
          </a:p>
          <a:p>
            <a:pPr lvl="1"/>
            <a:r>
              <a:rPr lang="pl-PL" dirty="0"/>
              <a:t>18 od 6 do </a:t>
            </a:r>
            <a:r>
              <a:rPr lang="pl-PL" dirty="0" smtClean="0"/>
              <a:t>7</a:t>
            </a:r>
            <a:r>
              <a:rPr lang="pl-PL" dirty="0"/>
              <a:t> let</a:t>
            </a:r>
          </a:p>
          <a:p>
            <a:pPr lvl="1"/>
            <a:r>
              <a:rPr lang="cs-CZ" dirty="0"/>
              <a:t>Průměrný věk 4,12 roku</a:t>
            </a:r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642618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Proč se rodiny často </a:t>
            </a:r>
            <a:r>
              <a:rPr lang="cs-CZ" dirty="0"/>
              <a:t>dostávají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 péči pozdě?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Rodiče nevnímají potíže</a:t>
            </a:r>
          </a:p>
          <a:p>
            <a:r>
              <a:rPr lang="cs-CZ" dirty="0"/>
              <a:t>Odrazování od aktivity </a:t>
            </a:r>
            <a:r>
              <a:rPr lang="cs-CZ" dirty="0" smtClean="0"/>
              <a:t>(</a:t>
            </a:r>
            <a:r>
              <a:rPr lang="cs-CZ" dirty="0"/>
              <a:t>okolí </a:t>
            </a:r>
            <a:r>
              <a:rPr lang="cs-CZ" dirty="0" smtClean="0"/>
              <a:t>rodičů, odborníci)</a:t>
            </a:r>
            <a:endParaRPr lang="cs-CZ" dirty="0"/>
          </a:p>
          <a:p>
            <a:r>
              <a:rPr lang="cs-CZ" dirty="0"/>
              <a:t>O</a:t>
            </a:r>
            <a:r>
              <a:rPr lang="cs-CZ" dirty="0" smtClean="0"/>
              <a:t>btížný přístup k diagnostice</a:t>
            </a:r>
          </a:p>
          <a:p>
            <a:r>
              <a:rPr lang="cs-CZ" dirty="0" smtClean="0"/>
              <a:t>Rodiče o službě RP neví</a:t>
            </a:r>
          </a:p>
          <a:p>
            <a:r>
              <a:rPr lang="cs-CZ" dirty="0" smtClean="0"/>
              <a:t>Čekací lhůty služeb RP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546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Přístup k správné diagnóze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Čekací </a:t>
            </a:r>
            <a:r>
              <a:rPr lang="cs-CZ" dirty="0"/>
              <a:t>lhůty</a:t>
            </a:r>
          </a:p>
          <a:p>
            <a:pPr lvl="0"/>
            <a:r>
              <a:rPr lang="cs-CZ" dirty="0" err="1"/>
              <a:t>Screening</a:t>
            </a:r>
            <a:r>
              <a:rPr lang="cs-CZ" dirty="0"/>
              <a:t> – v praxi často nefunguje</a:t>
            </a:r>
          </a:p>
          <a:p>
            <a:pPr lvl="0"/>
            <a:r>
              <a:rPr lang="cs-CZ" dirty="0" smtClean="0"/>
              <a:t>Různorodá kvalita vyšetření</a:t>
            </a:r>
          </a:p>
          <a:p>
            <a:r>
              <a:rPr lang="cs-CZ" dirty="0" smtClean="0"/>
              <a:t>Podpora rodičů, </a:t>
            </a:r>
            <a:r>
              <a:rPr lang="cs-CZ" dirty="0"/>
              <a:t>že má smysl absolvovat komplexní diagnostické vyšetření v případě podezření na PAS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9989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Přístup </a:t>
            </a:r>
            <a:r>
              <a:rPr lang="cs-CZ" dirty="0" smtClean="0"/>
              <a:t>ke</a:t>
            </a:r>
            <a:r>
              <a:rPr lang="cs-CZ" dirty="0"/>
              <a:t> službám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Zdravotnictví</a:t>
            </a:r>
            <a:endParaRPr lang="cs-CZ" dirty="0"/>
          </a:p>
          <a:p>
            <a:pPr lvl="1"/>
            <a:r>
              <a:rPr lang="cs-CZ" dirty="0"/>
              <a:t>Psychologie, psychiatrie, neurologie, genetika a další lékařské obory</a:t>
            </a:r>
          </a:p>
          <a:p>
            <a:pPr lvl="1"/>
            <a:r>
              <a:rPr lang="cs-CZ" dirty="0"/>
              <a:t>Terapie – logopedie, ergoterapie, fyzioterapie, psychoterapie, ABA </a:t>
            </a:r>
            <a:r>
              <a:rPr lang="cs-CZ" dirty="0" smtClean="0"/>
              <a:t>programy</a:t>
            </a:r>
          </a:p>
          <a:p>
            <a:pPr lvl="2"/>
            <a:endParaRPr lang="cs-CZ" dirty="0"/>
          </a:p>
          <a:p>
            <a:r>
              <a:rPr lang="cs-CZ" dirty="0" smtClean="0"/>
              <a:t>Sociální</a:t>
            </a:r>
            <a:endParaRPr lang="cs-CZ" dirty="0"/>
          </a:p>
          <a:p>
            <a:pPr lvl="1"/>
            <a:r>
              <a:rPr lang="cs-CZ" dirty="0" smtClean="0"/>
              <a:t>Raná </a:t>
            </a:r>
            <a:r>
              <a:rPr lang="cs-CZ" dirty="0"/>
              <a:t>péče</a:t>
            </a:r>
          </a:p>
          <a:p>
            <a:pPr lvl="1"/>
            <a:r>
              <a:rPr lang="cs-CZ" dirty="0" smtClean="0"/>
              <a:t>Osobní asistence</a:t>
            </a:r>
          </a:p>
          <a:p>
            <a:pPr lvl="1"/>
            <a:r>
              <a:rPr lang="cs-CZ" dirty="0" smtClean="0"/>
              <a:t>Odlehčovací služby</a:t>
            </a:r>
          </a:p>
          <a:p>
            <a:pPr lvl="2"/>
            <a:endParaRPr lang="cs-CZ" dirty="0"/>
          </a:p>
          <a:p>
            <a:r>
              <a:rPr lang="cs-CZ" dirty="0"/>
              <a:t>Školství</a:t>
            </a:r>
          </a:p>
          <a:p>
            <a:pPr lvl="1"/>
            <a:r>
              <a:rPr lang="cs-CZ" dirty="0" smtClean="0"/>
              <a:t>SPC / PPP</a:t>
            </a:r>
            <a:endParaRPr lang="cs-CZ" dirty="0"/>
          </a:p>
          <a:p>
            <a:pPr lvl="1"/>
            <a:r>
              <a:rPr lang="cs-CZ" dirty="0"/>
              <a:t>Mateřská škola (hlavní vzdělávací proud X speciální třídy)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494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Finanční </a:t>
            </a:r>
            <a:r>
              <a:rPr lang="cs-CZ" dirty="0" smtClean="0"/>
              <a:t>podpora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Výdaje</a:t>
            </a:r>
          </a:p>
          <a:p>
            <a:pPr lvl="1"/>
            <a:r>
              <a:rPr lang="cs-CZ" dirty="0" smtClean="0"/>
              <a:t>Finance </a:t>
            </a:r>
            <a:r>
              <a:rPr lang="cs-CZ" dirty="0"/>
              <a:t>na </a:t>
            </a:r>
            <a:r>
              <a:rPr lang="cs-CZ" dirty="0" smtClean="0"/>
              <a:t>péči a běžné výdaje</a:t>
            </a:r>
            <a:endParaRPr lang="cs-CZ" dirty="0"/>
          </a:p>
          <a:p>
            <a:pPr lvl="1"/>
            <a:r>
              <a:rPr lang="cs-CZ" dirty="0"/>
              <a:t>Finance na </a:t>
            </a:r>
            <a:r>
              <a:rPr lang="cs-CZ" dirty="0" smtClean="0"/>
              <a:t>terapie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Zdroje</a:t>
            </a:r>
            <a:endParaRPr lang="cs-CZ" dirty="0"/>
          </a:p>
          <a:p>
            <a:pPr lvl="1"/>
            <a:r>
              <a:rPr lang="cs-CZ" dirty="0" smtClean="0"/>
              <a:t>Příspěvek na péči</a:t>
            </a:r>
          </a:p>
          <a:p>
            <a:pPr lvl="1"/>
            <a:r>
              <a:rPr lang="cs-CZ" dirty="0" smtClean="0"/>
              <a:t>Dávky státní sociální podpory</a:t>
            </a:r>
          </a:p>
          <a:p>
            <a:pPr lvl="1"/>
            <a:r>
              <a:rPr lang="cs-CZ" dirty="0" smtClean="0"/>
              <a:t>Nadace</a:t>
            </a:r>
          </a:p>
          <a:p>
            <a:pPr lvl="1"/>
            <a:r>
              <a:rPr lang="cs-CZ" dirty="0" smtClean="0"/>
              <a:t>Darovací portály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8180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Pochopení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i="1" dirty="0" smtClean="0"/>
              <a:t>„Chtěla </a:t>
            </a:r>
            <a:r>
              <a:rPr lang="cs-CZ" i="1" dirty="0"/>
              <a:t>jsem Vám jen napsat, že paní Zobačová je naprosto neuvěřitelná a v tom, co dělá, je opravdu výjimečná. Její maximální profesionalita, vstřícnost a v neposlední řadě obrovská laskavost a empatie při jednání s námi, rodiči, i se synkem, byla vážně úžasná. </a:t>
            </a:r>
            <a:endParaRPr lang="cs-CZ" i="1" dirty="0" smtClean="0"/>
          </a:p>
          <a:p>
            <a:pPr marL="0" indent="0">
              <a:buNone/>
            </a:pPr>
            <a:endParaRPr lang="cs-CZ" sz="1500" i="1" dirty="0" smtClean="0"/>
          </a:p>
          <a:p>
            <a:pPr marL="0" indent="0">
              <a:buNone/>
            </a:pPr>
            <a:r>
              <a:rPr lang="cs-CZ" i="1" dirty="0" smtClean="0"/>
              <a:t>Její </a:t>
            </a:r>
            <a:r>
              <a:rPr lang="cs-CZ" i="1" dirty="0"/>
              <a:t>návštěva u nás, ale i následná zpráva z ní, kterou nám zaslala, pro nás byly nesmírně podnětné a opravdu hodně nám to pomohlo a ulevilo</a:t>
            </a:r>
            <a:r>
              <a:rPr lang="cs-CZ" i="1" dirty="0" smtClean="0"/>
              <a:t>.“</a:t>
            </a:r>
          </a:p>
          <a:p>
            <a:pPr marL="0" indent="0">
              <a:buNone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988946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Pochopení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 situaci rodiny</a:t>
            </a:r>
          </a:p>
          <a:p>
            <a:r>
              <a:rPr lang="cs-CZ" dirty="0" smtClean="0"/>
              <a:t>Ke kapacitě zdrojů rodiny</a:t>
            </a:r>
          </a:p>
          <a:p>
            <a:r>
              <a:rPr lang="cs-CZ" dirty="0" smtClean="0"/>
              <a:t>Preferencím rodičů, jak chtějí pečovat</a:t>
            </a:r>
          </a:p>
          <a:p>
            <a:r>
              <a:rPr lang="cs-CZ" dirty="0" smtClean="0"/>
              <a:t>K schopnostem a potížím dítěte</a:t>
            </a:r>
          </a:p>
          <a:p>
            <a:r>
              <a:rPr lang="cs-CZ" dirty="0" smtClean="0"/>
              <a:t>…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8591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Středisko včasné intervence NAUTIS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Nabídka služeb rozprostřená, aby si každý rodič mohl vybrat služby, jaké mu vyhovují</a:t>
            </a:r>
          </a:p>
          <a:p>
            <a:pPr lvl="1"/>
            <a:r>
              <a:rPr lang="cs-CZ" dirty="0"/>
              <a:t>Služby zaměřené </a:t>
            </a:r>
            <a:r>
              <a:rPr lang="cs-CZ" dirty="0" smtClean="0"/>
              <a:t>na rodiče X na dítě</a:t>
            </a:r>
          </a:p>
          <a:p>
            <a:pPr lvl="1"/>
            <a:r>
              <a:rPr lang="cs-CZ" dirty="0" smtClean="0"/>
              <a:t>Služby nárazové X pravidelné X intenzivní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15919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Středisko včasné intervence NAUTIS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Oddělení </a:t>
            </a:r>
            <a:r>
              <a:rPr lang="cs-CZ" dirty="0"/>
              <a:t>sociální služby rané </a:t>
            </a:r>
            <a:r>
              <a:rPr lang="cs-CZ" dirty="0" smtClean="0"/>
              <a:t>péče</a:t>
            </a:r>
          </a:p>
          <a:p>
            <a:pPr lvl="1"/>
            <a:r>
              <a:rPr lang="cs-CZ" dirty="0" smtClean="0"/>
              <a:t>Celková podpora rodiny a vývoje dítěte.</a:t>
            </a:r>
          </a:p>
          <a:p>
            <a:pPr lvl="1"/>
            <a:r>
              <a:rPr lang="cs-CZ" dirty="0" smtClean="0"/>
              <a:t>Poskytuje </a:t>
            </a:r>
            <a:r>
              <a:rPr lang="cs-CZ" dirty="0"/>
              <a:t>služby podle zákona o sociálních </a:t>
            </a:r>
            <a:r>
              <a:rPr lang="cs-CZ" dirty="0" smtClean="0"/>
              <a:t>službách.</a:t>
            </a:r>
            <a:endParaRPr lang="cs-CZ" dirty="0"/>
          </a:p>
          <a:p>
            <a:pPr lvl="1"/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Oddělení </a:t>
            </a:r>
            <a:r>
              <a:rPr lang="cs-CZ" dirty="0"/>
              <a:t>integrované </a:t>
            </a:r>
            <a:r>
              <a:rPr lang="cs-CZ" dirty="0" smtClean="0"/>
              <a:t>terapie</a:t>
            </a:r>
          </a:p>
          <a:p>
            <a:pPr lvl="1"/>
            <a:r>
              <a:rPr lang="cs-CZ" dirty="0" smtClean="0"/>
              <a:t>Rozvojové programy </a:t>
            </a:r>
            <a:r>
              <a:rPr lang="cs-CZ" dirty="0"/>
              <a:t>pro děti s PAS, které </a:t>
            </a:r>
            <a:r>
              <a:rPr lang="cs-CZ" dirty="0" smtClean="0"/>
              <a:t>vychází </a:t>
            </a:r>
            <a:r>
              <a:rPr lang="cs-CZ" dirty="0"/>
              <a:t>z </a:t>
            </a:r>
            <a:r>
              <a:rPr lang="cs-CZ" dirty="0" smtClean="0"/>
              <a:t>metod </a:t>
            </a:r>
            <a:r>
              <a:rPr lang="cs-CZ" dirty="0"/>
              <a:t>s prokázanou účinností. </a:t>
            </a:r>
            <a:endParaRPr lang="cs-CZ" dirty="0" smtClean="0"/>
          </a:p>
          <a:p>
            <a:pPr lvl="1"/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Oddělení aplikované behaviorální analýzy (ABA)</a:t>
            </a:r>
          </a:p>
          <a:p>
            <a:pPr lvl="1"/>
            <a:r>
              <a:rPr lang="pl-PL" dirty="0"/>
              <a:t>I</a:t>
            </a:r>
            <a:r>
              <a:rPr lang="pl-PL" dirty="0" smtClean="0"/>
              <a:t>ntenzivní terapeutický program podle </a:t>
            </a:r>
            <a:r>
              <a:rPr lang="pl-PL" dirty="0"/>
              <a:t>standardů </a:t>
            </a:r>
            <a:r>
              <a:rPr lang="pl-PL" dirty="0" smtClean="0"/>
              <a:t>ABA.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839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1. Oddělení sociální služby rané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22800"/>
          </a:xfrm>
        </p:spPr>
        <p:txBody>
          <a:bodyPr>
            <a:normAutofit fontScale="47500" lnSpcReduction="20000"/>
          </a:bodyPr>
          <a:lstStyle/>
          <a:p>
            <a:pPr marL="0" lvl="0" indent="0">
              <a:buNone/>
            </a:pPr>
            <a:r>
              <a:rPr lang="cs-CZ" sz="3400" b="1" dirty="0" smtClean="0"/>
              <a:t>Základní služby (zdarma):</a:t>
            </a:r>
          </a:p>
          <a:p>
            <a:pPr lvl="0"/>
            <a:r>
              <a:rPr lang="cs-CZ" sz="3400" b="1" dirty="0" smtClean="0"/>
              <a:t>Konzultace s rodiči</a:t>
            </a:r>
            <a:r>
              <a:rPr lang="cs-CZ" sz="3400" dirty="0" smtClean="0"/>
              <a:t> – zakázky zaměřené na</a:t>
            </a:r>
          </a:p>
          <a:p>
            <a:pPr lvl="1"/>
            <a:r>
              <a:rPr lang="cs-CZ" sz="2500" dirty="0" smtClean="0"/>
              <a:t>Rodiče </a:t>
            </a:r>
          </a:p>
          <a:p>
            <a:pPr lvl="1"/>
            <a:r>
              <a:rPr lang="cs-CZ" sz="2500" dirty="0" smtClean="0"/>
              <a:t>Dítě</a:t>
            </a:r>
          </a:p>
          <a:p>
            <a:pPr lvl="1"/>
            <a:r>
              <a:rPr lang="cs-CZ" sz="2500" dirty="0" smtClean="0"/>
              <a:t>Okolí</a:t>
            </a:r>
          </a:p>
          <a:p>
            <a:pPr lvl="0"/>
            <a:r>
              <a:rPr lang="cs-CZ" sz="3400" b="1" dirty="0" smtClean="0"/>
              <a:t>Konzultace v MŠ nebo jiném zařízení</a:t>
            </a:r>
            <a:r>
              <a:rPr lang="cs-CZ" sz="3400" dirty="0" smtClean="0"/>
              <a:t>, </a:t>
            </a:r>
            <a:r>
              <a:rPr lang="cs-CZ" sz="3400" b="1" dirty="0" smtClean="0"/>
              <a:t>do kterého dítě dochází</a:t>
            </a:r>
            <a:r>
              <a:rPr lang="cs-CZ" sz="3400" dirty="0" smtClean="0"/>
              <a:t> – náhledy při výuce, konzultace s pedagogy, pomoc při adaptaci dítěte, seznámení s postupy pro práci s dítětem.</a:t>
            </a:r>
          </a:p>
          <a:p>
            <a:r>
              <a:rPr lang="cs-CZ" sz="3400" b="1" dirty="0" smtClean="0"/>
              <a:t>Vzdělávací semináře pro rodiče</a:t>
            </a:r>
          </a:p>
          <a:p>
            <a:pPr lvl="0"/>
            <a:r>
              <a:rPr lang="cs-CZ" sz="3400" b="1" dirty="0" smtClean="0"/>
              <a:t>Besedy rodičů s odborníky </a:t>
            </a:r>
            <a:r>
              <a:rPr lang="cs-CZ" sz="3400" dirty="0" smtClean="0"/>
              <a:t>– pravidelná setkání, přednášky a diskuze o problémech a situacích, se kterými se rodiče při výchově dětí s PAS setkávají.</a:t>
            </a:r>
          </a:p>
          <a:p>
            <a:pPr lvl="0"/>
            <a:r>
              <a:rPr lang="cs-CZ" sz="3400" b="1" dirty="0" smtClean="0"/>
              <a:t>Jednorázová konzultace s terapeutkou</a:t>
            </a:r>
          </a:p>
          <a:p>
            <a:endParaRPr lang="cs-CZ" sz="2200" b="1" dirty="0" smtClean="0"/>
          </a:p>
          <a:p>
            <a:pPr marL="0" indent="0">
              <a:buNone/>
            </a:pPr>
            <a:r>
              <a:rPr lang="cs-CZ" sz="3400" b="1" dirty="0" smtClean="0"/>
              <a:t>Fakultativní služby (placené):</a:t>
            </a:r>
          </a:p>
          <a:p>
            <a:pPr lvl="0"/>
            <a:r>
              <a:rPr lang="cs-CZ" sz="3400" b="1" dirty="0" smtClean="0">
                <a:solidFill>
                  <a:srgbClr val="009DDF"/>
                </a:solidFill>
              </a:rPr>
              <a:t>Individuální terapie pro rodiče</a:t>
            </a:r>
          </a:p>
          <a:p>
            <a:r>
              <a:rPr lang="cs-CZ" sz="3400" b="1" dirty="0" smtClean="0"/>
              <a:t>Podpůrné skupiny pro rodiče </a:t>
            </a:r>
            <a:r>
              <a:rPr lang="cs-CZ" sz="3400" dirty="0" smtClean="0"/>
              <a:t>– bezpečný prostor pro sdílení a předávání zkušeností.</a:t>
            </a:r>
          </a:p>
          <a:p>
            <a:pPr lvl="0"/>
            <a:r>
              <a:rPr lang="cs-CZ" sz="3400" b="1" dirty="0" smtClean="0">
                <a:solidFill>
                  <a:srgbClr val="009DDF"/>
                </a:solidFill>
              </a:rPr>
              <a:t>Půjčovna hraček, pomůcek a literatury</a:t>
            </a:r>
            <a:r>
              <a:rPr lang="cs-CZ" sz="3400" dirty="0" smtClean="0">
                <a:solidFill>
                  <a:srgbClr val="009DDF"/>
                </a:solidFill>
              </a:rPr>
              <a:t> – v nabídce půjčovny jsou hračky, které zohledňují časté zájmy dětí s PAS, dále pomůcky pro práci s dítětem.</a:t>
            </a:r>
          </a:p>
          <a:p>
            <a:pPr lvl="0"/>
            <a:r>
              <a:rPr lang="cs-CZ" sz="3400" b="1" dirty="0" smtClean="0"/>
              <a:t>Pobytové akce pro rodiny</a:t>
            </a:r>
            <a:endParaRPr lang="cs-CZ" sz="3400" dirty="0" smtClean="0"/>
          </a:p>
          <a:p>
            <a:pPr lvl="1"/>
            <a:r>
              <a:rPr lang="cs-CZ" sz="2500" dirty="0" smtClean="0"/>
              <a:t>Týdenní, víkendové pobyty</a:t>
            </a:r>
          </a:p>
        </p:txBody>
      </p:sp>
    </p:spTree>
    <p:extLst>
      <p:ext uri="{BB962C8B-B14F-4D97-AF65-F5344CB8AC3E}">
        <p14:creationId xmlns:p14="http://schemas.microsoft.com/office/powerpoint/2010/main" val="88347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Služba rané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Poradkyně tráví s klientem čas 2 hodiny za 1-2 měsíce (= 2 z 360 / 720 hodin)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880354"/>
              </p:ext>
            </p:extLst>
          </p:nvPr>
        </p:nvGraphicFramePr>
        <p:xfrm>
          <a:off x="457206" y="2781867"/>
          <a:ext cx="8229588" cy="3332942"/>
        </p:xfrm>
        <a:graphic>
          <a:graphicData uri="http://schemas.openxmlformats.org/drawingml/2006/table">
            <a:tbl>
              <a:tblPr/>
              <a:tblGrid>
                <a:gridCol w="196724">
                  <a:extLst>
                    <a:ext uri="{9D8B030D-6E8A-4147-A177-3AD203B41FA5}">
                      <a16:colId xmlns:a16="http://schemas.microsoft.com/office/drawing/2014/main" val="3957001311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62821414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77667378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63968875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38721033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741930969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153039641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18962121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70644339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540444124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776438813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81988268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567916709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31688387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06179078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071921192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704758919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56630440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524309756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91428337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25062757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02200212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949140784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216811429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707759746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24076276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973343281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10340782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84287419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75225545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872814833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01878950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91394498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3485647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06839641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35832252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901577744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398688338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108415089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135735800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522790243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122103464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950568672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820682101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844396753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214845136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4134415057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2464072755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3256040362"/>
                    </a:ext>
                  </a:extLst>
                </a:gridCol>
                <a:gridCol w="163936">
                  <a:extLst>
                    <a:ext uri="{9D8B030D-6E8A-4147-A177-3AD203B41FA5}">
                      <a16:colId xmlns:a16="http://schemas.microsoft.com/office/drawing/2014/main" val="1764745712"/>
                    </a:ext>
                  </a:extLst>
                </a:gridCol>
              </a:tblGrid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4720899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ÚT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7443466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9623973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ČT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1027258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PÁ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4290719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6395913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2977407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301460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ÚT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0659504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3819287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ČT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743634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PÁ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4034961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18857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868064"/>
                  </a:ext>
                </a:extLst>
              </a:tr>
              <a:tr h="92585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4582178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ÚT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7900612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774112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ČT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9949697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PÁ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8712776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9525911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98233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8843635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ÚT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7341989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6221924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ČT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709850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PÁ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951773"/>
                  </a:ext>
                </a:extLst>
              </a:tr>
              <a:tr h="11803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061918"/>
                  </a:ext>
                </a:extLst>
              </a:tr>
              <a:tr h="122952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</a:t>
                      </a:r>
                    </a:p>
                  </a:txBody>
                  <a:tcPr marL="4918" marR="4918" marT="4918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918" marR="4918" marT="491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3705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87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rodiče nejčastěji žádají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/>
              <a:t>Psychická podpora, naslouchání, pochopení</a:t>
            </a:r>
          </a:p>
          <a:p>
            <a:r>
              <a:rPr lang="cs-CZ" dirty="0" smtClean="0"/>
              <a:t>Informace o PAS</a:t>
            </a:r>
          </a:p>
          <a:p>
            <a:pPr lvl="1"/>
            <a:r>
              <a:rPr lang="cs-CZ" dirty="0" smtClean="0"/>
              <a:t>Vysvětlení specifik vnímání, myšlení a chování dítěte</a:t>
            </a:r>
          </a:p>
          <a:p>
            <a:pPr lvl="1"/>
            <a:r>
              <a:rPr lang="cs-CZ" dirty="0" smtClean="0"/>
              <a:t>Klíčové deficity i silné stránky</a:t>
            </a:r>
          </a:p>
          <a:p>
            <a:pPr lvl="1"/>
            <a:r>
              <a:rPr lang="cs-CZ" dirty="0" smtClean="0"/>
              <a:t>Orientace v nabídce terapií, přístupů</a:t>
            </a:r>
          </a:p>
          <a:p>
            <a:r>
              <a:rPr lang="cs-CZ" dirty="0" smtClean="0"/>
              <a:t>Podpora vývoje </a:t>
            </a:r>
            <a:r>
              <a:rPr lang="cs-CZ" dirty="0"/>
              <a:t>dítěte </a:t>
            </a:r>
            <a:r>
              <a:rPr lang="cs-CZ" dirty="0" smtClean="0"/>
              <a:t>– nastavení, vysvětlení a </a:t>
            </a:r>
            <a:r>
              <a:rPr lang="cs-CZ" dirty="0"/>
              <a:t>předvedení konkrétních </a:t>
            </a:r>
            <a:r>
              <a:rPr lang="cs-CZ" dirty="0" smtClean="0"/>
              <a:t>postupů</a:t>
            </a:r>
          </a:p>
          <a:p>
            <a:pPr lvl="1"/>
            <a:r>
              <a:rPr lang="cs-CZ" dirty="0" smtClean="0"/>
              <a:t>Komunikace</a:t>
            </a:r>
          </a:p>
          <a:p>
            <a:pPr lvl="1"/>
            <a:r>
              <a:rPr lang="cs-CZ" dirty="0" smtClean="0"/>
              <a:t>Sociální dovednosti</a:t>
            </a:r>
          </a:p>
          <a:p>
            <a:pPr lvl="1"/>
            <a:r>
              <a:rPr lang="cs-CZ" dirty="0" smtClean="0"/>
              <a:t>Hra</a:t>
            </a:r>
          </a:p>
          <a:p>
            <a:pPr lvl="1"/>
            <a:r>
              <a:rPr lang="cs-CZ" dirty="0" err="1" smtClean="0"/>
              <a:t>Sebeobslužné</a:t>
            </a:r>
            <a:r>
              <a:rPr lang="cs-CZ" dirty="0" smtClean="0"/>
              <a:t> dovednosti</a:t>
            </a:r>
          </a:p>
          <a:p>
            <a:pPr lvl="1"/>
            <a:r>
              <a:rPr lang="cs-CZ" dirty="0" smtClean="0"/>
              <a:t>…</a:t>
            </a:r>
          </a:p>
          <a:p>
            <a:r>
              <a:rPr lang="cs-CZ" dirty="0" smtClean="0"/>
              <a:t>Chování dítěte</a:t>
            </a:r>
          </a:p>
          <a:p>
            <a:pPr lvl="1"/>
            <a:r>
              <a:rPr lang="cs-CZ" dirty="0" smtClean="0"/>
              <a:t>Strategie řešení situací náročných na péči</a:t>
            </a:r>
          </a:p>
          <a:p>
            <a:pPr lvl="1"/>
            <a:r>
              <a:rPr lang="cs-CZ" dirty="0" smtClean="0"/>
              <a:t>Adaptabilita</a:t>
            </a:r>
          </a:p>
          <a:p>
            <a:pPr lvl="1"/>
            <a:r>
              <a:rPr lang="cs-CZ" dirty="0" smtClean="0"/>
              <a:t>Rituály a stereotypní chování</a:t>
            </a:r>
          </a:p>
          <a:p>
            <a:r>
              <a:rPr lang="cs-CZ" dirty="0" smtClean="0"/>
              <a:t>Sourozenecké vztahy</a:t>
            </a:r>
          </a:p>
          <a:p>
            <a:r>
              <a:rPr lang="cs-CZ" dirty="0" smtClean="0"/>
              <a:t>Přijetí dg širším okolím</a:t>
            </a:r>
          </a:p>
          <a:p>
            <a:r>
              <a:rPr lang="cs-CZ" dirty="0" smtClean="0"/>
              <a:t>Reakce cizích lidí na chování dítěte</a:t>
            </a:r>
          </a:p>
          <a:p>
            <a:r>
              <a:rPr lang="cs-CZ" dirty="0" smtClean="0"/>
              <a:t>Jak dosáhnout na podporu v rámci sociálního systému</a:t>
            </a:r>
          </a:p>
          <a:p>
            <a:r>
              <a:rPr lang="cs-CZ" dirty="0" smtClean="0"/>
              <a:t>Jak postupovat při umístění dítěte do MŠ, podpora při docházce</a:t>
            </a:r>
          </a:p>
          <a:p>
            <a:r>
              <a:rPr lang="cs-CZ" dirty="0" smtClean="0"/>
              <a:t>Kontakty na další služby či odborníky</a:t>
            </a:r>
          </a:p>
        </p:txBody>
      </p:sp>
    </p:spTree>
    <p:extLst>
      <p:ext uri="{BB962C8B-B14F-4D97-AF65-F5344CB8AC3E}">
        <p14:creationId xmlns:p14="http://schemas.microsoft.com/office/powerpoint/2010/main" val="8456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Služba rané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1417638"/>
            <a:ext cx="6743700" cy="461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1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Služba rané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856039" cy="4525963"/>
          </a:xfrm>
        </p:spPr>
        <p:txBody>
          <a:bodyPr>
            <a:normAutofit/>
          </a:bodyPr>
          <a:lstStyle/>
          <a:p>
            <a:r>
              <a:rPr lang="cs-CZ" dirty="0"/>
              <a:t>Důležité je po dohodě s rodiči správně vybrat, čemu se budeme věnovat </a:t>
            </a:r>
            <a:r>
              <a:rPr lang="cs-CZ" dirty="0" smtClean="0"/>
              <a:t>prioritně</a:t>
            </a:r>
          </a:p>
          <a:p>
            <a:r>
              <a:rPr lang="cs-CZ" dirty="0"/>
              <a:t>Přístup odborníka vs. partnera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3239" y="1600200"/>
            <a:ext cx="4373562" cy="437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2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Oddělení </a:t>
            </a:r>
            <a:r>
              <a:rPr lang="cs-CZ" dirty="0"/>
              <a:t>integrované </a:t>
            </a:r>
            <a:r>
              <a:rPr lang="cs-CZ" dirty="0" smtClean="0"/>
              <a:t>terapie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22800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Jedná </a:t>
            </a:r>
            <a:r>
              <a:rPr lang="cs-CZ" dirty="0"/>
              <a:t>se o </a:t>
            </a:r>
            <a:r>
              <a:rPr lang="cs-CZ" dirty="0" smtClean="0"/>
              <a:t>nabídku rozvojového programu, </a:t>
            </a:r>
            <a:r>
              <a:rPr lang="cs-CZ" dirty="0"/>
              <a:t>který integruje </a:t>
            </a:r>
            <a:r>
              <a:rPr lang="cs-CZ" dirty="0" smtClean="0"/>
              <a:t>osvědčené </a:t>
            </a:r>
            <a:r>
              <a:rPr lang="cs-CZ" dirty="0"/>
              <a:t>přístupy vycházející z praxe založené na důkazech. </a:t>
            </a:r>
            <a:endParaRPr lang="cs-CZ" dirty="0" smtClean="0"/>
          </a:p>
          <a:p>
            <a:pPr lvl="1"/>
            <a:endParaRPr lang="cs-CZ" dirty="0" smtClean="0"/>
          </a:p>
          <a:p>
            <a:pPr lvl="0"/>
            <a:r>
              <a:rPr lang="cs-CZ" dirty="0" smtClean="0"/>
              <a:t>Individuální </a:t>
            </a:r>
            <a:r>
              <a:rPr lang="cs-CZ" dirty="0"/>
              <a:t>práce s dítětem</a:t>
            </a:r>
          </a:p>
          <a:p>
            <a:pPr lvl="1"/>
            <a:r>
              <a:rPr lang="cs-CZ" dirty="0"/>
              <a:t>Probíhá ambulantně </a:t>
            </a:r>
            <a:r>
              <a:rPr lang="cs-CZ" dirty="0" smtClean="0"/>
              <a:t>na </a:t>
            </a:r>
            <a:r>
              <a:rPr lang="cs-CZ" dirty="0"/>
              <a:t>středisku, </a:t>
            </a:r>
            <a:r>
              <a:rPr lang="cs-CZ" dirty="0" smtClean="0"/>
              <a:t>speciální </a:t>
            </a:r>
            <a:r>
              <a:rPr lang="cs-CZ" dirty="0"/>
              <a:t>pedagog </a:t>
            </a:r>
            <a:r>
              <a:rPr lang="cs-CZ" dirty="0" smtClean="0"/>
              <a:t>s dítětem pracuje </a:t>
            </a:r>
            <a:r>
              <a:rPr lang="cs-CZ" dirty="0"/>
              <a:t>1x týdně 45+15 </a:t>
            </a:r>
            <a:r>
              <a:rPr lang="cs-CZ" dirty="0" smtClean="0"/>
              <a:t>minut, obvykle za účasti rodičů. Služba je obvykle dlouhodobá.</a:t>
            </a:r>
            <a:endParaRPr lang="cs-CZ" dirty="0"/>
          </a:p>
          <a:p>
            <a:pPr lvl="1"/>
            <a:r>
              <a:rPr lang="cs-CZ" dirty="0"/>
              <a:t>Program je pro každé dítě nastavený individuálně na základě profilu jeho schopností, zájmů a dalších charakteristik.</a:t>
            </a:r>
          </a:p>
          <a:p>
            <a:pPr lvl="1"/>
            <a:r>
              <a:rPr lang="cs-CZ" dirty="0" smtClean="0"/>
              <a:t>Cílem je podpora </a:t>
            </a:r>
            <a:r>
              <a:rPr lang="cs-CZ" dirty="0"/>
              <a:t>nejvíc oslabených oblastí dítěte a jeho celkového vývoje. Vzhledem k charakteru jádrových potíží, pojících se s autismem, se jedná především o dovednosti související s oblastmi komunikace, sociálního chování a hry.</a:t>
            </a:r>
          </a:p>
          <a:p>
            <a:pPr lvl="1"/>
            <a:r>
              <a:rPr lang="cs-CZ" dirty="0" smtClean="0"/>
              <a:t>Využíváme</a:t>
            </a:r>
            <a:r>
              <a:rPr lang="cs-CZ" dirty="0"/>
              <a:t> </a:t>
            </a:r>
            <a:r>
              <a:rPr lang="cs-CZ" dirty="0" smtClean="0"/>
              <a:t>metody s</a:t>
            </a:r>
            <a:r>
              <a:rPr lang="cs-CZ" dirty="0"/>
              <a:t> prokázanou účinností a </a:t>
            </a:r>
            <a:r>
              <a:rPr lang="cs-CZ" dirty="0" smtClean="0"/>
              <a:t>ověřené techniky práce </a:t>
            </a:r>
            <a:r>
              <a:rPr lang="cs-CZ" dirty="0"/>
              <a:t>s dítětem s </a:t>
            </a:r>
            <a:r>
              <a:rPr lang="cs-CZ" dirty="0" smtClean="0"/>
              <a:t>PAS: </a:t>
            </a:r>
            <a:r>
              <a:rPr lang="cs-CZ" dirty="0"/>
              <a:t>mj. behaviorální </a:t>
            </a:r>
            <a:r>
              <a:rPr lang="cs-CZ" dirty="0" smtClean="0"/>
              <a:t>přístup, metody strukturovaného učení</a:t>
            </a:r>
            <a:r>
              <a:rPr lang="cs-CZ" dirty="0"/>
              <a:t>, </a:t>
            </a:r>
            <a:r>
              <a:rPr lang="cs-CZ" dirty="0" smtClean="0"/>
              <a:t>alternativní </a:t>
            </a:r>
            <a:r>
              <a:rPr lang="cs-CZ" dirty="0"/>
              <a:t>a augmentativní </a:t>
            </a:r>
            <a:r>
              <a:rPr lang="cs-CZ" dirty="0" smtClean="0"/>
              <a:t>komunikace, nácviky sociálního chování, herní </a:t>
            </a:r>
            <a:r>
              <a:rPr lang="cs-CZ" dirty="0"/>
              <a:t>přístup a </a:t>
            </a:r>
            <a:r>
              <a:rPr lang="cs-CZ" dirty="0" smtClean="0"/>
              <a:t>intervence </a:t>
            </a:r>
            <a:r>
              <a:rPr lang="cs-CZ" dirty="0"/>
              <a:t>pro rozvoj sdílené </a:t>
            </a:r>
            <a:r>
              <a:rPr lang="cs-CZ" dirty="0" smtClean="0"/>
              <a:t>pozornosti, práce </a:t>
            </a:r>
            <a:r>
              <a:rPr lang="cs-CZ" dirty="0"/>
              <a:t>s </a:t>
            </a:r>
            <a:r>
              <a:rPr lang="cs-CZ" dirty="0" err="1"/>
              <a:t>tabletem</a:t>
            </a:r>
            <a:r>
              <a:rPr lang="cs-CZ" dirty="0"/>
              <a:t>, </a:t>
            </a:r>
            <a:r>
              <a:rPr lang="cs-CZ" dirty="0" err="1" smtClean="0"/>
              <a:t>videomodeling</a:t>
            </a:r>
            <a:r>
              <a:rPr lang="cs-CZ" dirty="0" smtClean="0"/>
              <a:t>, apod.</a:t>
            </a:r>
            <a:endParaRPr lang="cs-CZ" dirty="0"/>
          </a:p>
          <a:p>
            <a:pPr lvl="1"/>
            <a:endParaRPr lang="cs-CZ" dirty="0"/>
          </a:p>
          <a:p>
            <a:r>
              <a:rPr lang="cs-CZ" dirty="0"/>
              <a:t>Skupinová práce s dětmi</a:t>
            </a:r>
          </a:p>
          <a:p>
            <a:pPr lvl="1"/>
            <a:r>
              <a:rPr lang="cs-CZ" dirty="0"/>
              <a:t>Skupinové nácviky sociálních dovedností pro děti s PAS bez poruchy intelektu a opoždění vývoje řeči (5–6 </a:t>
            </a:r>
            <a:r>
              <a:rPr lang="cs-CZ" dirty="0" smtClean="0"/>
              <a:t>let)</a:t>
            </a:r>
          </a:p>
          <a:p>
            <a:pPr lvl="1"/>
            <a:r>
              <a:rPr lang="cs-CZ" dirty="0" smtClean="0"/>
              <a:t>Párové nácviky zaměřené </a:t>
            </a:r>
            <a:r>
              <a:rPr lang="cs-CZ" dirty="0"/>
              <a:t>na </a:t>
            </a:r>
            <a:r>
              <a:rPr lang="cs-CZ" dirty="0" smtClean="0"/>
              <a:t>rozvoj sociálně </a:t>
            </a:r>
            <a:r>
              <a:rPr lang="cs-CZ" dirty="0"/>
              <a:t>komunikačních dovedností a </a:t>
            </a:r>
            <a:r>
              <a:rPr lang="cs-CZ" dirty="0" smtClean="0"/>
              <a:t>společné </a:t>
            </a:r>
            <a:r>
              <a:rPr lang="cs-CZ" dirty="0"/>
              <a:t>hry pro děti s </a:t>
            </a:r>
            <a:r>
              <a:rPr lang="cs-CZ" dirty="0" smtClean="0"/>
              <a:t>PAS a </a:t>
            </a:r>
            <a:r>
              <a:rPr lang="cs-CZ" dirty="0"/>
              <a:t>opožděním vývoje řeči ve věku od 5 do 6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200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 Oddělení </a:t>
            </a:r>
            <a:r>
              <a:rPr lang="cs-CZ" dirty="0"/>
              <a:t>aplikované behaviorální </a:t>
            </a:r>
            <a:r>
              <a:rPr lang="cs-CZ" dirty="0" smtClean="0"/>
              <a:t>analýzy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Intenzivní program ABA</a:t>
            </a:r>
          </a:p>
          <a:p>
            <a:pPr lvl="1"/>
            <a:r>
              <a:rPr lang="cs-CZ" dirty="0"/>
              <a:t>Individuální setkávání poradce s dítětem. Frekvence 2-3x týdně, 1 setkání trvá 90 minut.</a:t>
            </a:r>
          </a:p>
          <a:p>
            <a:pPr lvl="1"/>
            <a:r>
              <a:rPr lang="cs-CZ" dirty="0"/>
              <a:t>Vývojové ohodnocení dle VB-MAPP, jednou za 6-12 měsíců.</a:t>
            </a:r>
          </a:p>
          <a:p>
            <a:pPr lvl="1"/>
            <a:r>
              <a:rPr lang="cs-CZ" dirty="0"/>
              <a:t>Individuální týdenní plány – krátkodobé cíle a dovednosti, na kterých rodiče pracují během týdne doma.  </a:t>
            </a:r>
          </a:p>
          <a:p>
            <a:pPr lvl="1"/>
            <a:r>
              <a:rPr lang="cs-CZ" dirty="0"/>
              <a:t>Konzultace s rodiči v rámci týdenních setkávání. Přidělený poradce vždy vysvětlí na čem a jak dále pracovat v domácím prostředí.</a:t>
            </a:r>
          </a:p>
          <a:p>
            <a:pPr lvl="2"/>
            <a:endParaRPr lang="cs-CZ" dirty="0"/>
          </a:p>
          <a:p>
            <a:r>
              <a:rPr lang="cs-CZ" dirty="0"/>
              <a:t>Rodičovská skupina zaměřená na praktický nácvik ABA principů</a:t>
            </a:r>
          </a:p>
          <a:p>
            <a:pPr lvl="1"/>
            <a:r>
              <a:rPr lang="cs-CZ" dirty="0"/>
              <a:t>Pro rodiče dětí zařazených v intenzivním programu i pro rodiče dětí, které zatím z kapacitních důvodů intenzivní program nemohou využívat.</a:t>
            </a:r>
          </a:p>
          <a:p>
            <a:pPr lvl="1"/>
            <a:r>
              <a:rPr lang="cs-CZ" dirty="0"/>
              <a:t>Náplní je seznámení se základními principy a postupy ABA formou praktického nácviku. </a:t>
            </a:r>
          </a:p>
          <a:p>
            <a:pPr lvl="2"/>
            <a:endParaRPr lang="cs-CZ" dirty="0"/>
          </a:p>
          <a:p>
            <a:r>
              <a:rPr lang="cs-CZ" dirty="0"/>
              <a:t>ABA program NAUTIS vede certifikovaný pracovník </a:t>
            </a:r>
            <a:r>
              <a:rPr lang="cs-CZ" dirty="0" err="1"/>
              <a:t>BCaBA</a:t>
            </a:r>
            <a:r>
              <a:rPr lang="cs-CZ" dirty="0"/>
              <a:t> pod supervizí </a:t>
            </a:r>
            <a:r>
              <a:rPr lang="cs-CZ" dirty="0" smtClean="0"/>
              <a:t>behaviorální analytičky BCBA.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894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Dvojčata Petr a Pavel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Dvojčata, nar</a:t>
            </a:r>
            <a:r>
              <a:rPr lang="cs-CZ" dirty="0"/>
              <a:t>. </a:t>
            </a:r>
            <a:r>
              <a:rPr lang="cs-CZ" dirty="0" smtClean="0"/>
              <a:t>01/2021</a:t>
            </a:r>
          </a:p>
          <a:p>
            <a:r>
              <a:rPr lang="cs-CZ" dirty="0" smtClean="0"/>
              <a:t>Podezření </a:t>
            </a:r>
            <a:r>
              <a:rPr lang="cs-CZ" dirty="0"/>
              <a:t>od pediatra. Screeningové vyšetření </a:t>
            </a:r>
            <a:r>
              <a:rPr lang="cs-CZ" dirty="0" smtClean="0"/>
              <a:t>(pozitivní </a:t>
            </a:r>
            <a:r>
              <a:rPr lang="cs-CZ" dirty="0" err="1"/>
              <a:t>screening</a:t>
            </a:r>
            <a:r>
              <a:rPr lang="cs-CZ" dirty="0"/>
              <a:t> na </a:t>
            </a:r>
            <a:r>
              <a:rPr lang="cs-CZ" dirty="0" smtClean="0"/>
              <a:t>PAS, </a:t>
            </a:r>
            <a:r>
              <a:rPr lang="cs-CZ" dirty="0"/>
              <a:t>vývojová úroveň 2-2 ½ </a:t>
            </a:r>
            <a:r>
              <a:rPr lang="cs-CZ" dirty="0" smtClean="0"/>
              <a:t>let)</a:t>
            </a:r>
          </a:p>
          <a:p>
            <a:r>
              <a:rPr lang="cs-CZ" dirty="0" smtClean="0"/>
              <a:t>Jednání se zájemcem 04/2024 </a:t>
            </a:r>
            <a:r>
              <a:rPr lang="cs-CZ" dirty="0"/>
              <a:t>a </a:t>
            </a:r>
            <a:r>
              <a:rPr lang="cs-CZ" dirty="0" smtClean="0"/>
              <a:t>05/2024</a:t>
            </a:r>
          </a:p>
          <a:p>
            <a:r>
              <a:rPr lang="cs-CZ"/>
              <a:t>Podpis smlouvy a první konzultace 07/2024</a:t>
            </a:r>
            <a:endParaRPr lang="cs-CZ" dirty="0" smtClean="0"/>
          </a:p>
          <a:p>
            <a:r>
              <a:rPr lang="cs-CZ" dirty="0" smtClean="0"/>
              <a:t>Rodina úplná, starší sestra. Konzultace probíhají s matkou, otec jen na první schůzce, potíže zlehčoval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8889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Informace o dětech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Péťa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 sociálním kontaktu pasivnější, straní se, hraje si sám. Rád fyzické hry.</a:t>
            </a:r>
          </a:p>
          <a:p>
            <a:r>
              <a:rPr lang="cs-CZ" dirty="0" smtClean="0"/>
              <a:t>Výraznější opoždění řeči</a:t>
            </a:r>
          </a:p>
          <a:p>
            <a:r>
              <a:rPr lang="cs-CZ" dirty="0" smtClean="0"/>
              <a:t>Projevy nespokojenosti krátké</a:t>
            </a:r>
          </a:p>
          <a:p>
            <a:r>
              <a:rPr lang="cs-CZ" dirty="0" smtClean="0"/>
              <a:t>Rád dopravní prostředky a zvířátka. Nemá zájem o knížky.</a:t>
            </a:r>
          </a:p>
          <a:p>
            <a:r>
              <a:rPr lang="cs-CZ" dirty="0" smtClean="0"/>
              <a:t>Na plenách, občasný úspěch při vysazování na nočník nebo WC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smtClean="0"/>
              <a:t>Pavlík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sociálním kontaktu aktivnější a spolupracující. Rád fyzické hry.</a:t>
            </a:r>
          </a:p>
          <a:p>
            <a:r>
              <a:rPr lang="cs-CZ" dirty="0" smtClean="0"/>
              <a:t>Opoždění řečí menší</a:t>
            </a:r>
          </a:p>
          <a:p>
            <a:r>
              <a:rPr lang="cs-CZ" dirty="0" smtClean="0"/>
              <a:t>Výrazné projevy vzteku</a:t>
            </a:r>
          </a:p>
          <a:p>
            <a:r>
              <a:rPr lang="cs-CZ" dirty="0" smtClean="0"/>
              <a:t>Výrazná rigidita, ritualizuje si činnosti, trasy, jídlo, apod.</a:t>
            </a:r>
          </a:p>
          <a:p>
            <a:r>
              <a:rPr lang="cs-CZ" dirty="0" smtClean="0"/>
              <a:t>Rád popeláře, zvířátka, dinosaury, pohádky, knížky</a:t>
            </a:r>
          </a:p>
          <a:p>
            <a:r>
              <a:rPr lang="cs-CZ" dirty="0" smtClean="0"/>
              <a:t>Na plenách, aktivně odmítá zkoušet nočník nebo WC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593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Zakázky matky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Péťa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/>
              <a:t>Absolvování </a:t>
            </a:r>
            <a:r>
              <a:rPr lang="cs-CZ" dirty="0" smtClean="0"/>
              <a:t>diagnostiky.</a:t>
            </a:r>
            <a:endParaRPr lang="cs-CZ" dirty="0"/>
          </a:p>
          <a:p>
            <a:r>
              <a:rPr lang="cs-CZ" dirty="0"/>
              <a:t>Úspěšný nástup do MŠ.</a:t>
            </a:r>
          </a:p>
          <a:p>
            <a:r>
              <a:rPr lang="cs-CZ" dirty="0" smtClean="0"/>
              <a:t>Jak podpořit </a:t>
            </a:r>
            <a:r>
              <a:rPr lang="cs-CZ" dirty="0"/>
              <a:t>vývoj chlapce, </a:t>
            </a:r>
            <a:r>
              <a:rPr lang="cs-CZ" dirty="0" smtClean="0"/>
              <a:t>jak </a:t>
            </a:r>
            <a:r>
              <a:rPr lang="cs-CZ" dirty="0"/>
              <a:t>ho rozvíjet a jak upoutat jeho pozornost. </a:t>
            </a:r>
            <a:endParaRPr lang="cs-CZ" dirty="0" smtClean="0"/>
          </a:p>
          <a:p>
            <a:r>
              <a:rPr lang="cs-CZ" dirty="0" smtClean="0"/>
              <a:t>Nácvik </a:t>
            </a:r>
            <a:r>
              <a:rPr lang="cs-CZ" dirty="0"/>
              <a:t>na toaletu.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Pavlík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/>
              <a:t>Absolvování </a:t>
            </a:r>
            <a:r>
              <a:rPr lang="cs-CZ" dirty="0" smtClean="0"/>
              <a:t>diagnostiky.</a:t>
            </a:r>
          </a:p>
          <a:p>
            <a:r>
              <a:rPr lang="cs-CZ" dirty="0" smtClean="0"/>
              <a:t>Úspěšný </a:t>
            </a:r>
            <a:r>
              <a:rPr lang="cs-CZ" dirty="0"/>
              <a:t>nástup do MŠ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Jak </a:t>
            </a:r>
            <a:r>
              <a:rPr lang="cs-CZ" dirty="0"/>
              <a:t>podpořit vývoj </a:t>
            </a:r>
            <a:r>
              <a:rPr lang="cs-CZ" dirty="0" smtClean="0"/>
              <a:t>chlapce.</a:t>
            </a:r>
          </a:p>
          <a:p>
            <a:r>
              <a:rPr lang="cs-CZ" dirty="0" smtClean="0"/>
              <a:t>Jak </a:t>
            </a:r>
            <a:r>
              <a:rPr lang="cs-CZ" dirty="0"/>
              <a:t>reagovat na projevy </a:t>
            </a:r>
            <a:r>
              <a:rPr lang="cs-CZ" dirty="0" smtClean="0"/>
              <a:t>vzteku.</a:t>
            </a:r>
            <a:endParaRPr lang="cs-CZ" dirty="0"/>
          </a:p>
          <a:p>
            <a:r>
              <a:rPr lang="cs-CZ" dirty="0" smtClean="0"/>
              <a:t>Nácvik </a:t>
            </a:r>
            <a:r>
              <a:rPr lang="cs-CZ" dirty="0"/>
              <a:t>na toaletu.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33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Toaleta – doporučený postup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Péťa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cs-CZ" dirty="0" smtClean="0"/>
              <a:t>Pravidelné vysazování</a:t>
            </a:r>
          </a:p>
          <a:p>
            <a:pPr lvl="0"/>
            <a:r>
              <a:rPr lang="cs-CZ" dirty="0" smtClean="0"/>
              <a:t>Podpora</a:t>
            </a:r>
            <a:r>
              <a:rPr lang="cs-CZ" dirty="0"/>
              <a:t> používání nočníku </a:t>
            </a:r>
            <a:r>
              <a:rPr lang="cs-CZ" dirty="0" smtClean="0"/>
              <a:t>nebo WC s využitím motivace (spláchnutí, čokoláda).</a:t>
            </a: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Pavlík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Snížení tlaku na odbourání pleny, přerušení nácviku</a:t>
            </a:r>
            <a:endParaRPr lang="cs-CZ" dirty="0"/>
          </a:p>
          <a:p>
            <a:r>
              <a:rPr lang="cs-CZ" dirty="0" smtClean="0"/>
              <a:t>Pak s odstupem zvládnutí sezení na WC a zvyšování požadavku postupnými kroky s využitím silné motivace.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277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Toaleta – změny k datu poslední konzultace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Péťa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Toaletu zvládá přes den</a:t>
            </a:r>
          </a:p>
          <a:p>
            <a:r>
              <a:rPr lang="cs-CZ" dirty="0" smtClean="0"/>
              <a:t>Postupně většinou suchý již i v noci</a:t>
            </a:r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Pavlík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Zvládá </a:t>
            </a:r>
            <a:r>
              <a:rPr lang="cs-CZ" dirty="0"/>
              <a:t>WC – cca 14 dní</a:t>
            </a:r>
          </a:p>
          <a:p>
            <a:r>
              <a:rPr lang="cs-CZ" dirty="0" smtClean="0"/>
              <a:t>Chodí </a:t>
            </a:r>
            <a:r>
              <a:rPr lang="cs-CZ" dirty="0"/>
              <a:t>na nočník i WC (v sedě), někdy i sám, většinou </a:t>
            </a:r>
            <a:r>
              <a:rPr lang="cs-CZ" dirty="0" smtClean="0"/>
              <a:t>ho </a:t>
            </a:r>
            <a:r>
              <a:rPr lang="cs-CZ" dirty="0"/>
              <a:t>rodiče ještě musí </a:t>
            </a:r>
            <a:r>
              <a:rPr lang="cs-CZ" dirty="0" smtClean="0"/>
              <a:t>vysazovat. </a:t>
            </a:r>
          </a:p>
          <a:p>
            <a:r>
              <a:rPr lang="cs-CZ" dirty="0" smtClean="0"/>
              <a:t>Pomohla </a:t>
            </a:r>
            <a:r>
              <a:rPr lang="cs-CZ" dirty="0"/>
              <a:t>motivace (</a:t>
            </a:r>
            <a:r>
              <a:rPr lang="cs-CZ" dirty="0" smtClean="0"/>
              <a:t>čokoláda, </a:t>
            </a:r>
            <a:r>
              <a:rPr lang="cs-CZ" dirty="0"/>
              <a:t>fotky popelnic), slíbenou má velkou </a:t>
            </a:r>
            <a:r>
              <a:rPr lang="cs-CZ" dirty="0" smtClean="0"/>
              <a:t>popelnici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874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témata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Zařazení do MŠ</a:t>
            </a:r>
          </a:p>
          <a:p>
            <a:pPr lvl="1"/>
            <a:r>
              <a:rPr lang="cs-CZ" dirty="0" smtClean="0"/>
              <a:t>Proběhl úspěšný zápis, chlapci mají zajištěnou podporu SPC, v létě seznamovací návštěvy</a:t>
            </a:r>
          </a:p>
          <a:p>
            <a:r>
              <a:rPr lang="cs-CZ" dirty="0" smtClean="0"/>
              <a:t>Diagnostika</a:t>
            </a:r>
          </a:p>
          <a:p>
            <a:pPr lvl="1"/>
            <a:r>
              <a:rPr lang="cs-CZ" dirty="0" smtClean="0"/>
              <a:t>Oba objednáni na komplexní vyšetření</a:t>
            </a:r>
          </a:p>
          <a:p>
            <a:r>
              <a:rPr lang="cs-CZ" dirty="0" smtClean="0"/>
              <a:t>Jak podpořit vývoj chlapců</a:t>
            </a:r>
          </a:p>
          <a:p>
            <a:pPr lvl="1"/>
            <a:r>
              <a:rPr lang="cs-CZ" dirty="0" smtClean="0"/>
              <a:t>Vysvětleny základní postupy pro rozvoj interakce, imitace a komunikace – v plánu řešit podrobněji v dalším průběhu péče</a:t>
            </a:r>
          </a:p>
          <a:p>
            <a:pPr lvl="1"/>
            <a:r>
              <a:rPr lang="cs-CZ" dirty="0" smtClean="0"/>
              <a:t>Totéž v případě reakce na projevy vzteku Pavlíka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86236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Výhled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Pokračování spolupráce na domluvených tématech</a:t>
            </a:r>
          </a:p>
          <a:p>
            <a:r>
              <a:rPr lang="cs-CZ" dirty="0" smtClean="0"/>
              <a:t>Navázání přímé spolupráce se školkou</a:t>
            </a:r>
          </a:p>
          <a:p>
            <a:r>
              <a:rPr lang="cs-CZ" dirty="0" smtClean="0"/>
              <a:t>Průběžná reakce na změny v situaci chlapců a rodiny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6058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za pozornost…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endParaRPr lang="cs-CZ" dirty="0" smtClean="0"/>
          </a:p>
          <a:p>
            <a:pPr marL="0" indent="0" algn="r">
              <a:buNone/>
            </a:pPr>
            <a:endParaRPr lang="cs-CZ" dirty="0"/>
          </a:p>
          <a:p>
            <a:pPr marL="0" indent="0" algn="r">
              <a:buNone/>
            </a:pPr>
            <a:endParaRPr lang="cs-CZ" dirty="0" smtClean="0"/>
          </a:p>
          <a:p>
            <a:pPr marL="0" indent="0" algn="r">
              <a:buNone/>
            </a:pPr>
            <a:endParaRPr lang="cs-CZ" dirty="0"/>
          </a:p>
          <a:p>
            <a:pPr marL="0" indent="0" algn="r">
              <a:buNone/>
            </a:pPr>
            <a:r>
              <a:rPr lang="cs-CZ" dirty="0" smtClean="0"/>
              <a:t>Bc</a:t>
            </a:r>
            <a:r>
              <a:rPr lang="cs-CZ" dirty="0"/>
              <a:t>. Jan Kouřil</a:t>
            </a:r>
          </a:p>
          <a:p>
            <a:pPr marL="0" indent="0" algn="r">
              <a:buNone/>
            </a:pPr>
            <a:r>
              <a:rPr lang="cs-CZ" dirty="0"/>
              <a:t>Národní ústav pro </a:t>
            </a:r>
            <a:r>
              <a:rPr lang="cs-CZ" dirty="0" smtClean="0"/>
              <a:t>autismus</a:t>
            </a:r>
            <a:endParaRPr lang="cs-CZ" dirty="0"/>
          </a:p>
          <a:p>
            <a:pPr marL="0" indent="0" algn="r">
              <a:buNone/>
            </a:pPr>
            <a:r>
              <a:rPr lang="cs-CZ" dirty="0"/>
              <a:t>jan.kouril@nautis.cz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4600409"/>
      </p:ext>
    </p:extLst>
  </p:cSld>
  <p:clrMapOvr>
    <a:masterClrMapping/>
  </p:clrMapOvr>
</p:sld>
</file>

<file path=ppt/theme/theme1.xml><?xml version="1.0" encoding="utf-8"?>
<a:theme xmlns:a="http://schemas.openxmlformats.org/drawingml/2006/main" name="NAUTIS_CZ_prezentace">
  <a:themeElements>
    <a:clrScheme name="NAUTIS">
      <a:dk1>
        <a:srgbClr val="009DDF"/>
      </a:dk1>
      <a:lt1>
        <a:sysClr val="window" lastClr="FFFFFF"/>
      </a:lt1>
      <a:dk2>
        <a:srgbClr val="00387D"/>
      </a:dk2>
      <a:lt2>
        <a:srgbClr val="9C9C9C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Vizuál - NAUTIS_CZ_prezentace</Template>
  <TotalTime>3107</TotalTime>
  <Words>2934</Words>
  <Application>Microsoft Office PowerPoint</Application>
  <PresentationFormat>Předvádění na obrazovce (4:3)</PresentationFormat>
  <Paragraphs>1611</Paragraphs>
  <Slides>27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0" baseType="lpstr">
      <vt:lpstr>Arial</vt:lpstr>
      <vt:lpstr>Calibri</vt:lpstr>
      <vt:lpstr>NAUTIS_CZ_prezentace</vt:lpstr>
      <vt:lpstr>Podpora rodin malých dětí s autismem</vt:lpstr>
      <vt:lpstr>Situace rodin malých dětí s PAS</vt:lpstr>
      <vt:lpstr>Situace rodin malých dětí s PAS</vt:lpstr>
      <vt:lpstr>Včasnost podpory?</vt:lpstr>
      <vt:lpstr>Proč se rodiny často dostávají  k péči pozdě?</vt:lpstr>
      <vt:lpstr>Přístup k správné diagnóze</vt:lpstr>
      <vt:lpstr>Přístup ke službám</vt:lpstr>
      <vt:lpstr>Finanční podpora</vt:lpstr>
      <vt:lpstr>Pochopení</vt:lpstr>
      <vt:lpstr>Pochopení</vt:lpstr>
      <vt:lpstr>Středisko včasné intervence NAUTIS</vt:lpstr>
      <vt:lpstr>Středisko včasné intervence NAUTIS</vt:lpstr>
      <vt:lpstr>1. Oddělení sociální služby rané péče</vt:lpstr>
      <vt:lpstr>Služba rané péče</vt:lpstr>
      <vt:lpstr>Co rodiče nejčastěji žádají</vt:lpstr>
      <vt:lpstr>Služba rané péče</vt:lpstr>
      <vt:lpstr>Služba rané péče</vt:lpstr>
      <vt:lpstr>2. Oddělení integrované terapie</vt:lpstr>
      <vt:lpstr>3. Oddělení aplikované behaviorální analýzy</vt:lpstr>
      <vt:lpstr>Dvojčata Petr a Pavel</vt:lpstr>
      <vt:lpstr>Informace o dětech</vt:lpstr>
      <vt:lpstr>Zakázky matky</vt:lpstr>
      <vt:lpstr>Toaleta – doporučený postup</vt:lpstr>
      <vt:lpstr>Toaleta – změny k datu poslední konzultace</vt:lpstr>
      <vt:lpstr>Další témata</vt:lpstr>
      <vt:lpstr>Výhled péče</vt:lpstr>
      <vt:lpstr>Děkuji za pozornost…</vt:lpstr>
    </vt:vector>
  </TitlesOfParts>
  <Company>NAUTIS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Kouřil</dc:creator>
  <cp:lastModifiedBy>Jan Kouřil</cp:lastModifiedBy>
  <cp:revision>91</cp:revision>
  <cp:lastPrinted>2024-09-02T05:58:38Z</cp:lastPrinted>
  <dcterms:created xsi:type="dcterms:W3CDTF">2024-08-31T15:08:38Z</dcterms:created>
  <dcterms:modified xsi:type="dcterms:W3CDTF">2024-09-03T03:45:24Z</dcterms:modified>
</cp:coreProperties>
</file>