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95" r:id="rId1"/>
  </p:sldMasterIdLst>
  <p:notesMasterIdLst>
    <p:notesMasterId r:id="rId27"/>
  </p:notesMasterIdLst>
  <p:sldIdLst>
    <p:sldId id="256" r:id="rId2"/>
    <p:sldId id="401" r:id="rId3"/>
    <p:sldId id="388" r:id="rId4"/>
    <p:sldId id="399" r:id="rId5"/>
    <p:sldId id="400" r:id="rId6"/>
    <p:sldId id="398" r:id="rId7"/>
    <p:sldId id="408" r:id="rId8"/>
    <p:sldId id="412" r:id="rId9"/>
    <p:sldId id="407" r:id="rId10"/>
    <p:sldId id="405" r:id="rId11"/>
    <p:sldId id="390" r:id="rId12"/>
    <p:sldId id="385" r:id="rId13"/>
    <p:sldId id="402" r:id="rId14"/>
    <p:sldId id="406" r:id="rId15"/>
    <p:sldId id="396" r:id="rId16"/>
    <p:sldId id="392" r:id="rId17"/>
    <p:sldId id="414" r:id="rId18"/>
    <p:sldId id="413" r:id="rId19"/>
    <p:sldId id="395" r:id="rId20"/>
    <p:sldId id="410" r:id="rId21"/>
    <p:sldId id="404" r:id="rId22"/>
    <p:sldId id="314" r:id="rId23"/>
    <p:sldId id="370" r:id="rId24"/>
    <p:sldId id="389" r:id="rId25"/>
    <p:sldId id="40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7"/>
    <p:restoredTop sz="93268"/>
  </p:normalViewPr>
  <p:slideViewPr>
    <p:cSldViewPr snapToGrid="0" snapToObjects="1">
      <p:cViewPr varScale="1">
        <p:scale>
          <a:sx n="106" d="100"/>
          <a:sy n="106" d="100"/>
        </p:scale>
        <p:origin x="202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94C63B-BCC5-ED4D-9E7D-F033B0034478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01A4BFE1-5CE5-FA46-8A28-C8A5EFB8B9A7}">
      <dgm:prSet phldrT="[Text]"/>
      <dgm:spPr/>
      <dgm:t>
        <a:bodyPr/>
        <a:lstStyle/>
        <a:p>
          <a:r>
            <a:rPr lang="en-US" dirty="0"/>
            <a:t>screening</a:t>
          </a:r>
        </a:p>
      </dgm:t>
    </dgm:pt>
    <dgm:pt modelId="{E081A6C3-3EE7-4F4F-9D0B-6A1ACC6510B0}" type="parTrans" cxnId="{96F4ADB4-56B5-DA45-902B-7225C84EAD82}">
      <dgm:prSet/>
      <dgm:spPr/>
      <dgm:t>
        <a:bodyPr/>
        <a:lstStyle/>
        <a:p>
          <a:endParaRPr lang="en-US"/>
        </a:p>
      </dgm:t>
    </dgm:pt>
    <dgm:pt modelId="{4FE67713-48E7-404E-9BA3-574ED018DC9F}" type="sibTrans" cxnId="{96F4ADB4-56B5-DA45-902B-7225C84EAD82}">
      <dgm:prSet/>
      <dgm:spPr/>
      <dgm:t>
        <a:bodyPr/>
        <a:lstStyle/>
        <a:p>
          <a:endParaRPr lang="en-US"/>
        </a:p>
      </dgm:t>
    </dgm:pt>
    <dgm:pt modelId="{8CF370A6-6C18-2949-859C-EB296623D723}">
      <dgm:prSet phldrT="[Text]"/>
      <dgm:spPr/>
      <dgm:t>
        <a:bodyPr/>
        <a:lstStyle/>
        <a:p>
          <a:r>
            <a:rPr lang="cs-CZ" dirty="0"/>
            <a:t>diagnostika</a:t>
          </a:r>
          <a:endParaRPr lang="en-US" dirty="0"/>
        </a:p>
      </dgm:t>
    </dgm:pt>
    <dgm:pt modelId="{8B6CB1A3-1A31-3C44-87F5-312C38671375}" type="parTrans" cxnId="{2D878D7F-D365-0F40-BDB4-98C5460CF13D}">
      <dgm:prSet/>
      <dgm:spPr/>
      <dgm:t>
        <a:bodyPr/>
        <a:lstStyle/>
        <a:p>
          <a:endParaRPr lang="en-US"/>
        </a:p>
      </dgm:t>
    </dgm:pt>
    <dgm:pt modelId="{F0C1BDFD-23EB-D447-A2C8-535B646A38EA}" type="sibTrans" cxnId="{2D878D7F-D365-0F40-BDB4-98C5460CF13D}">
      <dgm:prSet/>
      <dgm:spPr/>
      <dgm:t>
        <a:bodyPr/>
        <a:lstStyle/>
        <a:p>
          <a:endParaRPr lang="en-US"/>
        </a:p>
      </dgm:t>
    </dgm:pt>
    <dgm:pt modelId="{E553B9F7-D5DE-9A4B-8CA7-0CA754E9546F}">
      <dgm:prSet phldrT="[Text]"/>
      <dgm:spPr/>
      <dgm:t>
        <a:bodyPr/>
        <a:lstStyle/>
        <a:p>
          <a:r>
            <a:rPr lang="en-US" dirty="0"/>
            <a:t>Case</a:t>
          </a:r>
          <a:r>
            <a:rPr lang="en-US" baseline="0" dirty="0"/>
            <a:t> management</a:t>
          </a:r>
          <a:endParaRPr lang="en-US" dirty="0"/>
        </a:p>
      </dgm:t>
    </dgm:pt>
    <dgm:pt modelId="{C3AE02D7-4341-0742-8522-0E671AFAED9C}" type="parTrans" cxnId="{13182A9D-8DAD-CF4A-97C6-03F59C3A450A}">
      <dgm:prSet/>
      <dgm:spPr/>
      <dgm:t>
        <a:bodyPr/>
        <a:lstStyle/>
        <a:p>
          <a:endParaRPr lang="en-US"/>
        </a:p>
      </dgm:t>
    </dgm:pt>
    <dgm:pt modelId="{55D6B688-00A2-964C-9F3B-A6AD351A1405}" type="sibTrans" cxnId="{13182A9D-8DAD-CF4A-97C6-03F59C3A450A}">
      <dgm:prSet/>
      <dgm:spPr/>
      <dgm:t>
        <a:bodyPr/>
        <a:lstStyle/>
        <a:p>
          <a:endParaRPr lang="en-US"/>
        </a:p>
      </dgm:t>
    </dgm:pt>
    <dgm:pt modelId="{2B78A043-AE95-6143-9A89-6FE5C82A4C74}" type="pres">
      <dgm:prSet presAssocID="{6394C63B-BCC5-ED4D-9E7D-F033B0034478}" presName="CompostProcess" presStyleCnt="0">
        <dgm:presLayoutVars>
          <dgm:dir/>
          <dgm:resizeHandles val="exact"/>
        </dgm:presLayoutVars>
      </dgm:prSet>
      <dgm:spPr/>
    </dgm:pt>
    <dgm:pt modelId="{06C00BAC-B423-9649-AB77-18190A7C214A}" type="pres">
      <dgm:prSet presAssocID="{6394C63B-BCC5-ED4D-9E7D-F033B0034478}" presName="arrow" presStyleLbl="bgShp" presStyleIdx="0" presStyleCnt="1" custScaleX="117647"/>
      <dgm:spPr/>
    </dgm:pt>
    <dgm:pt modelId="{B23BFC89-307B-0240-B35F-2FAD5675A019}" type="pres">
      <dgm:prSet presAssocID="{6394C63B-BCC5-ED4D-9E7D-F033B0034478}" presName="linearProcess" presStyleCnt="0"/>
      <dgm:spPr/>
    </dgm:pt>
    <dgm:pt modelId="{928165C0-1180-F446-9CAD-5FC2C9085E0E}" type="pres">
      <dgm:prSet presAssocID="{01A4BFE1-5CE5-FA46-8A28-C8A5EFB8B9A7}" presName="textNode" presStyleLbl="node1" presStyleIdx="0" presStyleCnt="3">
        <dgm:presLayoutVars>
          <dgm:bulletEnabled val="1"/>
        </dgm:presLayoutVars>
      </dgm:prSet>
      <dgm:spPr/>
    </dgm:pt>
    <dgm:pt modelId="{FD38405D-6BC6-E140-B3CB-D3112FEE59BB}" type="pres">
      <dgm:prSet presAssocID="{4FE67713-48E7-404E-9BA3-574ED018DC9F}" presName="sibTrans" presStyleCnt="0"/>
      <dgm:spPr/>
    </dgm:pt>
    <dgm:pt modelId="{AD9B037E-DC6C-2A43-946F-18D340756EB8}" type="pres">
      <dgm:prSet presAssocID="{8CF370A6-6C18-2949-859C-EB296623D723}" presName="textNode" presStyleLbl="node1" presStyleIdx="1" presStyleCnt="3">
        <dgm:presLayoutVars>
          <dgm:bulletEnabled val="1"/>
        </dgm:presLayoutVars>
      </dgm:prSet>
      <dgm:spPr/>
    </dgm:pt>
    <dgm:pt modelId="{57D23CDC-4118-C14D-8F1B-5224B363E059}" type="pres">
      <dgm:prSet presAssocID="{F0C1BDFD-23EB-D447-A2C8-535B646A38EA}" presName="sibTrans" presStyleCnt="0"/>
      <dgm:spPr/>
    </dgm:pt>
    <dgm:pt modelId="{62B0EB7C-B5FB-004A-89B1-2FC914B29653}" type="pres">
      <dgm:prSet presAssocID="{E553B9F7-D5DE-9A4B-8CA7-0CA754E9546F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E8115F59-972C-A141-A293-E86BF1829AFB}" type="presOf" srcId="{6394C63B-BCC5-ED4D-9E7D-F033B0034478}" destId="{2B78A043-AE95-6143-9A89-6FE5C82A4C74}" srcOrd="0" destOrd="0" presId="urn:microsoft.com/office/officeart/2005/8/layout/hProcess9"/>
    <dgm:cxn modelId="{2D878D7F-D365-0F40-BDB4-98C5460CF13D}" srcId="{6394C63B-BCC5-ED4D-9E7D-F033B0034478}" destId="{8CF370A6-6C18-2949-859C-EB296623D723}" srcOrd="1" destOrd="0" parTransId="{8B6CB1A3-1A31-3C44-87F5-312C38671375}" sibTransId="{F0C1BDFD-23EB-D447-A2C8-535B646A38EA}"/>
    <dgm:cxn modelId="{13182A9D-8DAD-CF4A-97C6-03F59C3A450A}" srcId="{6394C63B-BCC5-ED4D-9E7D-F033B0034478}" destId="{E553B9F7-D5DE-9A4B-8CA7-0CA754E9546F}" srcOrd="2" destOrd="0" parTransId="{C3AE02D7-4341-0742-8522-0E671AFAED9C}" sibTransId="{55D6B688-00A2-964C-9F3B-A6AD351A1405}"/>
    <dgm:cxn modelId="{C74347A6-780B-9C45-8DAE-4E80EAAD760B}" type="presOf" srcId="{8CF370A6-6C18-2949-859C-EB296623D723}" destId="{AD9B037E-DC6C-2A43-946F-18D340756EB8}" srcOrd="0" destOrd="0" presId="urn:microsoft.com/office/officeart/2005/8/layout/hProcess9"/>
    <dgm:cxn modelId="{96F4ADB4-56B5-DA45-902B-7225C84EAD82}" srcId="{6394C63B-BCC5-ED4D-9E7D-F033B0034478}" destId="{01A4BFE1-5CE5-FA46-8A28-C8A5EFB8B9A7}" srcOrd="0" destOrd="0" parTransId="{E081A6C3-3EE7-4F4F-9D0B-6A1ACC6510B0}" sibTransId="{4FE67713-48E7-404E-9BA3-574ED018DC9F}"/>
    <dgm:cxn modelId="{823421D7-B39D-024F-99D7-50DAE802E04D}" type="presOf" srcId="{E553B9F7-D5DE-9A4B-8CA7-0CA754E9546F}" destId="{62B0EB7C-B5FB-004A-89B1-2FC914B29653}" srcOrd="0" destOrd="0" presId="urn:microsoft.com/office/officeart/2005/8/layout/hProcess9"/>
    <dgm:cxn modelId="{FB8555F2-EC81-4F41-B189-110CD6C4E4E1}" type="presOf" srcId="{01A4BFE1-5CE5-FA46-8A28-C8A5EFB8B9A7}" destId="{928165C0-1180-F446-9CAD-5FC2C9085E0E}" srcOrd="0" destOrd="0" presId="urn:microsoft.com/office/officeart/2005/8/layout/hProcess9"/>
    <dgm:cxn modelId="{D36F8CD4-AD67-9445-BE19-BA51DD5351FA}" type="presParOf" srcId="{2B78A043-AE95-6143-9A89-6FE5C82A4C74}" destId="{06C00BAC-B423-9649-AB77-18190A7C214A}" srcOrd="0" destOrd="0" presId="urn:microsoft.com/office/officeart/2005/8/layout/hProcess9"/>
    <dgm:cxn modelId="{14F92B7B-4951-EA43-9012-DB9B984240DB}" type="presParOf" srcId="{2B78A043-AE95-6143-9A89-6FE5C82A4C74}" destId="{B23BFC89-307B-0240-B35F-2FAD5675A019}" srcOrd="1" destOrd="0" presId="urn:microsoft.com/office/officeart/2005/8/layout/hProcess9"/>
    <dgm:cxn modelId="{32204764-6AED-6E42-AAE2-B06BDE1699D8}" type="presParOf" srcId="{B23BFC89-307B-0240-B35F-2FAD5675A019}" destId="{928165C0-1180-F446-9CAD-5FC2C9085E0E}" srcOrd="0" destOrd="0" presId="urn:microsoft.com/office/officeart/2005/8/layout/hProcess9"/>
    <dgm:cxn modelId="{02A6CBD6-7869-2646-B4FE-3A75C1EBAFC3}" type="presParOf" srcId="{B23BFC89-307B-0240-B35F-2FAD5675A019}" destId="{FD38405D-6BC6-E140-B3CB-D3112FEE59BB}" srcOrd="1" destOrd="0" presId="urn:microsoft.com/office/officeart/2005/8/layout/hProcess9"/>
    <dgm:cxn modelId="{E7911B35-E6A3-3241-B038-FFCA99D230D2}" type="presParOf" srcId="{B23BFC89-307B-0240-B35F-2FAD5675A019}" destId="{AD9B037E-DC6C-2A43-946F-18D340756EB8}" srcOrd="2" destOrd="0" presId="urn:microsoft.com/office/officeart/2005/8/layout/hProcess9"/>
    <dgm:cxn modelId="{909D2619-642C-E44B-BBF5-AF46CF79963D}" type="presParOf" srcId="{B23BFC89-307B-0240-B35F-2FAD5675A019}" destId="{57D23CDC-4118-C14D-8F1B-5224B363E059}" srcOrd="3" destOrd="0" presId="urn:microsoft.com/office/officeart/2005/8/layout/hProcess9"/>
    <dgm:cxn modelId="{9C14850C-1428-A243-A182-EF05C6AF9B26}" type="presParOf" srcId="{B23BFC89-307B-0240-B35F-2FAD5675A019}" destId="{62B0EB7C-B5FB-004A-89B1-2FC914B2965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C00BAC-B423-9649-AB77-18190A7C214A}">
      <dsp:nvSpPr>
        <dsp:cNvPr id="0" name=""/>
        <dsp:cNvSpPr/>
      </dsp:nvSpPr>
      <dsp:spPr>
        <a:xfrm>
          <a:off x="1" y="0"/>
          <a:ext cx="6095996" cy="4064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28165C0-1180-F446-9CAD-5FC2C9085E0E}">
      <dsp:nvSpPr>
        <dsp:cNvPr id="0" name=""/>
        <dsp:cNvSpPr/>
      </dsp:nvSpPr>
      <dsp:spPr>
        <a:xfrm>
          <a:off x="6548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screening</a:t>
          </a:r>
        </a:p>
      </dsp:txBody>
      <dsp:txXfrm>
        <a:off x="85903" y="1298554"/>
        <a:ext cx="1803440" cy="1466890"/>
      </dsp:txXfrm>
    </dsp:sp>
    <dsp:sp modelId="{AD9B037E-DC6C-2A43-946F-18D340756EB8}">
      <dsp:nvSpPr>
        <dsp:cNvPr id="0" name=""/>
        <dsp:cNvSpPr/>
      </dsp:nvSpPr>
      <dsp:spPr>
        <a:xfrm>
          <a:off x="2066925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kern="1200" dirty="0"/>
            <a:t>diagnostika</a:t>
          </a:r>
          <a:endParaRPr lang="en-US" sz="2200" kern="1200" dirty="0"/>
        </a:p>
      </dsp:txBody>
      <dsp:txXfrm>
        <a:off x="2146280" y="1298554"/>
        <a:ext cx="1803440" cy="1466890"/>
      </dsp:txXfrm>
    </dsp:sp>
    <dsp:sp modelId="{62B0EB7C-B5FB-004A-89B1-2FC914B29653}">
      <dsp:nvSpPr>
        <dsp:cNvPr id="0" name=""/>
        <dsp:cNvSpPr/>
      </dsp:nvSpPr>
      <dsp:spPr>
        <a:xfrm>
          <a:off x="4127301" y="1219199"/>
          <a:ext cx="1962150" cy="1625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Case</a:t>
          </a:r>
          <a:r>
            <a:rPr lang="en-US" sz="2200" kern="1200" baseline="0" dirty="0"/>
            <a:t> management</a:t>
          </a:r>
          <a:endParaRPr lang="en-US" sz="2200" kern="1200" dirty="0"/>
        </a:p>
      </dsp:txBody>
      <dsp:txXfrm>
        <a:off x="4206656" y="1298554"/>
        <a:ext cx="1803440" cy="1466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0143EB-4455-BE4E-A7CE-43185349CDC8}" type="datetimeFigureOut">
              <a:rPr lang="en-US" smtClean="0"/>
              <a:t>9/2/24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C7F5F0-3A55-9D4F-8286-C7ECC9F6DE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0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C7F5F0-3A55-9D4F-8286-C7ECC9F6DE7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83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9"/>
          <p:cNvSpPr>
            <a:spLocks noGrp="1" noChangeArrowheads="1"/>
          </p:cNvSpPr>
          <p:nvPr>
            <p:ph type="sldNum" sz="quarter"/>
          </p:nvPr>
        </p:nvSpPr>
        <p:spPr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444500"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1pPr>
            <a:lvl2pPr marL="733425" indent="-280988" defTabSz="444500"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2pPr>
            <a:lvl3pPr marL="1127125" indent="-225425" defTabSz="444500"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3pPr>
            <a:lvl4pPr marL="1579563" indent="-225425" defTabSz="444500"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4pPr>
            <a:lvl5pPr marL="2030413" indent="-225425" defTabSz="444500"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5pPr>
            <a:lvl6pPr marL="2487613" indent="-225425" defTabSz="4445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6pPr>
            <a:lvl7pPr marL="2944813" indent="-225425" defTabSz="4445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7pPr>
            <a:lvl8pPr marL="3402013" indent="-225425" defTabSz="4445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8pPr>
            <a:lvl9pPr marL="3859213" indent="-225425" defTabSz="4445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2913" algn="l"/>
                <a:tab pos="887413" algn="l"/>
                <a:tab pos="1335088" algn="l"/>
                <a:tab pos="1779588" algn="l"/>
                <a:tab pos="2225675" algn="l"/>
                <a:tab pos="2670175" algn="l"/>
                <a:tab pos="3114675" algn="l"/>
                <a:tab pos="3562350" algn="l"/>
                <a:tab pos="4006850" algn="l"/>
                <a:tab pos="4452938" algn="l"/>
                <a:tab pos="4897438" algn="l"/>
                <a:tab pos="5343525" algn="l"/>
                <a:tab pos="5788025" algn="l"/>
                <a:tab pos="6234113" algn="l"/>
                <a:tab pos="6680200" algn="l"/>
                <a:tab pos="7124700" algn="l"/>
                <a:tab pos="7570788" algn="l"/>
                <a:tab pos="8015288" algn="l"/>
                <a:tab pos="8461375" algn="l"/>
                <a:tab pos="8907463" algn="l"/>
              </a:tabLst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defRPr/>
            </a:pPr>
            <a:fld id="{E11CE46C-42A7-504D-8EBE-DBF33E40C9E7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sp>
        <p:nvSpPr>
          <p:cNvPr id="50179" name="Text Box 2"/>
          <p:cNvSpPr txBox="1">
            <a:spLocks noChangeArrowheads="1"/>
          </p:cNvSpPr>
          <p:nvPr/>
        </p:nvSpPr>
        <p:spPr bwMode="auto">
          <a:xfrm>
            <a:off x="1143535" y="685065"/>
            <a:ext cx="4572534" cy="343120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0288" tIns="45144" rIns="90288" bIns="45144" anchor="ctr"/>
          <a:lstStyle>
            <a:lvl1pPr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1pPr>
            <a:lvl2pPr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2pPr>
            <a:lvl3pPr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3pPr>
            <a:lvl4pPr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4pPr>
            <a:lvl5pPr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defRPr sz="1200">
                <a:solidFill>
                  <a:srgbClr val="000000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defRPr/>
            </a:pPr>
            <a:endParaRPr lang="cs-CZ" sz="2000">
              <a:solidFill>
                <a:schemeClr val="bg1"/>
              </a:solidFill>
              <a:cs typeface="Lucida Sans Unicode" charset="0"/>
            </a:endParaRP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/>
          </p:nvPr>
        </p:nvSpPr>
        <p:spPr>
          <a:xfrm>
            <a:off x="914508" y="4344135"/>
            <a:ext cx="5025783" cy="4114800"/>
          </a:xfrm>
          <a:noFill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lIns="90667" tIns="45334" rIns="90667" bIns="45334" anchor="ctr"/>
          <a:lstStyle/>
          <a:p>
            <a:pPr eaLnBrk="1" hangingPunct="1"/>
            <a:endParaRPr lang="cs-CZ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09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666514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/>
              <a:t>Click to edit Master title style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03136" y="5461000"/>
            <a:ext cx="25400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idx="10"/>
          </p:nvPr>
        </p:nvSpPr>
        <p:spPr>
          <a:xfrm>
            <a:off x="685800" y="6248400"/>
            <a:ext cx="1900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idx="11"/>
          </p:nvPr>
        </p:nvSpPr>
        <p:spPr>
          <a:xfrm>
            <a:off x="6553200" y="6248400"/>
            <a:ext cx="1900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B3338-AC5A-EB4D-B1F4-8BFC8A1D99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idx="12"/>
          </p:nvPr>
        </p:nvSpPr>
        <p:spPr>
          <a:xfrm>
            <a:off x="0" y="6477000"/>
            <a:ext cx="9139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www.autismus.cz</a:t>
            </a:r>
          </a:p>
        </p:txBody>
      </p:sp>
    </p:spTree>
    <p:extLst>
      <p:ext uri="{BB962C8B-B14F-4D97-AF65-F5344CB8AC3E}">
        <p14:creationId xmlns:p14="http://schemas.microsoft.com/office/powerpoint/2010/main" val="4172364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463550"/>
            <a:ext cx="7767638" cy="1430338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06825" cy="4233863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5025" y="1981200"/>
            <a:ext cx="3808413" cy="20399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5025" y="4173538"/>
            <a:ext cx="3808413" cy="204152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idx="10"/>
          </p:nvPr>
        </p:nvSpPr>
        <p:spPr>
          <a:xfrm>
            <a:off x="685800" y="6248400"/>
            <a:ext cx="1900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idx="11"/>
          </p:nvPr>
        </p:nvSpPr>
        <p:spPr>
          <a:xfrm>
            <a:off x="6553200" y="6248400"/>
            <a:ext cx="1900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33309-39F6-604E-BDB3-25F6030A31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idx="12"/>
          </p:nvPr>
        </p:nvSpPr>
        <p:spPr>
          <a:xfrm>
            <a:off x="0" y="6477000"/>
            <a:ext cx="9139238" cy="4524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www.autismus.cz</a:t>
            </a:r>
          </a:p>
        </p:txBody>
      </p:sp>
    </p:spTree>
    <p:extLst>
      <p:ext uri="{BB962C8B-B14F-4D97-AF65-F5344CB8AC3E}">
        <p14:creationId xmlns:p14="http://schemas.microsoft.com/office/powerpoint/2010/main" val="363464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223000"/>
            <a:ext cx="9144000" cy="635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7200" y="6412542"/>
            <a:ext cx="1360712" cy="254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086238" y="6390066"/>
            <a:ext cx="16904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>
                <a:solidFill>
                  <a:srgbClr val="FFFFFF"/>
                </a:solidFill>
              </a:rPr>
              <a:t>WWW.NAUTIS.CZ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96" r:id="rId1"/>
    <p:sldLayoutId id="2147493497" r:id="rId2"/>
    <p:sldLayoutId id="2147493498" r:id="rId3"/>
    <p:sldLayoutId id="2147493499" r:id="rId4"/>
    <p:sldLayoutId id="2147493500" r:id="rId5"/>
    <p:sldLayoutId id="2147493501" r:id="rId6"/>
    <p:sldLayoutId id="2147493502" r:id="rId7"/>
    <p:sldLayoutId id="2147493503" r:id="rId8"/>
    <p:sldLayoutId id="2147493504" r:id="rId9"/>
    <p:sldLayoutId id="2147493505" r:id="rId10"/>
    <p:sldLayoutId id="2147493507" r:id="rId11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00387D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5382508" y="547500"/>
            <a:ext cx="3395386" cy="175260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01" y="162420"/>
            <a:ext cx="4824412" cy="473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8093" y="971755"/>
            <a:ext cx="32984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b="1" dirty="0"/>
              <a:t>„Pomáháme světu porozumět autismu</a:t>
            </a:r>
          </a:p>
          <a:p>
            <a:pPr algn="ctr">
              <a:defRPr/>
            </a:pPr>
            <a:r>
              <a:rPr lang="cs-CZ" b="1" dirty="0"/>
              <a:t>a lidem s autismem porozumět světu.“ </a:t>
            </a:r>
          </a:p>
        </p:txBody>
      </p:sp>
    </p:spTree>
    <p:extLst>
      <p:ext uri="{BB962C8B-B14F-4D97-AF65-F5344CB8AC3E}">
        <p14:creationId xmlns:p14="http://schemas.microsoft.com/office/powerpoint/2010/main" val="2244001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535659" y="1656098"/>
            <a:ext cx="8173118" cy="3908062"/>
          </a:xfrm>
        </p:spPr>
        <p:txBody>
          <a:bodyPr>
            <a:normAutofit/>
          </a:bodyPr>
          <a:lstStyle/>
          <a:p>
            <a:pPr algn="l"/>
            <a:endParaRPr lang="cs-CZ" dirty="0"/>
          </a:p>
          <a:p>
            <a:r>
              <a:rPr lang="cs-CZ" dirty="0"/>
              <a:t>Nejistota a netransparentnost v oblasti financování sociálních služeb </a:t>
            </a:r>
          </a:p>
          <a:p>
            <a:endParaRPr lang="cs-CZ" dirty="0"/>
          </a:p>
          <a:p>
            <a:r>
              <a:rPr lang="cs-CZ" dirty="0">
                <a:solidFill>
                  <a:schemeClr val="accent2"/>
                </a:solidFill>
              </a:rPr>
              <a:t>Ale jde vždy jenom o peníze?</a:t>
            </a:r>
          </a:p>
          <a:p>
            <a:pPr marL="457200" indent="-457200" algn="l">
              <a:buFont typeface="Arial"/>
              <a:buChar char="•"/>
            </a:pPr>
            <a:endParaRPr lang="cs-CZ" i="1" dirty="0">
              <a:effectLst/>
              <a:latin typeface="Arial" panose="020B0604020202020204" pitchFamily="34" charset="0"/>
            </a:endParaRPr>
          </a:p>
          <a:p>
            <a:pPr marL="457200" indent="-457200" algn="l">
              <a:buFont typeface="Arial"/>
              <a:buChar char="•"/>
            </a:pPr>
            <a:endParaRPr lang="cs-CZ" dirty="0"/>
          </a:p>
          <a:p>
            <a:pPr marL="457200" indent="-457200" algn="l">
              <a:buFont typeface="Arial"/>
              <a:buChar char="•"/>
            </a:pPr>
            <a:endParaRPr lang="cs-CZ" dirty="0"/>
          </a:p>
        </p:txBody>
      </p:sp>
      <p:sp>
        <p:nvSpPr>
          <p:cNvPr id="8" name="TextBox 7"/>
          <p:cNvSpPr txBox="1"/>
          <p:nvPr/>
        </p:nvSpPr>
        <p:spPr>
          <a:xfrm>
            <a:off x="535658" y="578880"/>
            <a:ext cx="79621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00387D"/>
                </a:solidFill>
              </a:rPr>
              <a:t>Co </a:t>
            </a:r>
            <a:r>
              <a:rPr lang="en-US" sz="3200" dirty="0" err="1">
                <a:solidFill>
                  <a:srgbClr val="00387D"/>
                </a:solidFill>
              </a:rPr>
              <a:t>brzdí</a:t>
            </a:r>
            <a:r>
              <a:rPr lang="en-US" sz="3200" dirty="0">
                <a:solidFill>
                  <a:srgbClr val="00387D"/>
                </a:solidFill>
              </a:rPr>
              <a:t> </a:t>
            </a:r>
            <a:r>
              <a:rPr lang="en-US" sz="3200" dirty="0" err="1">
                <a:solidFill>
                  <a:srgbClr val="00387D"/>
                </a:solidFill>
              </a:rPr>
              <a:t>rozvoj</a:t>
            </a:r>
            <a:r>
              <a:rPr lang="en-US" sz="3200" dirty="0">
                <a:solidFill>
                  <a:srgbClr val="00387D"/>
                </a:solidFill>
              </a:rPr>
              <a:t> </a:t>
            </a:r>
            <a:r>
              <a:rPr lang="en-US" sz="3200" dirty="0" err="1">
                <a:solidFill>
                  <a:srgbClr val="00387D"/>
                </a:solidFill>
              </a:rPr>
              <a:t>služeb</a:t>
            </a:r>
            <a:r>
              <a:rPr lang="en-US" sz="3200" dirty="0">
                <a:solidFill>
                  <a:srgbClr val="00387D"/>
                </a:solidFill>
              </a:rPr>
              <a:t> pro </a:t>
            </a:r>
            <a:r>
              <a:rPr lang="en-US" sz="3200" dirty="0" err="1">
                <a:solidFill>
                  <a:srgbClr val="00387D"/>
                </a:solidFill>
              </a:rPr>
              <a:t>lidi</a:t>
            </a:r>
            <a:r>
              <a:rPr lang="en-US" sz="3200" dirty="0">
                <a:solidFill>
                  <a:srgbClr val="00387D"/>
                </a:solidFill>
              </a:rPr>
              <a:t> s PAS?</a:t>
            </a:r>
          </a:p>
          <a:p>
            <a:pPr algn="ctr"/>
            <a:endParaRPr lang="en-US" sz="3200" dirty="0">
              <a:solidFill>
                <a:srgbClr val="00387D"/>
              </a:solidFill>
            </a:endParaRPr>
          </a:p>
          <a:p>
            <a:pPr algn="ctr"/>
            <a:r>
              <a:rPr lang="en-US" sz="3200" dirty="0">
                <a:solidFill>
                  <a:srgbClr val="00387D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7427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E380BE-CC6F-99BD-24DC-F9713F0DE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CFB153-0AD4-6A01-3B0B-853DBE0DB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0F17CF9-964A-9EEA-1289-DE75F373F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050" y="342900"/>
            <a:ext cx="7073900" cy="558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13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408CF8-9637-5F0F-4AFE-E776F96D2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cs-CZ" dirty="0"/>
            </a:br>
            <a:r>
              <a:rPr lang="cs-CZ" dirty="0"/>
              <a:t>Rozhodnutí Ústavního soudu </a:t>
            </a:r>
            <a:br>
              <a:rPr lang="cs-CZ" dirty="0"/>
            </a:br>
            <a:r>
              <a:rPr lang="cs-CZ" dirty="0" err="1"/>
              <a:t>sp</a:t>
            </a:r>
            <a:r>
              <a:rPr lang="cs-CZ" dirty="0"/>
              <a:t>. zn. I. ÚS 2637/17 </a:t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3ADFF1A1-23F8-54BB-359F-DE5E6FB962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943" y="1624262"/>
            <a:ext cx="3394472" cy="4525963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6530271-EBDD-F7EE-16AF-B05A335111AB}"/>
              </a:ext>
            </a:extLst>
          </p:cNvPr>
          <p:cNvSpPr txBox="1"/>
          <p:nvPr/>
        </p:nvSpPr>
        <p:spPr>
          <a:xfrm>
            <a:off x="4572000" y="2871580"/>
            <a:ext cx="35011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Kraje se musí postarat o to, aby osobám, které potřebují sociální službu pro řešení své nepříznivé sociální situace, byly k dispozici </a:t>
            </a:r>
            <a:r>
              <a:rPr lang="cs-CZ" b="1" dirty="0"/>
              <a:t>vhodné</a:t>
            </a:r>
            <a:r>
              <a:rPr lang="cs-CZ" dirty="0"/>
              <a:t> sociální služby. </a:t>
            </a:r>
            <a:endParaRPr lang="en-US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228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rcRect l="2322" r="2322"/>
          <a:stretch>
            <a:fillRect/>
          </a:stretch>
        </p:blipFill>
        <p:spPr>
          <a:xfrm>
            <a:off x="457200" y="363538"/>
            <a:ext cx="8229600" cy="5762625"/>
          </a:xfrm>
        </p:spPr>
      </p:pic>
    </p:spTree>
    <p:extLst>
      <p:ext uri="{BB962C8B-B14F-4D97-AF65-F5344CB8AC3E}">
        <p14:creationId xmlns:p14="http://schemas.microsoft.com/office/powerpoint/2010/main" val="1953169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2018CA-F3E1-82B6-2823-43710DF3A7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Mýtus, že</a:t>
            </a:r>
            <a:br>
              <a:rPr lang="cs-CZ" dirty="0"/>
            </a:b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autismus = vždy problém</a:t>
            </a:r>
            <a:br>
              <a:rPr lang="cs-CZ" dirty="0"/>
            </a:br>
            <a:r>
              <a:rPr lang="cs-CZ" dirty="0"/>
              <a:t> 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2395388-F3AC-60EF-A02A-3B8BBEABAFA0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</p:spTree>
    <p:extLst>
      <p:ext uri="{BB962C8B-B14F-4D97-AF65-F5344CB8AC3E}">
        <p14:creationId xmlns:p14="http://schemas.microsoft.com/office/powerpoint/2010/main" val="2943499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74F420-FFAB-8875-D152-B477DA84CA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Nezájem poskytovatelů rozšířit svou cílovou skupinu</a:t>
            </a:r>
            <a:br>
              <a:rPr lang="cs-CZ" dirty="0"/>
            </a:br>
            <a:br>
              <a:rPr lang="cs-CZ" dirty="0"/>
            </a:br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3DC8DA3-BF77-8B87-7C83-EDA5AA66383A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34F2D36D-C755-24CC-D6C1-FE0104AC916B}"/>
              </a:ext>
            </a:extLst>
          </p:cNvPr>
          <p:cNvSpPr txBox="1">
            <a:spLocks/>
          </p:cNvSpPr>
          <p:nvPr/>
        </p:nvSpPr>
        <p:spPr>
          <a:xfrm>
            <a:off x="683419" y="770857"/>
            <a:ext cx="7772400" cy="841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387D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1A60091-946C-01B4-4C8C-48B35C226486}"/>
              </a:ext>
            </a:extLst>
          </p:cNvPr>
          <p:cNvSpPr txBox="1"/>
          <p:nvPr/>
        </p:nvSpPr>
        <p:spPr>
          <a:xfrm>
            <a:off x="1179096" y="4018547"/>
            <a:ext cx="63045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Kontraindikací pro přijetí je chování žadatele, které by z důvodu duševní poruchy závažným způsobem narušovalo kolektivní soužití (§36 </a:t>
            </a:r>
            <a:r>
              <a:rPr lang="cs-CZ" dirty="0" err="1"/>
              <a:t>vyhl</a:t>
            </a:r>
            <a:r>
              <a:rPr lang="cs-CZ" dirty="0"/>
              <a:t>. 505/2006 Sb.)</a:t>
            </a:r>
          </a:p>
        </p:txBody>
      </p:sp>
    </p:spTree>
    <p:extLst>
      <p:ext uri="{BB962C8B-B14F-4D97-AF65-F5344CB8AC3E}">
        <p14:creationId xmlns:p14="http://schemas.microsoft.com/office/powerpoint/2010/main" val="1297458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DA16A8-05D0-78D9-A109-4E634574C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419" y="0"/>
            <a:ext cx="7772400" cy="1470025"/>
          </a:xfrm>
        </p:spPr>
        <p:txBody>
          <a:bodyPr/>
          <a:lstStyle/>
          <a:p>
            <a:r>
              <a:rPr lang="cs-CZ" dirty="0"/>
              <a:t>Situace na trhu práce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DF01B8-29A2-E11C-A46E-6341072749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EEA5864-6C55-10D7-555D-51519B3717A6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sp>
        <p:nvSpPr>
          <p:cNvPr id="5" name="Zástupný symbol pro zápatí 3">
            <a:extLst>
              <a:ext uri="{FF2B5EF4-FFF2-40B4-BE49-F238E27FC236}">
                <a16:creationId xmlns:a16="http://schemas.microsoft.com/office/drawing/2014/main" id="{BF311AF4-DA32-ADF4-8DC6-9AFBCC36F115}"/>
              </a:ext>
            </a:extLst>
          </p:cNvPr>
          <p:cNvSpPr txBox="1">
            <a:spLocks/>
          </p:cNvSpPr>
          <p:nvPr/>
        </p:nvSpPr>
        <p:spPr>
          <a:xfrm>
            <a:off x="850836" y="6680254"/>
            <a:ext cx="8035739" cy="348582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/>
              <a:t>www.autismus.cz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5D03CE4-CD3A-79B7-7B5D-D5261D74E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470025"/>
            <a:ext cx="6833937" cy="477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34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CA5F84-F5B1-D032-E03B-3CD48C2D48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516" y="168443"/>
            <a:ext cx="7567863" cy="3432008"/>
          </a:xfrm>
        </p:spPr>
        <p:txBody>
          <a:bodyPr>
            <a:normAutofit/>
          </a:bodyPr>
          <a:lstStyle/>
          <a:p>
            <a:pPr algn="l"/>
            <a:r>
              <a:rPr lang="cs-CZ" dirty="0"/>
              <a:t>Malá prestiž profese</a:t>
            </a:r>
            <a:br>
              <a:rPr lang="cs-CZ" dirty="0"/>
            </a:br>
            <a:r>
              <a:rPr lang="cs-CZ" dirty="0"/>
              <a:t>Malé finanční ohodnocení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33DBF5-0700-EC10-F886-093852233B00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CB52A1C4-D168-5DA9-D9F6-13DAB2AA71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815" y="3083092"/>
            <a:ext cx="7339263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43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37F620-5F94-C457-4D4E-22A095053E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Těžce dostupné investiční peníze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DCBDFA4-BAB0-C859-C526-038FB9C8B5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DF2C283-2355-6878-7A5A-AA5ED5FC9E6C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pic>
        <p:nvPicPr>
          <p:cNvPr id="5" name="Zástupný obsah 3">
            <a:extLst>
              <a:ext uri="{FF2B5EF4-FFF2-40B4-BE49-F238E27FC236}">
                <a16:creationId xmlns:a16="http://schemas.microsoft.com/office/drawing/2014/main" id="{30E3036D-0CC0-0E96-9C23-E068458E4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3429000"/>
            <a:ext cx="8229600" cy="177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68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7B44CEF-76C5-29A5-8E6A-3D1B6AB35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6258" y="1011937"/>
            <a:ext cx="2851484" cy="380197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5BCADA7-6068-D4BA-090A-F68BF6C8A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11936"/>
            <a:ext cx="2851484" cy="3801979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C52558F8-25DF-8B17-D113-958F0F4869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516" y="1011936"/>
            <a:ext cx="2851484" cy="380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713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32BC09-BA56-88AC-0C80-36F17EB1D8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419" y="484187"/>
            <a:ext cx="7772400" cy="1470025"/>
          </a:xfrm>
        </p:spPr>
        <p:txBody>
          <a:bodyPr>
            <a:normAutofit/>
          </a:bodyPr>
          <a:lstStyle/>
          <a:p>
            <a:r>
              <a:rPr lang="cs-CZ" dirty="0"/>
              <a:t>Překážky v investičních výzvách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20D1613-D22D-F2A7-3C3A-0DFD3255E9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3419" y="1756611"/>
            <a:ext cx="7772400" cy="3882189"/>
          </a:xfrm>
        </p:spPr>
        <p:txBody>
          <a:bodyPr>
            <a:normAutofit fontScale="92500" lnSpcReduction="10000"/>
          </a:bodyPr>
          <a:lstStyle/>
          <a:p>
            <a:pPr algn="l"/>
            <a:endParaRPr lang="cs-CZ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/>
              <a:t>Náklady na předprojektovou přípravu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/>
              <a:t>Ex-post financování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/>
              <a:t>Neuznatelné náklady (DPH, pozemek, ...)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/>
              <a:t>Vysoké a těžko obhajitelné náklady na „</a:t>
            </a:r>
            <a:r>
              <a:rPr lang="cs-CZ" dirty="0" err="1"/>
              <a:t>antivandal</a:t>
            </a:r>
            <a:r>
              <a:rPr lang="cs-CZ" dirty="0"/>
              <a:t>“ vybavení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/>
              <a:t>Riziko překročení výše přiznané dotace v rámci tendru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826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0634" y="1989978"/>
            <a:ext cx="868086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cs-CZ" sz="2800" dirty="0"/>
              <a:t>Zájem státu situaci řešit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Motivace úředníků a jimi poskytovaná metodická podpora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Přízeň veřejnosti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Stávající motivovaní poskytovatelé služeb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Metodická podpora úředníků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Aktivismus a tlak pacientských organizací</a:t>
            </a:r>
          </a:p>
          <a:p>
            <a:pPr marL="457200" indent="-457200">
              <a:buFont typeface="Arial"/>
              <a:buChar char="•"/>
            </a:pPr>
            <a:r>
              <a:rPr lang="cs-CZ" sz="2800" dirty="0"/>
              <a:t>Medializace</a:t>
            </a:r>
          </a:p>
          <a:p>
            <a:pPr marL="457200" indent="-457200">
              <a:buFont typeface="Arial"/>
              <a:buChar char="•"/>
            </a:pPr>
            <a:endParaRPr lang="cs-CZ" sz="2800" dirty="0"/>
          </a:p>
          <a:p>
            <a:pPr marL="457200" indent="-457200">
              <a:buFont typeface="Arial"/>
              <a:buChar char="•"/>
            </a:pPr>
            <a:endParaRPr lang="cs-CZ" sz="2800" dirty="0"/>
          </a:p>
          <a:p>
            <a:pPr marL="457200" indent="-457200">
              <a:buFont typeface="Arial"/>
              <a:buChar char="•"/>
            </a:pPr>
            <a:endParaRPr lang="cs-CZ" sz="2800" dirty="0"/>
          </a:p>
        </p:txBody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id="{C73634D9-83BB-9E83-E139-8AD7C63257E0}"/>
              </a:ext>
            </a:extLst>
          </p:cNvPr>
          <p:cNvSpPr txBox="1"/>
          <p:nvPr/>
        </p:nvSpPr>
        <p:spPr>
          <a:xfrm>
            <a:off x="535658" y="578880"/>
            <a:ext cx="79621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387D"/>
                </a:solidFill>
              </a:rPr>
              <a:t>Co </a:t>
            </a:r>
            <a:r>
              <a:rPr lang="en-US" sz="3200" dirty="0" err="1">
                <a:solidFill>
                  <a:srgbClr val="00387D"/>
                </a:solidFill>
              </a:rPr>
              <a:t>napomáhá</a:t>
            </a:r>
            <a:r>
              <a:rPr lang="en-US" sz="3200" dirty="0">
                <a:solidFill>
                  <a:srgbClr val="00387D"/>
                </a:solidFill>
              </a:rPr>
              <a:t> </a:t>
            </a:r>
            <a:r>
              <a:rPr lang="en-US" sz="3200" dirty="0" err="1">
                <a:solidFill>
                  <a:srgbClr val="00387D"/>
                </a:solidFill>
              </a:rPr>
              <a:t>rozvoji</a:t>
            </a:r>
            <a:r>
              <a:rPr lang="en-US" sz="3200" dirty="0">
                <a:solidFill>
                  <a:srgbClr val="00387D"/>
                </a:solidFill>
              </a:rPr>
              <a:t> </a:t>
            </a:r>
            <a:r>
              <a:rPr lang="en-US" sz="3200" dirty="0" err="1">
                <a:solidFill>
                  <a:srgbClr val="00387D"/>
                </a:solidFill>
              </a:rPr>
              <a:t>služeb</a:t>
            </a:r>
            <a:r>
              <a:rPr lang="en-US" sz="3200" dirty="0">
                <a:solidFill>
                  <a:srgbClr val="00387D"/>
                </a:solidFill>
              </a:rPr>
              <a:t> pro </a:t>
            </a:r>
            <a:r>
              <a:rPr lang="en-US" sz="3200" dirty="0" err="1">
                <a:solidFill>
                  <a:srgbClr val="00387D"/>
                </a:solidFill>
              </a:rPr>
              <a:t>lidi</a:t>
            </a:r>
            <a:r>
              <a:rPr lang="en-US" sz="3200" dirty="0">
                <a:solidFill>
                  <a:srgbClr val="00387D"/>
                </a:solidFill>
              </a:rPr>
              <a:t> </a:t>
            </a:r>
          </a:p>
          <a:p>
            <a:r>
              <a:rPr lang="en-US" sz="3200" dirty="0">
                <a:solidFill>
                  <a:srgbClr val="00387D"/>
                </a:solidFill>
              </a:rPr>
              <a:t>s </a:t>
            </a:r>
            <a:r>
              <a:rPr lang="en-US" sz="3200" dirty="0" err="1">
                <a:solidFill>
                  <a:srgbClr val="00387D"/>
                </a:solidFill>
              </a:rPr>
              <a:t>autismem</a:t>
            </a:r>
            <a:r>
              <a:rPr lang="en-US" sz="3200" dirty="0">
                <a:solidFill>
                  <a:srgbClr val="00387D"/>
                </a:solidFill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234814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256DD3-517E-1FF2-8A98-41436D8136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419" y="800389"/>
            <a:ext cx="5066109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sz="4400" dirty="0"/>
              <a:t>Aktivismus a tlak</a:t>
            </a:r>
            <a:br>
              <a:rPr lang="cs-CZ" sz="4400" dirty="0"/>
            </a:br>
            <a:r>
              <a:rPr lang="cs-CZ" sz="4400" dirty="0"/>
              <a:t>pacientských organizací</a:t>
            </a:r>
            <a:br>
              <a:rPr lang="cs-CZ" sz="4400" dirty="0"/>
            </a:b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35B757D-14CC-54BB-0F76-E87B61080E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6431" y="2570015"/>
            <a:ext cx="3200400" cy="2414337"/>
          </a:xfrm>
        </p:spPr>
        <p:txBody>
          <a:bodyPr/>
          <a:lstStyle/>
          <a:p>
            <a:endParaRPr lang="cs-CZ" dirty="0"/>
          </a:p>
          <a:p>
            <a:r>
              <a:rPr lang="cs-CZ" dirty="0"/>
              <a:t>Medializace </a:t>
            </a:r>
          </a:p>
          <a:p>
            <a:r>
              <a:rPr lang="cs-CZ" dirty="0"/>
              <a:t>Soudní žaloby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2CF0D10-BF29-7C58-D2D8-53D460ADFD4F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pic>
        <p:nvPicPr>
          <p:cNvPr id="5" name="Zástupný obsah 3">
            <a:extLst>
              <a:ext uri="{FF2B5EF4-FFF2-40B4-BE49-F238E27FC236}">
                <a16:creationId xmlns:a16="http://schemas.microsoft.com/office/drawing/2014/main" id="{E44772E4-D03B-4BB0-2756-6BFA03F31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153" y="204164"/>
            <a:ext cx="4390085" cy="585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99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DDDAF-BD08-DE6E-23A4-F4D9A6A61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i="0" dirty="0">
                <a:solidFill>
                  <a:srgbClr val="666666"/>
                </a:solidFill>
                <a:effectLst/>
                <a:latin typeface="Overpass"/>
              </a:rPr>
              <a:t>Sociální služby – strategická </a:t>
            </a:r>
            <a:r>
              <a:rPr lang="cs-CZ" b="0" i="0" dirty="0" err="1">
                <a:solidFill>
                  <a:srgbClr val="666666"/>
                </a:solidFill>
                <a:effectLst/>
                <a:latin typeface="Overpass"/>
              </a:rPr>
              <a:t>litigace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480FCC-CD02-6ABA-040F-655DF7E7DA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73979" cy="4525963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endParaRPr lang="cs-CZ" b="0" i="0" dirty="0">
              <a:solidFill>
                <a:srgbClr val="666666"/>
              </a:solidFill>
              <a:effectLst/>
              <a:latin typeface="Overpass"/>
            </a:endParaRPr>
          </a:p>
          <a:p>
            <a:pPr marL="0" indent="0" algn="l">
              <a:buNone/>
            </a:pPr>
            <a:r>
              <a:rPr lang="cs-CZ" b="0" i="0" dirty="0">
                <a:solidFill>
                  <a:srgbClr val="666666"/>
                </a:solidFill>
                <a:effectLst/>
                <a:latin typeface="Overpass"/>
              </a:rPr>
              <a:t>Podpora a posilování práv pečujících osob a osob se zdravotním znevýhodněním zejména v souvislosti s tlakem na zajištění dostupnosti sociálních služeb.</a:t>
            </a:r>
          </a:p>
          <a:p>
            <a:pPr marL="0" indent="0">
              <a:buNone/>
            </a:pP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211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36182F-D344-790F-E378-C0E0703B2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97675"/>
            <a:ext cx="7772400" cy="1470025"/>
          </a:xfrm>
        </p:spPr>
        <p:txBody>
          <a:bodyPr/>
          <a:lstStyle/>
          <a:p>
            <a:r>
              <a:rPr lang="cs-CZ" dirty="0"/>
              <a:t>Řešení?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900F8BD-3D44-C187-BE89-7878943DD0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448790"/>
            <a:ext cx="8783052" cy="4663252"/>
          </a:xfrm>
        </p:spPr>
        <p:txBody>
          <a:bodyPr>
            <a:normAutofit fontScale="70000" lnSpcReduction="20000"/>
          </a:bodyPr>
          <a:lstStyle/>
          <a:p>
            <a:pPr algn="l">
              <a:lnSpc>
                <a:spcPct val="170000"/>
              </a:lnSpc>
            </a:pPr>
            <a:r>
              <a:rPr lang="cs-CZ" dirty="0"/>
              <a:t>Plánování ministerstev, krajů, obcí  podložené analýzami potřebnosti – realizace a aktualizace cílů, přizpůsobení grantových výzev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Zapojení  obcí a krajů (case management) - koordinátoři služeb na krajích 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Transparentní, včasné, ideálně víceleté financování sociálních služeb 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Nárokové dotace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Vyšší mzdové a platové tarify</a:t>
            </a:r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0270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E22C59F-5D53-FF0D-B4C8-6F190A867EE5}"/>
              </a:ext>
            </a:extLst>
          </p:cNvPr>
          <p:cNvSpPr>
            <a:spLocks noGrp="1"/>
          </p:cNvSpPr>
          <p:nvPr>
            <p:ph type="ftr" idx="12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www.autismus.cz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0E1DD14-812A-DAB1-BD02-1AB3D330E84B}"/>
              </a:ext>
            </a:extLst>
          </p:cNvPr>
          <p:cNvSpPr txBox="1"/>
          <p:nvPr/>
        </p:nvSpPr>
        <p:spPr>
          <a:xfrm>
            <a:off x="770021" y="-1816352"/>
            <a:ext cx="7772400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Zvýšení  míry provázanosti zdravotních, sociálních a školských služeb</a:t>
            </a:r>
          </a:p>
          <a:p>
            <a:pPr algn="l"/>
            <a:endParaRPr lang="cs-CZ" dirty="0"/>
          </a:p>
          <a:p>
            <a:pPr algn="l"/>
            <a:r>
              <a:rPr lang="cs-CZ" dirty="0"/>
              <a:t>Podpora státu při realizaci investičních projektů – převzetí zodpovědnosti</a:t>
            </a:r>
          </a:p>
          <a:p>
            <a:pPr algn="l"/>
            <a:endParaRPr lang="cs-CZ" dirty="0"/>
          </a:p>
          <a:p>
            <a:pPr algn="l"/>
            <a:r>
              <a:rPr lang="cs-CZ" dirty="0">
                <a:latin typeface="Arial" panose="020B0604020202020204" pitchFamily="34" charset="0"/>
              </a:rPr>
              <a:t>Zvýšit úroveň </a:t>
            </a:r>
            <a:r>
              <a:rPr lang="cs-CZ" dirty="0">
                <a:effectLst/>
                <a:latin typeface="Arial" panose="020B0604020202020204" pitchFamily="34" charset="0"/>
              </a:rPr>
              <a:t>informovanosti o sociálních službách </a:t>
            </a:r>
          </a:p>
          <a:p>
            <a:pPr algn="l"/>
            <a:endParaRPr lang="cs-CZ" dirty="0">
              <a:effectLst/>
              <a:latin typeface="Arial" panose="020B0604020202020204" pitchFamily="34" charset="0"/>
            </a:endParaRPr>
          </a:p>
          <a:p>
            <a:pPr algn="l"/>
            <a:r>
              <a:rPr lang="cs-CZ" dirty="0">
                <a:latin typeface="Arial" panose="020B0604020202020204" pitchFamily="34" charset="0"/>
              </a:rPr>
              <a:t>Zajistit důvěru  pečujících osob v nově vznikající služby</a:t>
            </a:r>
          </a:p>
          <a:p>
            <a:pPr algn="l"/>
            <a:endParaRPr lang="cs-CZ" dirty="0">
              <a:latin typeface="Arial" panose="020B0604020202020204" pitchFamily="34" charset="0"/>
            </a:endParaRPr>
          </a:p>
          <a:p>
            <a:pPr algn="l"/>
            <a:r>
              <a:rPr lang="cs-CZ" dirty="0">
                <a:latin typeface="Arial" panose="020B0604020202020204" pitchFamily="34" charset="0"/>
              </a:rPr>
              <a:t>Důraz na prevenci a včasnou pomoc</a:t>
            </a:r>
          </a:p>
          <a:p>
            <a:pPr algn="l"/>
            <a:endParaRPr lang="cs-CZ" dirty="0">
              <a:latin typeface="Arial" panose="020B0604020202020204" pitchFamily="34" charset="0"/>
            </a:endParaRPr>
          </a:p>
          <a:p>
            <a:pPr algn="l"/>
            <a:r>
              <a:rPr lang="cs-CZ" dirty="0">
                <a:latin typeface="Arial" panose="020B0604020202020204" pitchFamily="34" charset="0"/>
              </a:rPr>
              <a:t>P</a:t>
            </a:r>
            <a:r>
              <a:rPr lang="cs-CZ" dirty="0">
                <a:effectLst/>
                <a:latin typeface="Arial" panose="020B0604020202020204" pitchFamily="34" charset="0"/>
              </a:rPr>
              <a:t>opularizace a zvýšení společenské prestiže práce v sociálních službách </a:t>
            </a: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1311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1140D4-3E58-F573-1E16-350BF05DE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51284"/>
            <a:ext cx="8229600" cy="166354"/>
          </a:xfrm>
        </p:spPr>
        <p:txBody>
          <a:bodyPr>
            <a:normAutofit fontScale="90000"/>
          </a:bodyPr>
          <a:lstStyle/>
          <a:p>
            <a:br>
              <a:rPr lang="cs-CZ" dirty="0"/>
            </a:br>
            <a:br>
              <a:rPr lang="cs-CZ" dirty="0"/>
            </a:br>
            <a:br>
              <a:rPr lang="cs-CZ" dirty="0"/>
            </a:br>
            <a:br>
              <a:rPr lang="cs-CZ" dirty="0"/>
            </a:br>
            <a:br>
              <a:rPr lang="cs-CZ" dirty="0"/>
            </a:br>
            <a:r>
              <a:rPr lang="cs-CZ" dirty="0"/>
              <a:t>Systémová opatření pro podporu lidí s intelektovým znevýhodněním a chováním náročným na péči</a:t>
            </a:r>
            <a:br>
              <a:rPr lang="cs-CZ" dirty="0"/>
            </a:br>
            <a:r>
              <a:rPr lang="cs-CZ" dirty="0"/>
              <a:t>2024 - 2030</a:t>
            </a:r>
          </a:p>
        </p:txBody>
      </p:sp>
    </p:spTree>
    <p:extLst>
      <p:ext uri="{BB962C8B-B14F-4D97-AF65-F5344CB8AC3E}">
        <p14:creationId xmlns:p14="http://schemas.microsoft.com/office/powerpoint/2010/main" val="3960273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83022C-8C64-088A-A8C7-EE5EE98F3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Koordinátor pro lidi s PAS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8DD37A-520B-892D-EB45-C7E840A3F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Příklad dobré praxe z hlavního města Prahy:  </a:t>
            </a:r>
          </a:p>
          <a:p>
            <a:pPr marL="0" indent="0">
              <a:buNone/>
            </a:pPr>
            <a:endParaRPr lang="cs-CZ" sz="18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18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</a:t>
            </a:r>
            <a:r>
              <a:rPr lang="cs-CZ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vorba ucelené databáze lidí s PAS s cílem nastavení efektivnějšího plánování rozvoje služeb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Smyslem role koordinátora/-</a:t>
            </a:r>
            <a:r>
              <a:rPr lang="cs-CZ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ky</a:t>
            </a: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péče pro lidi s PAS+ je nabízet pomoc a podporu lidem, jejichž životní situace je natolik komplexní, že efektivní sladění využívání sociálních služeb je velmi náročné. </a:t>
            </a:r>
          </a:p>
          <a:p>
            <a:pPr marL="0" indent="0">
              <a:buNone/>
            </a:pPr>
            <a:endParaRPr lang="cs-CZ" sz="1800" dirty="0"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1800" dirty="0">
                <a:latin typeface="Aptos" panose="020B0004020202020204" pitchFamily="34" charset="0"/>
                <a:cs typeface="Times New Roman" panose="02020603050405020304" pitchFamily="18" charset="0"/>
              </a:rPr>
              <a:t>Nejen čísla, ale konkrétní lidé, </a:t>
            </a:r>
            <a:r>
              <a:rPr lang="cs-CZ" sz="1800">
                <a:latin typeface="Aptos" panose="020B0004020202020204" pitchFamily="34" charset="0"/>
                <a:cs typeface="Times New Roman" panose="02020603050405020304" pitchFamily="18" charset="0"/>
              </a:rPr>
              <a:t>konkrétní příběhy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266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24E62A-2389-AA00-03D2-87FC335FE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Posilování pravomocí sociálních pracovníků ORP</a:t>
            </a:r>
          </a:p>
        </p:txBody>
      </p:sp>
    </p:spTree>
    <p:extLst>
      <p:ext uri="{BB962C8B-B14F-4D97-AF65-F5344CB8AC3E}">
        <p14:creationId xmlns:p14="http://schemas.microsoft.com/office/powerpoint/2010/main" val="1683390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862AD1-077E-763D-53BC-3ED96AB83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Dostupnost informací</a:t>
            </a:r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6FA0EAAB-7A8A-B042-DEF8-E44506633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34804"/>
            <a:ext cx="8229600" cy="405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6821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zápatí 5"/>
          <p:cNvSpPr txBox="1">
            <a:spLocks/>
          </p:cNvSpPr>
          <p:nvPr/>
        </p:nvSpPr>
        <p:spPr>
          <a:xfrm>
            <a:off x="19050" y="5683934"/>
            <a:ext cx="9139238" cy="452438"/>
          </a:xfrm>
          <a:prstGeom prst="rect">
            <a:avLst/>
          </a:prstGeom>
          <a:ln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 kern="1200">
                <a:solidFill>
                  <a:srgbClr val="000000"/>
                </a:solidFill>
                <a:latin typeface="Univers" charset="0"/>
                <a:ea typeface="ＭＳ Ｐゴシック" charset="0"/>
                <a:cs typeface="Lucida Sans Unicode" charset="0"/>
              </a:defRPr>
            </a:lvl1pPr>
            <a:lvl2pPr marL="742950" indent="-285750" algn="l" defTabSz="457200" rtl="0" eaLnBrk="1" latinLnBrk="0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2pPr>
            <a:lvl3pPr marL="914400" algn="l" defTabSz="457200" rtl="0" eaLnBrk="1" latinLnBrk="0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3pPr>
            <a:lvl4pPr marL="1371600" algn="l" defTabSz="457200" rtl="0" eaLnBrk="1" latinLnBrk="0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4pPr>
            <a:lvl5pPr marL="1828800" algn="l" defTabSz="457200" rtl="0" eaLnBrk="1" latinLnBrk="0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5pPr>
            <a:lvl6pPr marL="2286000" algn="l" defTabSz="457200" rtl="0" eaLnBrk="0" latinLnBrk="0" hangingPunct="0">
              <a:buFont typeface="Univers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6pPr>
            <a:lvl7pPr marL="2743200" algn="l" defTabSz="457200" rtl="0" eaLnBrk="0" latinLnBrk="0" hangingPunct="0">
              <a:buFont typeface="Univers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7pPr>
            <a:lvl8pPr marL="3200400" algn="l" defTabSz="457200" rtl="0" eaLnBrk="0" latinLnBrk="0" hangingPunct="0">
              <a:buFont typeface="Univers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8pPr>
            <a:lvl9pPr marL="3657600" algn="l" defTabSz="457200" rtl="0" eaLnBrk="0" latinLnBrk="0" hangingPunct="0">
              <a:buFont typeface="Univers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 kern="1200">
                <a:solidFill>
                  <a:srgbClr val="000000"/>
                </a:solidFill>
                <a:latin typeface="Univers" charset="0"/>
                <a:ea typeface="Lucida Sans Unicode" charset="0"/>
                <a:cs typeface="Lucida Sans Unicode" charset="0"/>
              </a:defRPr>
            </a:lvl9pPr>
          </a:lstStyle>
          <a:p>
            <a:pPr>
              <a:buFont typeface="Times New Roman" charset="0"/>
              <a:buNone/>
              <a:defRPr/>
            </a:pPr>
            <a:endParaRPr lang="en-GB" sz="2000" dirty="0">
              <a:solidFill>
                <a:srgbClr val="CCCCFF"/>
              </a:solidFill>
              <a:latin typeface="Times New Roman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64535" y="9962"/>
            <a:ext cx="7767638" cy="1430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387D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3600" dirty="0">
                <a:latin typeface="Arial" charset="0"/>
                <a:cs typeface="Lucida Sans Unicode" charset="0"/>
              </a:rPr>
              <a:t>Komplexní model péče o lidi s PAS</a:t>
            </a:r>
          </a:p>
          <a:p>
            <a:pPr>
              <a:defRPr/>
            </a:pPr>
            <a:r>
              <a:rPr lang="cs-CZ" sz="3600" dirty="0">
                <a:latin typeface="Arial" charset="0"/>
                <a:cs typeface="Lucida Sans Unicode" charset="0"/>
              </a:rPr>
              <a:t>V NAUTIS napříč rezorty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704850" y="259447"/>
            <a:ext cx="7767638" cy="5162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  <a:p>
            <a:pPr>
              <a:buFont typeface="Univers" charset="0"/>
              <a:buNone/>
              <a:defRPr/>
            </a:pPr>
            <a:endParaRPr lang="cs-CZ">
              <a:latin typeface="Univers" charset="0"/>
              <a:cs typeface="Lucida Sans Unicode" charset="0"/>
            </a:endParaRPr>
          </a:p>
        </p:txBody>
      </p:sp>
      <p:sp>
        <p:nvSpPr>
          <p:cNvPr id="12" name="Obdélník 2"/>
          <p:cNvSpPr>
            <a:spLocks noChangeArrowheads="1"/>
          </p:cNvSpPr>
          <p:nvPr/>
        </p:nvSpPr>
        <p:spPr bwMode="auto">
          <a:xfrm>
            <a:off x="893467" y="2407955"/>
            <a:ext cx="400814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Univers" charset="0"/>
              <a:buNone/>
            </a:pPr>
            <a:r>
              <a:rPr lang="cs-CZ" dirty="0">
                <a:solidFill>
                  <a:srgbClr val="00B0F0"/>
                </a:solidFill>
              </a:rPr>
              <a:t>SOCIÁLNÍ SLUŽBY</a:t>
            </a:r>
          </a:p>
          <a:p>
            <a:pPr>
              <a:buFont typeface="Univers" charset="0"/>
              <a:buNone/>
            </a:pPr>
            <a:endParaRPr lang="cs-CZ" dirty="0">
              <a:solidFill>
                <a:srgbClr val="00B0F0"/>
              </a:solidFill>
            </a:endParaRPr>
          </a:p>
          <a:p>
            <a:pPr>
              <a:buFont typeface="Univers" charset="0"/>
              <a:buNone/>
            </a:pPr>
            <a:r>
              <a:rPr lang="cs-CZ" dirty="0">
                <a:solidFill>
                  <a:srgbClr val="00B0F0"/>
                </a:solidFill>
              </a:rPr>
              <a:t>PODPORA ZAMĚSTNANOSTI</a:t>
            </a:r>
          </a:p>
          <a:p>
            <a:pPr>
              <a:buFont typeface="Univers" charset="0"/>
              <a:buNone/>
            </a:pPr>
            <a:endParaRPr lang="cs-CZ" dirty="0">
              <a:solidFill>
                <a:srgbClr val="00B0F0"/>
              </a:solidFill>
            </a:endParaRPr>
          </a:p>
          <a:p>
            <a:pPr>
              <a:buFont typeface="Univers" charset="0"/>
              <a:buNone/>
            </a:pPr>
            <a:r>
              <a:rPr lang="cs-CZ" dirty="0">
                <a:solidFill>
                  <a:srgbClr val="00B0F0"/>
                </a:solidFill>
              </a:rPr>
              <a:t>ŠKOLSTVÍ</a:t>
            </a:r>
          </a:p>
          <a:p>
            <a:pPr>
              <a:buFont typeface="Univers" charset="0"/>
              <a:buNone/>
            </a:pPr>
            <a:endParaRPr lang="cs-CZ" dirty="0">
              <a:solidFill>
                <a:srgbClr val="00B0F0"/>
              </a:solidFill>
            </a:endParaRPr>
          </a:p>
          <a:p>
            <a:pPr>
              <a:buFont typeface="Univers" charset="0"/>
              <a:buNone/>
            </a:pPr>
            <a:r>
              <a:rPr lang="cs-CZ" dirty="0">
                <a:solidFill>
                  <a:srgbClr val="00B0F0"/>
                </a:solidFill>
              </a:rPr>
              <a:t>ZDRAVOTNICTVÍ</a:t>
            </a:r>
          </a:p>
          <a:p>
            <a:pPr>
              <a:buFont typeface="Univers" charset="0"/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2" name="Picture 3" descr="slunicko utesovna">
            <a:extLst>
              <a:ext uri="{FF2B5EF4-FFF2-40B4-BE49-F238E27FC236}">
                <a16:creationId xmlns:a16="http://schemas.microsoft.com/office/drawing/2014/main" id="{09B4229F-DB99-33C1-764B-AC056F42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90226" y="1529657"/>
            <a:ext cx="3666656" cy="4064919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804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9052584"/>
              </p:ext>
            </p:extLst>
          </p:nvPr>
        </p:nvGraphicFramePr>
        <p:xfrm>
          <a:off x="1524000" y="112916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63416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76F398-5442-652A-ACBC-38532BBA0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Jak by měl vypadat komplexní model péče?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8246EE-6C32-0A6C-CBEE-6D414DB82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tx2"/>
                </a:solidFill>
              </a:rPr>
              <a:t>Děti 0-7</a:t>
            </a:r>
          </a:p>
          <a:p>
            <a:pPr marL="0" indent="0">
              <a:buNone/>
            </a:pPr>
            <a:r>
              <a:rPr lang="cs-CZ" dirty="0"/>
              <a:t>Diagnostika – včasná intervence – sociální služby – školské služby (mateřská škola, školské poradenské zařízení)</a:t>
            </a:r>
          </a:p>
          <a:p>
            <a:endParaRPr lang="cs-CZ" dirty="0"/>
          </a:p>
          <a:p>
            <a:r>
              <a:rPr lang="cs-CZ" dirty="0">
                <a:solidFill>
                  <a:schemeClr val="tx2"/>
                </a:solidFill>
              </a:rPr>
              <a:t>Děti od 7 let</a:t>
            </a:r>
          </a:p>
          <a:p>
            <a:pPr marL="0" indent="0">
              <a:buNone/>
            </a:pPr>
            <a:r>
              <a:rPr lang="cs-CZ" dirty="0"/>
              <a:t>Diagnostika – psychoterapie – sociální služby - školské služby (základní škola, školské poradenské služby)</a:t>
            </a:r>
          </a:p>
          <a:p>
            <a:endParaRPr lang="cs-CZ" dirty="0"/>
          </a:p>
          <a:p>
            <a:r>
              <a:rPr lang="cs-CZ" dirty="0">
                <a:solidFill>
                  <a:schemeClr val="tx2"/>
                </a:solidFill>
              </a:rPr>
              <a:t>Dospělí</a:t>
            </a:r>
          </a:p>
          <a:p>
            <a:pPr marL="0" indent="0">
              <a:buNone/>
            </a:pPr>
            <a:r>
              <a:rPr lang="cs-CZ" dirty="0"/>
              <a:t>Diagnostika – psychoterapie – sociální služby – podpora zaměstnanosti - bydlení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6844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54624" y="3672668"/>
            <a:ext cx="2950465" cy="2996205"/>
          </a:xfrm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cs-CZ" sz="1400" b="1" dirty="0">
                <a:solidFill>
                  <a:srgbClr val="333399"/>
                </a:solidFill>
                <a:latin typeface="Lucida Sans Unicode" charset="0"/>
                <a:cs typeface="Lucida Sans Unicode" charset="0"/>
              </a:rPr>
              <a:t>Děkuji za pozornost.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cs-CZ" sz="1400" b="1" dirty="0">
                <a:solidFill>
                  <a:srgbClr val="333399"/>
                </a:solidFill>
                <a:latin typeface="Lucida Sans Unicode" charset="0"/>
                <a:cs typeface="Lucida Sans Unicode" charset="0"/>
              </a:rPr>
              <a:t>Magdalena Šubrt </a:t>
            </a:r>
            <a:r>
              <a:rPr lang="cs-CZ" sz="1400" b="1" dirty="0" err="1">
                <a:solidFill>
                  <a:srgbClr val="333399"/>
                </a:solidFill>
                <a:latin typeface="Lucida Sans Unicode" charset="0"/>
                <a:cs typeface="Lucida Sans Unicode" charset="0"/>
              </a:rPr>
              <a:t>Thorová</a:t>
            </a: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cs-CZ" sz="1400" b="1" dirty="0" err="1">
                <a:solidFill>
                  <a:srgbClr val="333399"/>
                </a:solidFill>
                <a:latin typeface="Lucida Sans Unicode" charset="0"/>
                <a:cs typeface="Lucida Sans Unicode" charset="0"/>
              </a:rPr>
              <a:t>magdalena.thorova@nautis.cz</a:t>
            </a:r>
            <a:r>
              <a:rPr lang="cs-CZ" sz="1400" b="1" dirty="0">
                <a:solidFill>
                  <a:srgbClr val="333399"/>
                </a:solidFill>
                <a:latin typeface="Lucida Sans Unicode" charset="0"/>
                <a:cs typeface="Lucida Sans Unicode" charset="0"/>
              </a:rPr>
              <a:t> 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cs-CZ" sz="14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ct val="20000"/>
              </a:spcBef>
              <a:buFont typeface="Times New Roman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endParaRPr lang="en-GB" sz="1800" b="1" dirty="0">
              <a:solidFill>
                <a:srgbClr val="333399"/>
              </a:solidFill>
              <a:latin typeface="Lucida Sans Unicode" charset="0"/>
              <a:cs typeface="Lucida Sans Unicode" charset="0"/>
            </a:endParaRPr>
          </a:p>
          <a:p>
            <a:pPr lvl="2" eaLnBrk="1" hangingPunct="1">
              <a:lnSpc>
                <a:spcPct val="90000"/>
              </a:lnSpc>
              <a:spcBef>
                <a:spcPts val="450"/>
              </a:spcBef>
              <a:buClr>
                <a:srgbClr val="000099"/>
              </a:buClr>
              <a:buFont typeface="Arial" charset="0"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  <a:defRPr/>
            </a:pPr>
            <a:r>
              <a:rPr lang="en-GB" sz="1800" dirty="0">
                <a:solidFill>
                  <a:srgbClr val="000099"/>
                </a:solidFill>
                <a:latin typeface="Arial" charset="0"/>
                <a:ea typeface="Lucida Sans Unicode" charset="0"/>
                <a:cs typeface="Lucida Sans Unicode" charset="0"/>
              </a:rPr>
              <a:t>	</a:t>
            </a:r>
          </a:p>
        </p:txBody>
      </p:sp>
      <p:sp>
        <p:nvSpPr>
          <p:cNvPr id="40965" name="Rectangle 10"/>
          <p:cNvSpPr>
            <a:spLocks noChangeArrowheads="1"/>
          </p:cNvSpPr>
          <p:nvPr/>
        </p:nvSpPr>
        <p:spPr bwMode="auto">
          <a:xfrm>
            <a:off x="1752600" y="2551004"/>
            <a:ext cx="38930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just">
              <a:defRPr/>
            </a:pPr>
            <a:br>
              <a:rPr lang="en-GB" sz="1200" b="0">
                <a:solidFill>
                  <a:srgbClr val="000000"/>
                </a:solidFill>
                <a:cs typeface="Times New Roman" charset="0"/>
              </a:rPr>
            </a:br>
            <a:endParaRPr lang="en-GB" sz="2400" b="0">
              <a:solidFill>
                <a:srgbClr val="000000"/>
              </a:solidFill>
              <a:cs typeface="Lucida Sans Unicode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258DE11-C75E-89F1-3A5F-6D6174899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" y="1581918"/>
            <a:ext cx="4751777" cy="305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42802"/>
      </p:ext>
    </p:extLst>
  </p:cSld>
  <p:clrMapOvr>
    <a:masterClrMapping/>
  </p:clrMapOvr>
  <p:transition spd="med" advTm="30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</p:bldLst>
  </p:timing>
</p:sld>
</file>

<file path=ppt/theme/theme1.xml><?xml version="1.0" encoding="utf-8"?>
<a:theme xmlns:a="http://schemas.openxmlformats.org/drawingml/2006/main" name="NAUTIS_CZ_prezentace">
  <a:themeElements>
    <a:clrScheme name="NAUTIS">
      <a:dk1>
        <a:srgbClr val="009DDF"/>
      </a:dk1>
      <a:lt1>
        <a:sysClr val="window" lastClr="FFFFFF"/>
      </a:lt1>
      <a:dk2>
        <a:srgbClr val="00387D"/>
      </a:dk2>
      <a:lt2>
        <a:srgbClr val="9C9C9C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NAUTIS_CZ_prezentace.thmx</Template>
  <TotalTime>6478</TotalTime>
  <Words>586</Words>
  <Application>Microsoft Macintosh PowerPoint</Application>
  <PresentationFormat>Předvádění na obrazovce (4:3)</PresentationFormat>
  <Paragraphs>140</Paragraphs>
  <Slides>25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3" baseType="lpstr">
      <vt:lpstr>Aptos</vt:lpstr>
      <vt:lpstr>Arial</vt:lpstr>
      <vt:lpstr>Calibri</vt:lpstr>
      <vt:lpstr>Lucida Sans Unicode</vt:lpstr>
      <vt:lpstr>Overpass</vt:lpstr>
      <vt:lpstr>Times New Roman</vt:lpstr>
      <vt:lpstr>Univers</vt:lpstr>
      <vt:lpstr>NAUTIS_CZ_prezentace</vt:lpstr>
      <vt:lpstr>Prezentace aplikace PowerPoint</vt:lpstr>
      <vt:lpstr>Prezentace aplikace PowerPoint</vt:lpstr>
      <vt:lpstr>Prezentace aplikace PowerPoint</vt:lpstr>
      <vt:lpstr> Rozhodnutí Ústavního soudu  sp. zn. I. ÚS 2637/17  </vt:lpstr>
      <vt:lpstr>Prezentace aplikace PowerPoint</vt:lpstr>
      <vt:lpstr>Mýtus, že   autismus = vždy problém  </vt:lpstr>
      <vt:lpstr>Nezájem poskytovatelů rozšířit svou cílovou skupinu  </vt:lpstr>
      <vt:lpstr>Situace na trhu práce </vt:lpstr>
      <vt:lpstr>Malá prestiž profese Malé finanční ohodnocení </vt:lpstr>
      <vt:lpstr>Těžce dostupné investiční peníze </vt:lpstr>
      <vt:lpstr>Prezentace aplikace PowerPoint</vt:lpstr>
      <vt:lpstr>Překážky v investičních výzvách </vt:lpstr>
      <vt:lpstr>Prezentace aplikace PowerPoint</vt:lpstr>
      <vt:lpstr>Aktivismus a tlak pacientských organizací </vt:lpstr>
      <vt:lpstr>Sociální služby – strategická litigace</vt:lpstr>
      <vt:lpstr>Řešení? </vt:lpstr>
      <vt:lpstr>Prezentace aplikace PowerPoint</vt:lpstr>
      <vt:lpstr>     Systémová opatření pro podporu lidí s intelektovým znevýhodněním a chováním náročným na péči 2024 - 2030</vt:lpstr>
      <vt:lpstr>Koordinátor pro lidi s PAS </vt:lpstr>
      <vt:lpstr>Posilování pravomocí sociálních pracovníků ORP</vt:lpstr>
      <vt:lpstr>Dostupnost informací</vt:lpstr>
      <vt:lpstr>Prezentace aplikace PowerPoint</vt:lpstr>
      <vt:lpstr>Prezentace aplikace PowerPoint</vt:lpstr>
      <vt:lpstr>Jak by měl vypadat komplexní model péče? 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Magdalena Čáslavská</dc:creator>
  <cp:lastModifiedBy>Magdalena Thorová</cp:lastModifiedBy>
  <cp:revision>123</cp:revision>
  <cp:lastPrinted>2016-06-02T12:03:49Z</cp:lastPrinted>
  <dcterms:created xsi:type="dcterms:W3CDTF">2016-05-04T13:12:16Z</dcterms:created>
  <dcterms:modified xsi:type="dcterms:W3CDTF">2024-09-02T19:29:11Z</dcterms:modified>
</cp:coreProperties>
</file>