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5"/>
  </p:notesMasterIdLst>
  <p:sldIdLst>
    <p:sldId id="300" r:id="rId2"/>
    <p:sldId id="301" r:id="rId3"/>
    <p:sldId id="322" r:id="rId4"/>
    <p:sldId id="323" r:id="rId5"/>
    <p:sldId id="335" r:id="rId6"/>
    <p:sldId id="336" r:id="rId7"/>
    <p:sldId id="338" r:id="rId8"/>
    <p:sldId id="339" r:id="rId9"/>
    <p:sldId id="340" r:id="rId10"/>
    <p:sldId id="341" r:id="rId11"/>
    <p:sldId id="342" r:id="rId12"/>
    <p:sldId id="337" r:id="rId13"/>
    <p:sldId id="321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E6695A-37CC-47D2-8407-CA4F09B3FD4B}" v="289" dt="2024-01-05T07:49:23.6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5" d="100"/>
          <a:sy n="115" d="100"/>
        </p:scale>
        <p:origin x="432" y="108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10.01.2024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/>
          </a:p>
        </p:txBody>
      </p:sp>
      <p:sp>
        <p:nvSpPr>
          <p:cNvPr id="911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A3B3C37-822B-45F8-88F5-D9FE3CB93EB7}" type="slidenum">
              <a:rPr lang="cs-CZ" altLang="cs-CZ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13</a:t>
            </a:fld>
            <a:endParaRPr lang="cs-CZ" altLang="cs-CZ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273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z.jancarikova@olkraj.cz" TargetMode="External"/><Relationship Id="rId2" Type="http://schemas.openxmlformats.org/officeDocument/2006/relationships/hyperlink" Target="mailto:dotace@olkraj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lkraj.cz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76449" y="1859550"/>
            <a:ext cx="10248751" cy="2177543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altLang="cs-CZ" sz="4000" b="1" dirty="0"/>
              <a:t>Dotační program na podporu cestovního ruchu a zahraničních vztahů pro rok 2024 </a:t>
            </a:r>
            <a:endParaRPr lang="cs-CZ" sz="4000" b="1" dirty="0"/>
          </a:p>
        </p:txBody>
      </p:sp>
      <p:sp>
        <p:nvSpPr>
          <p:cNvPr id="3" name="Podnadpis 4"/>
          <p:cNvSpPr>
            <a:spLocks noGrp="1"/>
          </p:cNvSpPr>
          <p:nvPr>
            <p:ph type="subTitle" idx="1"/>
          </p:nvPr>
        </p:nvSpPr>
        <p:spPr>
          <a:xfrm>
            <a:off x="876449" y="4264651"/>
            <a:ext cx="8391376" cy="109792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l"/>
            <a:r>
              <a:rPr lang="cs-CZ" altLang="cs-CZ" sz="3600" b="1" dirty="0"/>
              <a:t>Dotační titul 12_01_02</a:t>
            </a:r>
          </a:p>
          <a:p>
            <a:pPr algn="l"/>
            <a:r>
              <a:rPr lang="cs-CZ" altLang="cs-CZ" sz="3600" b="1" dirty="0"/>
              <a:t>Podpora rozvoje zahraničních vztahů</a:t>
            </a:r>
            <a:endParaRPr lang="cs-CZ" altLang="cs-CZ" sz="3600" b="1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Podpora rozvoje zahraničních vztahů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  <p:sp>
        <p:nvSpPr>
          <p:cNvPr id="18" name="Zástupný symbol pro text 4"/>
          <p:cNvSpPr txBox="1">
            <a:spLocks/>
          </p:cNvSpPr>
          <p:nvPr/>
        </p:nvSpPr>
        <p:spPr>
          <a:xfrm>
            <a:off x="2143125" y="596900"/>
            <a:ext cx="8229600" cy="6985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altLang="cs-CZ" sz="3200" b="1" dirty="0"/>
              <a:t>Harmonogram dotačního titulu </a:t>
            </a:r>
          </a:p>
        </p:txBody>
      </p:sp>
      <p:sp>
        <p:nvSpPr>
          <p:cNvPr id="21" name="Zástupný symbol pro obsah 3"/>
          <p:cNvSpPr>
            <a:spLocks noGrp="1"/>
          </p:cNvSpPr>
          <p:nvPr>
            <p:ph idx="1"/>
          </p:nvPr>
        </p:nvSpPr>
        <p:spPr>
          <a:xfrm>
            <a:off x="2143125" y="1813718"/>
            <a:ext cx="8229600" cy="40243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cs-CZ" altLang="cs-CZ" sz="2400" dirty="0"/>
              <a:t>zveřejnění na úřední desce nejpozději 30 dnů </a:t>
            </a:r>
            <a:r>
              <a:rPr lang="cs-CZ" altLang="cs-CZ" sz="2400" u="sng" dirty="0"/>
              <a:t>před</a:t>
            </a:r>
            <a:r>
              <a:rPr lang="cs-CZ" altLang="cs-CZ" sz="2400" dirty="0"/>
              <a:t> počátkem lhůty pro přijímání žádostí (od 13. 12. 2023) </a:t>
            </a:r>
            <a:br>
              <a:rPr lang="cs-CZ" altLang="cs-CZ" sz="2400" dirty="0"/>
            </a:br>
            <a:endParaRPr lang="cs-CZ" altLang="cs-CZ" sz="2400" dirty="0"/>
          </a:p>
          <a:p>
            <a:pPr eaLnBrk="1" hangingPunct="1"/>
            <a:r>
              <a:rPr lang="cs-CZ" altLang="cs-CZ" sz="2400" dirty="0"/>
              <a:t>Příjem žádostí </a:t>
            </a:r>
            <a:r>
              <a:rPr lang="cs-CZ" altLang="cs-CZ" sz="2400" b="1" dirty="0"/>
              <a:t>17. 1. 2024 – 31. 1. 2024 do 12:00 hod. </a:t>
            </a:r>
            <a:br>
              <a:rPr lang="cs-CZ" altLang="cs-CZ" sz="2400" b="1" dirty="0"/>
            </a:br>
            <a:endParaRPr lang="cs-CZ" altLang="cs-CZ" sz="2400" b="1" dirty="0"/>
          </a:p>
          <a:p>
            <a:r>
              <a:rPr lang="cs-CZ" altLang="cs-CZ" sz="2400" dirty="0"/>
              <a:t>Únor 2024 - hodnocení žádostí (poradní orgán – Komise pro rozvoj cestovního ruchu) </a:t>
            </a:r>
            <a:br>
              <a:rPr lang="cs-CZ" altLang="cs-CZ" sz="2400" dirty="0"/>
            </a:br>
            <a:endParaRPr lang="cs-CZ" altLang="cs-CZ" sz="2400" dirty="0"/>
          </a:p>
          <a:p>
            <a:pPr eaLnBrk="1" hangingPunct="1"/>
            <a:r>
              <a:rPr lang="cs-CZ" altLang="cs-CZ" sz="2400" dirty="0"/>
              <a:t>Březen / duben 2024 – řídící orgán (ROK / ZOK)</a:t>
            </a:r>
          </a:p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2818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Podpora rozvoje zahraničních vztahů</a:t>
            </a:r>
          </a:p>
          <a:p>
            <a:endParaRPr lang="cs-CZ" dirty="0">
              <a:cs typeface="Arial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</a:t>
            </a:fld>
            <a:endParaRPr lang="cs-CZ"/>
          </a:p>
        </p:txBody>
      </p:sp>
      <p:sp>
        <p:nvSpPr>
          <p:cNvPr id="4" name="Zástupný symbol pro text 4"/>
          <p:cNvSpPr txBox="1">
            <a:spLocks/>
          </p:cNvSpPr>
          <p:nvPr/>
        </p:nvSpPr>
        <p:spPr>
          <a:xfrm>
            <a:off x="1752600" y="577850"/>
            <a:ext cx="8229600" cy="6985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altLang="cs-CZ" sz="3200" b="1" dirty="0"/>
              <a:t>Základní údaje </a:t>
            </a:r>
          </a:p>
        </p:txBody>
      </p:sp>
      <p:sp>
        <p:nvSpPr>
          <p:cNvPr id="7" name="Zástupný symbol pro obsah 3"/>
          <p:cNvSpPr>
            <a:spLocks noGrp="1"/>
          </p:cNvSpPr>
          <p:nvPr>
            <p:ph idx="1"/>
          </p:nvPr>
        </p:nvSpPr>
        <p:spPr>
          <a:xfrm>
            <a:off x="2257425" y="1813718"/>
            <a:ext cx="8229600" cy="40243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cs-CZ" altLang="cs-CZ" sz="2400" dirty="0"/>
              <a:t>Alokace finančních prostředků: 600 000 Kč </a:t>
            </a:r>
            <a:br>
              <a:rPr lang="cs-CZ" altLang="cs-CZ" sz="2400" dirty="0"/>
            </a:br>
            <a:endParaRPr lang="cs-CZ" altLang="cs-CZ" sz="2400" dirty="0"/>
          </a:p>
          <a:p>
            <a:pPr>
              <a:defRPr/>
            </a:pPr>
            <a:r>
              <a:rPr lang="cs-CZ" altLang="cs-CZ" sz="2400" dirty="0"/>
              <a:t>Minimální výše požadované dotace: 30 000 Kč </a:t>
            </a:r>
            <a:br>
              <a:rPr lang="cs-CZ" altLang="cs-CZ" sz="2400" dirty="0"/>
            </a:br>
            <a:endParaRPr lang="cs-CZ" altLang="cs-CZ" sz="2400" dirty="0"/>
          </a:p>
          <a:p>
            <a:pPr>
              <a:defRPr/>
            </a:pPr>
            <a:r>
              <a:rPr lang="cs-CZ" altLang="cs-CZ" sz="2400" dirty="0"/>
              <a:t>Maximální výše požadované dotace: 60 000 Kč </a:t>
            </a:r>
            <a:br>
              <a:rPr lang="cs-CZ" altLang="cs-CZ" sz="2400" dirty="0"/>
            </a:br>
            <a:endParaRPr lang="cs-CZ" altLang="cs-CZ" sz="2400" dirty="0"/>
          </a:p>
          <a:p>
            <a:pPr>
              <a:defRPr/>
            </a:pPr>
            <a:r>
              <a:rPr lang="cs-CZ" altLang="cs-CZ" sz="2400" dirty="0"/>
              <a:t>V rámci dotačního titulu lze podat pouze jednu žádost</a:t>
            </a:r>
          </a:p>
          <a:p>
            <a:pPr marL="0" indent="0">
              <a:buFontTx/>
              <a:buNone/>
              <a:defRPr/>
            </a:pPr>
            <a:r>
              <a:rPr lang="cs-CZ" altLang="cs-CZ" sz="2400" dirty="0"/>
              <a:t>   </a:t>
            </a:r>
            <a:endParaRPr lang="cs-CZ" altLang="cs-CZ" sz="2000" dirty="0"/>
          </a:p>
        </p:txBody>
      </p:sp>
    </p:spTree>
    <p:extLst>
      <p:ext uri="{BB962C8B-B14F-4D97-AF65-F5344CB8AC3E}">
        <p14:creationId xmlns:p14="http://schemas.microsoft.com/office/powerpoint/2010/main" val="3390320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</a:t>
            </a:fld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390775" y="447675"/>
            <a:ext cx="8229600" cy="563880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defRPr/>
            </a:pPr>
            <a:r>
              <a:rPr lang="cs-CZ" altLang="cs-CZ" sz="2400" b="1" err="1"/>
              <a:t>Spolufinacování</a:t>
            </a:r>
            <a:r>
              <a:rPr lang="cs-CZ" altLang="cs-CZ" sz="2400" b="1" dirty="0"/>
              <a:t> </a:t>
            </a:r>
            <a:r>
              <a:rPr lang="cs-CZ" altLang="cs-CZ" sz="2400" b="1" u="sng" dirty="0"/>
              <a:t>nad 35 000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altLang="cs-CZ" sz="2400" u="sng" dirty="0"/>
              <a:t>50 % celkových předpokládaných uznatelných výdajů akce</a:t>
            </a:r>
            <a:endParaRPr lang="cs-CZ" altLang="cs-CZ" sz="2400" dirty="0"/>
          </a:p>
          <a:p>
            <a:pPr eaLnBrk="1" hangingPunct="1">
              <a:defRPr/>
            </a:pPr>
            <a:r>
              <a:rPr lang="cs-CZ" altLang="cs-CZ" sz="2400" b="1" dirty="0"/>
              <a:t>Neuznatelné výdaje 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altLang="cs-CZ" sz="2400" dirty="0"/>
              <a:t>úhrada daní, daňových odpisů, poplatků a odvodů, pojistné, bankovní poplatky, nákup nemovitostí, poskytování darů – mimo ceny do soutěží, mzdové výdaje – mimo mzdy (včetně odvodů) na organizační zajištění akce a honoráře účinkujících, výdaje související se zpracováním žádosti o dotaci na realizaci akce, DPH, pokud příjemce je plátcem DPH a dle zákona č. 235/2004 Sb., o dani z přidané hodnoty, ve znění pozdějších předpisů, má možnost nárokovat odpočet daně na vstupu plně či částečně.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altLang="cs-CZ" sz="2400" b="1" u="sng" dirty="0"/>
              <a:t>Platí i pro dokládání spoluúčasti žadatele!</a:t>
            </a:r>
            <a:endParaRPr lang="cs-CZ" altLang="cs-CZ" sz="2400" b="1" u="sng" dirty="0">
              <a:cs typeface="Arial"/>
            </a:endParaRPr>
          </a:p>
          <a:p>
            <a:pPr marL="0" indent="0" eaLnBrk="1" hangingPunct="1">
              <a:buFontTx/>
              <a:buNone/>
              <a:defRPr/>
            </a:pPr>
            <a:endParaRPr lang="cs-CZ" altLang="cs-CZ" sz="2400" dirty="0"/>
          </a:p>
          <a:p>
            <a:pPr lvl="1" eaLnBrk="1" hangingPunct="1">
              <a:defRPr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001812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28D4C-20CE-4B5B-B6E7-B4974A2C7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56BE86-8286-1F65-66FE-0FAF84A1C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6EFAB3-5C14-02E7-D355-BE752CA3C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5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6E5266FD-A6F4-B474-DAB5-ADA5A314F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9016" y="907503"/>
            <a:ext cx="8229600" cy="5638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r>
              <a:rPr lang="cs-CZ" altLang="cs-CZ" sz="2400" b="1" u="sng" dirty="0">
                <a:cs typeface="Arial"/>
              </a:rPr>
              <a:t>Účel dotačního titulu</a:t>
            </a:r>
          </a:p>
          <a:p>
            <a:pPr marL="0" indent="0">
              <a:buNone/>
              <a:defRPr/>
            </a:pPr>
            <a:r>
              <a:rPr lang="cs-CZ" sz="2400" dirty="0">
                <a:ea typeface="+mn-lt"/>
                <a:cs typeface="+mn-lt"/>
              </a:rPr>
              <a:t>Podpora:</a:t>
            </a:r>
            <a:endParaRPr lang="cs-CZ" altLang="cs-CZ" sz="2400" dirty="0">
              <a:cs typeface="Arial" panose="020B0604020202020204"/>
            </a:endParaRPr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školských, vzdělávacích a vědeckých projektů (zejména spolupráce škol a mládežnických organizací),</a:t>
            </a:r>
            <a:endParaRPr lang="cs-CZ" dirty="0"/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projektů v oblasti sociální a zdravotní péče, spolupráce</a:t>
            </a:r>
            <a:endParaRPr lang="cs-CZ" dirty="0"/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neziskových nevládních organizací,</a:t>
            </a:r>
            <a:endParaRPr lang="cs-CZ" dirty="0"/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kulturních projektů,</a:t>
            </a:r>
            <a:endParaRPr lang="cs-CZ" dirty="0">
              <a:cs typeface="Arial" panose="020B0604020202020204"/>
            </a:endParaRPr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projektů v oblasti rozvoje hospodářské spolupráce</a:t>
            </a:r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cestovního ruchu</a:t>
            </a:r>
            <a:endParaRPr lang="cs-CZ" dirty="0">
              <a:cs typeface="Arial" panose="020B0604020202020204"/>
            </a:endParaRPr>
          </a:p>
          <a:p>
            <a:pPr lvl="1">
              <a:defRPr/>
            </a:pPr>
            <a:r>
              <a:rPr lang="cs-CZ" dirty="0">
                <a:ea typeface="+mn-lt"/>
                <a:cs typeface="+mn-lt"/>
              </a:rPr>
              <a:t>sportovních projektů.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050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432A6-BA0D-57DB-BF70-AE56B282A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7BD468-E84C-B3E9-0327-8CFF0EA1D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597F7A-1033-A711-4877-B0CE84634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6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6948FB31-217F-8456-49D4-4BADA3783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3706" y="684159"/>
            <a:ext cx="8544910" cy="586214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r>
              <a:rPr lang="cs-CZ" sz="2400" b="1" u="sng" dirty="0">
                <a:ea typeface="+mn-lt"/>
                <a:cs typeface="+mn-lt"/>
              </a:rPr>
              <a:t>Příklady úspěšných projektů</a:t>
            </a:r>
            <a:endParaRPr lang="cs-CZ" b="1" u="sng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Studijní praxe a výměnné pobyty žáků/studentů</a:t>
            </a:r>
            <a:endParaRPr lang="cs-CZ" dirty="0">
              <a:cs typeface="Arial" panose="020B0604020202020204"/>
            </a:endParaRPr>
          </a:p>
          <a:p>
            <a:pPr>
              <a:buNone/>
              <a:defRPr/>
            </a:pPr>
            <a:endParaRPr lang="cs-CZ" dirty="0">
              <a:ea typeface="+mn-lt"/>
              <a:cs typeface="+mn-lt"/>
            </a:endParaRPr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Vzdělávací projekty konference, semináře,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workshopy</a:t>
            </a:r>
            <a:endParaRPr lang="cs-CZ" dirty="0"/>
          </a:p>
          <a:p>
            <a:pPr>
              <a:buNone/>
              <a:defRPr/>
            </a:pP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Kulturní akce festivaly, koncerty, výstavy</a:t>
            </a:r>
            <a:endParaRPr lang="cs-CZ" dirty="0">
              <a:cs typeface="Arial"/>
            </a:endParaRPr>
          </a:p>
          <a:p>
            <a:pPr>
              <a:buNone/>
              <a:defRPr/>
            </a:pP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Volnočasové organizace tábory, soutěže</a:t>
            </a:r>
            <a:endParaRPr lang="cs-CZ" dirty="0"/>
          </a:p>
          <a:p>
            <a:pPr>
              <a:buNone/>
              <a:defRPr/>
            </a:pPr>
            <a:endParaRPr lang="cs-CZ" dirty="0"/>
          </a:p>
          <a:p>
            <a:pPr marL="0" indent="0">
              <a:buNone/>
              <a:defRPr/>
            </a:pPr>
            <a:r>
              <a:rPr lang="cs-CZ" dirty="0">
                <a:ea typeface="+mn-lt"/>
                <a:cs typeface="+mn-lt"/>
              </a:rPr>
              <a:t>Sportovní akce turnaje, zápasy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4798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6EE5A-9DCF-BA87-8EDD-018CFD977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E193480-7742-1468-8FFB-684C23386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A56131-0DED-B578-2ECE-6E4F6A4FB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7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0ADCDCC9-5FF0-8809-C9EA-3E4AD4919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663" y="79815"/>
            <a:ext cx="8968794" cy="6466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endParaRPr lang="cs-CZ" sz="2400" b="1" u="sng" dirty="0">
              <a:cs typeface="Arial"/>
            </a:endParaRPr>
          </a:p>
          <a:p>
            <a:pPr algn="ctr">
              <a:buNone/>
              <a:defRPr/>
            </a:pPr>
            <a:r>
              <a:rPr lang="cs-CZ" sz="2400" b="1" u="sng" dirty="0">
                <a:cs typeface="Arial"/>
              </a:rPr>
              <a:t>JAK POŽÁDAT V TOMTO DOTAČNÍM TITULU</a:t>
            </a:r>
          </a:p>
          <a:p>
            <a:pPr algn="ctr">
              <a:buNone/>
              <a:defRPr/>
            </a:pPr>
            <a:r>
              <a:rPr lang="cs-CZ" sz="1600" u="sng" dirty="0">
                <a:ea typeface="+mn-lt"/>
                <a:cs typeface="+mn-lt"/>
              </a:rPr>
              <a:t>1.část</a:t>
            </a:r>
            <a:r>
              <a:rPr lang="cs-CZ" sz="1600" dirty="0">
                <a:ea typeface="+mn-lt"/>
                <a:cs typeface="+mn-lt"/>
              </a:rPr>
              <a:t> </a:t>
            </a:r>
            <a:r>
              <a:rPr lang="cs-CZ" sz="1600" dirty="0" smtClean="0">
                <a:ea typeface="+mn-lt"/>
                <a:cs typeface="+mn-lt"/>
              </a:rPr>
              <a:t/>
            </a:r>
            <a:br>
              <a:rPr lang="cs-CZ" sz="1600" dirty="0" smtClean="0">
                <a:ea typeface="+mn-lt"/>
                <a:cs typeface="+mn-lt"/>
              </a:rPr>
            </a:br>
            <a:r>
              <a:rPr lang="cs-CZ" sz="1600" dirty="0" smtClean="0">
                <a:ea typeface="+mn-lt"/>
                <a:cs typeface="+mn-lt"/>
              </a:rPr>
              <a:t>uvádět</a:t>
            </a:r>
            <a:r>
              <a:rPr lang="cs-CZ" sz="1600" b="1" dirty="0" smtClean="0">
                <a:ea typeface="+mn-lt"/>
                <a:cs typeface="+mn-lt"/>
              </a:rPr>
              <a:t> </a:t>
            </a:r>
            <a:r>
              <a:rPr lang="cs-CZ" sz="1600" b="1" dirty="0">
                <a:ea typeface="+mn-lt"/>
                <a:cs typeface="+mn-lt"/>
              </a:rPr>
              <a:t>stručný název akce</a:t>
            </a:r>
            <a:endParaRPr lang="cs-CZ" sz="1600" b="1" dirty="0">
              <a:cs typeface="Arial"/>
            </a:endParaRPr>
          </a:p>
          <a:p>
            <a:pPr algn="ctr">
              <a:buNone/>
              <a:defRPr/>
            </a:pPr>
            <a:r>
              <a:rPr lang="cs-CZ" sz="1600" dirty="0">
                <a:ea typeface="+mn-lt"/>
                <a:cs typeface="+mn-lt"/>
              </a:rPr>
              <a:t>•</a:t>
            </a:r>
            <a:endParaRPr lang="cs-CZ" sz="1600" dirty="0">
              <a:cs typeface="Arial"/>
            </a:endParaRPr>
          </a:p>
          <a:p>
            <a:pPr algn="ctr">
              <a:buNone/>
              <a:defRPr/>
            </a:pPr>
            <a:r>
              <a:rPr lang="cs-CZ" sz="1600" u="sng" dirty="0">
                <a:ea typeface="+mn-lt"/>
                <a:cs typeface="+mn-lt"/>
              </a:rPr>
              <a:t>2.část </a:t>
            </a:r>
            <a:r>
              <a:rPr lang="cs-CZ" sz="1600" dirty="0" smtClean="0">
                <a:ea typeface="+mn-lt"/>
                <a:cs typeface="+mn-lt"/>
              </a:rPr>
              <a:t/>
            </a:r>
            <a:br>
              <a:rPr lang="cs-CZ" sz="1600" dirty="0" smtClean="0">
                <a:ea typeface="+mn-lt"/>
                <a:cs typeface="+mn-lt"/>
              </a:rPr>
            </a:br>
            <a:r>
              <a:rPr lang="cs-CZ" sz="1600" dirty="0" smtClean="0">
                <a:ea typeface="+mn-lt"/>
                <a:cs typeface="+mn-lt"/>
              </a:rPr>
              <a:t>a</a:t>
            </a:r>
            <a:r>
              <a:rPr lang="cs-CZ" sz="1600" dirty="0">
                <a:ea typeface="+mn-lt"/>
                <a:cs typeface="+mn-lt"/>
              </a:rPr>
              <a:t>)</a:t>
            </a:r>
            <a:r>
              <a:rPr lang="cs-CZ" sz="1600" b="1" dirty="0">
                <a:ea typeface="+mn-lt"/>
                <a:cs typeface="+mn-lt"/>
              </a:rPr>
              <a:t> stručný popis akce</a:t>
            </a:r>
            <a:r>
              <a:rPr lang="cs-CZ" sz="1600" dirty="0">
                <a:ea typeface="+mn-lt"/>
                <a:cs typeface="+mn-lt"/>
              </a:rPr>
              <a:t> generuje se </a:t>
            </a:r>
            <a:r>
              <a:rPr lang="cs-CZ" sz="1600" dirty="0" smtClean="0">
                <a:ea typeface="+mn-lt"/>
                <a:cs typeface="+mn-lt"/>
              </a:rPr>
              <a:t>do materiálu </a:t>
            </a:r>
            <a:r>
              <a:rPr lang="cs-CZ" sz="1600" dirty="0">
                <a:ea typeface="+mn-lt"/>
                <a:cs typeface="+mn-lt"/>
              </a:rPr>
              <a:t>pro ROK</a:t>
            </a:r>
            <a:endParaRPr lang="cs-CZ" sz="1600" dirty="0">
              <a:cs typeface="Arial"/>
            </a:endParaRPr>
          </a:p>
          <a:p>
            <a:pPr algn="ctr">
              <a:buNone/>
              <a:defRPr/>
            </a:pPr>
            <a:r>
              <a:rPr lang="cs-CZ" sz="1600" dirty="0" smtClean="0">
                <a:ea typeface="+mn-lt"/>
                <a:cs typeface="+mn-lt"/>
              </a:rPr>
              <a:t>b) podrobný </a:t>
            </a:r>
            <a:r>
              <a:rPr lang="cs-CZ" sz="1600" dirty="0">
                <a:ea typeface="+mn-lt"/>
                <a:cs typeface="+mn-lt"/>
              </a:rPr>
              <a:t>popis akce možno více </a:t>
            </a:r>
            <a:r>
              <a:rPr lang="cs-CZ" sz="1600" dirty="0" smtClean="0">
                <a:ea typeface="+mn-lt"/>
                <a:cs typeface="+mn-lt"/>
              </a:rPr>
              <a:t>rozvést </a:t>
            </a:r>
          </a:p>
          <a:p>
            <a:pPr algn="ctr">
              <a:buNone/>
              <a:defRPr/>
            </a:pPr>
            <a:r>
              <a:rPr lang="cs-CZ" sz="1600" dirty="0" smtClean="0">
                <a:ea typeface="+mn-lt"/>
                <a:cs typeface="+mn-lt"/>
              </a:rPr>
              <a:t>c) </a:t>
            </a:r>
            <a:r>
              <a:rPr lang="cs-CZ" sz="1600" b="1" dirty="0" smtClean="0">
                <a:ea typeface="+mn-lt"/>
                <a:cs typeface="+mn-lt"/>
              </a:rPr>
              <a:t>účel </a:t>
            </a:r>
            <a:r>
              <a:rPr lang="cs-CZ" sz="1600" b="1" dirty="0">
                <a:ea typeface="+mn-lt"/>
                <a:cs typeface="+mn-lt"/>
              </a:rPr>
              <a:t>použití dotace</a:t>
            </a:r>
            <a:r>
              <a:rPr lang="cs-CZ" sz="1600" dirty="0">
                <a:ea typeface="+mn-lt"/>
                <a:cs typeface="+mn-lt"/>
              </a:rPr>
              <a:t> generuje se </a:t>
            </a:r>
            <a:r>
              <a:rPr lang="cs-CZ" sz="1600" dirty="0" smtClean="0">
                <a:ea typeface="+mn-lt"/>
                <a:cs typeface="+mn-lt"/>
              </a:rPr>
              <a:t>do materiálu </a:t>
            </a:r>
            <a:r>
              <a:rPr lang="cs-CZ" sz="1600" dirty="0">
                <a:ea typeface="+mn-lt"/>
                <a:cs typeface="+mn-lt"/>
              </a:rPr>
              <a:t>pro ROK, </a:t>
            </a:r>
            <a:r>
              <a:rPr lang="cs-CZ" sz="1600" b="1" dirty="0">
                <a:ea typeface="+mn-lt"/>
                <a:cs typeface="+mn-lt"/>
              </a:rPr>
              <a:t>vyjmenovat heslovitě,</a:t>
            </a:r>
            <a:endParaRPr lang="cs-CZ" sz="1600" b="1" dirty="0">
              <a:cs typeface="Arial"/>
            </a:endParaRPr>
          </a:p>
          <a:p>
            <a:pPr algn="ctr">
              <a:buNone/>
              <a:defRPr/>
            </a:pPr>
            <a:r>
              <a:rPr lang="cs-CZ" sz="1600" dirty="0">
                <a:ea typeface="+mn-lt"/>
                <a:cs typeface="+mn-lt"/>
              </a:rPr>
              <a:t>n</a:t>
            </a:r>
            <a:r>
              <a:rPr lang="cs-CZ" sz="1600" dirty="0" smtClean="0">
                <a:ea typeface="+mn-lt"/>
                <a:cs typeface="+mn-lt"/>
              </a:rPr>
              <a:t>euvádět zde finanční </a:t>
            </a:r>
            <a:r>
              <a:rPr lang="cs-CZ" sz="1600" dirty="0">
                <a:ea typeface="+mn-lt"/>
                <a:cs typeface="+mn-lt"/>
              </a:rPr>
              <a:t>částky</a:t>
            </a:r>
            <a:endParaRPr lang="cs-CZ" sz="1600" dirty="0">
              <a:cs typeface="Arial"/>
            </a:endParaRPr>
          </a:p>
          <a:p>
            <a:pPr algn="ctr">
              <a:buNone/>
              <a:defRPr/>
            </a:pPr>
            <a:r>
              <a:rPr lang="cs-CZ" sz="1600" dirty="0">
                <a:ea typeface="+mn-lt"/>
                <a:cs typeface="+mn-lt"/>
              </a:rPr>
              <a:t>•</a:t>
            </a:r>
            <a:endParaRPr lang="cs-CZ" sz="1600" dirty="0">
              <a:cs typeface="Arial"/>
            </a:endParaRPr>
          </a:p>
          <a:p>
            <a:pPr algn="ctr">
              <a:buNone/>
              <a:defRPr/>
            </a:pPr>
            <a:r>
              <a:rPr lang="cs-CZ" sz="1600" u="sng" dirty="0">
                <a:ea typeface="+mn-lt"/>
                <a:cs typeface="+mn-lt"/>
              </a:rPr>
              <a:t>3.část </a:t>
            </a:r>
            <a:endParaRPr lang="cs-CZ" sz="1600" u="sng" dirty="0" smtClean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600" dirty="0" smtClean="0">
                <a:ea typeface="+mn-lt"/>
                <a:cs typeface="+mn-lt"/>
              </a:rPr>
              <a:t>rozpočet </a:t>
            </a:r>
            <a:r>
              <a:rPr lang="cs-CZ" sz="1600" dirty="0">
                <a:ea typeface="+mn-lt"/>
                <a:cs typeface="+mn-lt"/>
              </a:rPr>
              <a:t>akce </a:t>
            </a:r>
            <a:r>
              <a:rPr lang="cs-CZ" sz="1600" b="1" dirty="0">
                <a:ea typeface="+mn-lt"/>
                <a:cs typeface="+mn-lt"/>
              </a:rPr>
              <a:t>pouze neinvestičn</a:t>
            </a:r>
            <a:r>
              <a:rPr lang="cs-CZ" sz="1600" dirty="0">
                <a:ea typeface="+mn-lt"/>
                <a:cs typeface="+mn-lt"/>
              </a:rPr>
              <a:t>í</a:t>
            </a:r>
            <a:endParaRPr lang="cs-CZ" sz="1600" dirty="0">
              <a:cs typeface="Arial"/>
            </a:endParaRPr>
          </a:p>
          <a:p>
            <a:pPr algn="ctr">
              <a:buNone/>
              <a:defRPr/>
            </a:pPr>
            <a:r>
              <a:rPr lang="cs-CZ" sz="1600" dirty="0">
                <a:ea typeface="+mn-lt"/>
                <a:cs typeface="+mn-lt"/>
              </a:rPr>
              <a:t>•</a:t>
            </a:r>
            <a:endParaRPr lang="cs-CZ" sz="1600" dirty="0">
              <a:cs typeface="Arial"/>
            </a:endParaRPr>
          </a:p>
          <a:p>
            <a:pPr algn="ctr">
              <a:buNone/>
              <a:defRPr/>
            </a:pPr>
            <a:r>
              <a:rPr lang="cs-CZ" sz="1600" u="sng" dirty="0">
                <a:ea typeface="+mn-lt"/>
                <a:cs typeface="+mn-lt"/>
              </a:rPr>
              <a:t>4.část </a:t>
            </a:r>
            <a:endParaRPr lang="cs-CZ" sz="1600" u="sng" dirty="0" smtClean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600" dirty="0" smtClean="0">
                <a:ea typeface="+mn-lt"/>
                <a:cs typeface="+mn-lt"/>
              </a:rPr>
              <a:t>kritéria </a:t>
            </a:r>
            <a:r>
              <a:rPr lang="cs-CZ" sz="1600" dirty="0">
                <a:ea typeface="+mn-lt"/>
                <a:cs typeface="+mn-lt"/>
              </a:rPr>
              <a:t>pro hodnocení žádosti --&gt;</a:t>
            </a:r>
            <a:endParaRPr lang="cs-CZ" sz="1600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195227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E0BD1-3572-5E86-CF29-9328D01AF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6E948F-35BB-6C6C-AE65-B71D8C93B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11994B-A4FB-E864-66F5-B03D1779E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8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6497CAE0-7051-C6CE-2A49-1B7ECE1CB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7462" y="254987"/>
            <a:ext cx="8968794" cy="6466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endParaRPr lang="cs-CZ" sz="2400" b="1" u="sng" dirty="0">
              <a:cs typeface="Arial"/>
            </a:endParaRPr>
          </a:p>
          <a:p>
            <a:pPr algn="ctr">
              <a:buNone/>
              <a:defRPr/>
            </a:pPr>
            <a:r>
              <a:rPr lang="cs-CZ" b="1" u="sng" dirty="0">
                <a:cs typeface="Arial"/>
              </a:rPr>
              <a:t>KRITÉRIA</a:t>
            </a:r>
            <a:endParaRPr lang="cs-CZ" dirty="0"/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A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hodnotící kritéria definovaná administrátorem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B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kritéria v kompetenci poradního orgánu ROK Komise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pro vnější vztahy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C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Rada Olomouckého kraje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130238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6809D4-47CC-4836-AB79-61FC72DD9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8D6C4D-6270-6CC2-4CBC-8ED8C5B5E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ADEDDF-C6D7-6705-8E5A-2A58175C3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9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9356D56E-C0FF-889F-F831-CD8670CEC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7462" y="72424"/>
            <a:ext cx="8968794" cy="6466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endParaRPr lang="cs-CZ" sz="2400" b="1" u="sng" dirty="0">
              <a:cs typeface="Arial"/>
            </a:endParaRPr>
          </a:p>
          <a:p>
            <a:pPr algn="ctr">
              <a:buNone/>
              <a:defRPr/>
            </a:pPr>
            <a:r>
              <a:rPr lang="cs-CZ" b="1" u="sng" dirty="0">
                <a:cs typeface="Arial"/>
              </a:rPr>
              <a:t>KRITÉRIA</a:t>
            </a:r>
            <a:endParaRPr lang="cs-CZ" dirty="0"/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A1 Zaměření akce: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-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b="1" dirty="0">
                <a:ea typeface="+mn-lt"/>
                <a:cs typeface="+mn-lt"/>
              </a:rPr>
              <a:t>vybrat typ akce </a:t>
            </a:r>
            <a:r>
              <a:rPr lang="cs-CZ" sz="1800" dirty="0">
                <a:ea typeface="+mn-lt"/>
                <a:cs typeface="+mn-lt"/>
              </a:rPr>
              <a:t>(školské, vzdělávací a vědecké, sociální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a zdravotní péče, kulturní akce, hospodářská spolupráce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včetně cestovního ruchu, sportovní akce)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A2 Předpokládaný počet českých i </a:t>
            </a:r>
            <a:r>
              <a:rPr lang="cs-CZ" sz="1800" dirty="0" smtClean="0">
                <a:ea typeface="+mn-lt"/>
                <a:cs typeface="+mn-lt"/>
              </a:rPr>
              <a:t>zahraničních účastníků</a:t>
            </a:r>
            <a:r>
              <a:rPr lang="cs-CZ" sz="1800" dirty="0">
                <a:ea typeface="+mn-lt"/>
                <a:cs typeface="+mn-lt"/>
              </a:rPr>
              <a:t>: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-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b="1" dirty="0">
                <a:ea typeface="+mn-lt"/>
                <a:cs typeface="+mn-lt"/>
              </a:rPr>
              <a:t>vybrat ze 3 možností </a:t>
            </a:r>
            <a:r>
              <a:rPr lang="cs-CZ" sz="1800" dirty="0">
                <a:ea typeface="+mn-lt"/>
                <a:cs typeface="+mn-lt"/>
              </a:rPr>
              <a:t>(více než 100, 30 100, méně než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30 účastníků)</a:t>
            </a:r>
            <a:endParaRPr lang="cs-CZ" sz="1800" dirty="0"/>
          </a:p>
          <a:p>
            <a:pPr algn="ctr">
              <a:buNone/>
              <a:defRPr/>
            </a:pPr>
            <a:endParaRPr lang="cs-CZ" sz="14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8238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60556-6FDD-D02A-8397-BA83F4B26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6322E2-AABE-0735-7812-52B3C3845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57D671-9861-86FA-EF64-6C530BBF5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10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93B84674-7CFB-1A35-983D-4B9076048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9040" y="194834"/>
            <a:ext cx="8968794" cy="6466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endParaRPr lang="cs-CZ" sz="2400" b="1" u="sng" dirty="0">
              <a:cs typeface="Arial"/>
            </a:endParaRPr>
          </a:p>
          <a:p>
            <a:pPr algn="ctr">
              <a:buNone/>
              <a:defRPr/>
            </a:pPr>
            <a:r>
              <a:rPr lang="cs-CZ" b="1" u="sng" dirty="0">
                <a:cs typeface="Arial"/>
              </a:rPr>
              <a:t>KRITÉRIA</a:t>
            </a:r>
            <a:endParaRPr lang="cs-CZ" dirty="0"/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A3 Význam akce dle priorit zahraničních aktivit OK</a:t>
            </a:r>
            <a:endParaRPr lang="cs-CZ" sz="180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-</a:t>
            </a: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vybrat ze 3 možností (partnerský region OK, nebo země,</a:t>
            </a: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v níž se nachází / nenachází partnerský region OK)</a:t>
            </a:r>
          </a:p>
          <a:p>
            <a:pPr algn="ctr">
              <a:buNone/>
              <a:defRPr/>
            </a:pP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A4 Finanční zajištění projektu:</a:t>
            </a: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-</a:t>
            </a: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vybrat ze 3 možností (financování vícezdrojové s</a:t>
            </a:r>
            <a:endParaRPr lang="cs-CZ" sz="180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využitím vlastních zdrojů / bez vlastních zdrojů,</a:t>
            </a: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financování pouze z této dotace)</a:t>
            </a:r>
          </a:p>
          <a:p>
            <a:pPr algn="ctr">
              <a:buNone/>
              <a:defRPr/>
            </a:pPr>
            <a:endParaRPr lang="cs-CZ" sz="14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9759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DC33D-8D53-0B92-07C3-7B66FE1BE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24C170-E985-488C-91BF-09BD8E7B4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BED779-79E0-5809-3C0D-9828583F7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B6D3A97-FA98-B9E2-BEC2-EDCCC9B7A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9040" y="194834"/>
            <a:ext cx="8968794" cy="6466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endParaRPr lang="cs-CZ" sz="2400" b="1" u="sng" dirty="0">
              <a:cs typeface="Arial"/>
            </a:endParaRPr>
          </a:p>
          <a:p>
            <a:pPr algn="ctr">
              <a:buNone/>
              <a:defRPr/>
            </a:pPr>
            <a:r>
              <a:rPr lang="cs-CZ" b="1" u="sng" dirty="0">
                <a:cs typeface="Arial"/>
              </a:rPr>
              <a:t>ČASTÉ CHYBY PŘI VYÚČTOVÁNÍ</a:t>
            </a:r>
          </a:p>
          <a:p>
            <a:pPr algn="ctr">
              <a:buNone/>
              <a:defRPr/>
            </a:pPr>
            <a:endParaRPr lang="cs-CZ" sz="1800" dirty="0">
              <a:ea typeface="+mn-lt"/>
              <a:cs typeface="+mn-lt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Nedodržení termínu použití příspěvku a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termínu předložení vyúčtování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•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b="1" dirty="0">
                <a:ea typeface="+mn-lt"/>
                <a:cs typeface="+mn-lt"/>
              </a:rPr>
              <a:t>Jiný účel použití dotace</a:t>
            </a:r>
            <a:r>
              <a:rPr lang="cs-CZ" sz="1800" dirty="0">
                <a:ea typeface="+mn-lt"/>
                <a:cs typeface="+mn-lt"/>
              </a:rPr>
              <a:t> , než je ve smlouvě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(lépe jich do žádostí uvádět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•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Použití příspěvku na </a:t>
            </a:r>
            <a:r>
              <a:rPr lang="cs-CZ" sz="1800" b="1" dirty="0">
                <a:ea typeface="+mn-lt"/>
                <a:cs typeface="+mn-lt"/>
              </a:rPr>
              <a:t>neuznatelné výdaje</a:t>
            </a:r>
            <a:endParaRPr lang="cs-CZ" sz="1800" b="1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•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V závěrečné zprávě chybí fotodokumentace a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dirty="0">
                <a:ea typeface="+mn-lt"/>
                <a:cs typeface="+mn-lt"/>
              </a:rPr>
              <a:t>popis užití loga OK</a:t>
            </a: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endParaRPr lang="cs-CZ" sz="1800" dirty="0">
              <a:cs typeface="Arial"/>
            </a:endParaRPr>
          </a:p>
          <a:p>
            <a:pPr algn="ctr">
              <a:buNone/>
              <a:defRPr/>
            </a:pPr>
            <a:r>
              <a:rPr lang="cs-CZ" sz="1800" b="1" dirty="0">
                <a:cs typeface="Arial"/>
              </a:rPr>
              <a:t>CHYBNÉ NEBO CHYBĚJÍCÍ PODPISY</a:t>
            </a:r>
          </a:p>
          <a:p>
            <a:pPr algn="ctr">
              <a:buNone/>
              <a:defRPr/>
            </a:pPr>
            <a:endParaRPr lang="cs-CZ" sz="14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44472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D14DC-A1B8-4E2F-E9FF-9957D45D4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6FDBEEB-2628-5805-1F0C-2528EC1B0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459" y="6356350"/>
            <a:ext cx="4114800" cy="365125"/>
          </a:xfrm>
        </p:spPr>
        <p:txBody>
          <a:bodyPr/>
          <a:lstStyle/>
          <a:p>
            <a:r>
              <a:rPr lang="cs-CZ" sz="1200" baseline="0">
                <a:solidFill>
                  <a:srgbClr val="FFFFFF"/>
                </a:solidFill>
                <a:latin typeface="Arial"/>
              </a:rPr>
              <a:t>Podpora rozvoje zahraničních vztahů</a:t>
            </a:r>
            <a:r>
              <a:rPr lang="cs-CZ" sz="1200">
                <a:solidFill>
                  <a:srgbClr val="FFFFFF"/>
                </a:solidFill>
                <a:latin typeface="Arial"/>
                <a:ea typeface="Arial"/>
                <a:cs typeface="Arial"/>
              </a:rPr>
              <a:t>​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1A4F71-A0E0-AFAB-A1FA-88321EDA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12</a:t>
            </a:fld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73A4189F-8C82-B973-A09F-195FC2DFF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4361" y="79815"/>
            <a:ext cx="6337738" cy="6466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endParaRPr lang="cs-CZ" sz="2400" b="1" u="sng" dirty="0">
              <a:cs typeface="Arial"/>
            </a:endParaRPr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Zadávání žádostí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portál Komunikace pro občany: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technická podpora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  <a:hlinkClick r:id="rId2"/>
              </a:rPr>
              <a:t>dotace@olkraj.cz</a:t>
            </a:r>
            <a:r>
              <a:rPr lang="cs-CZ" dirty="0">
                <a:ea typeface="+mn-lt"/>
                <a:cs typeface="+mn-lt"/>
              </a:rPr>
              <a:t> , 585 508 457</a:t>
            </a:r>
            <a:endParaRPr lang="cs-CZ" dirty="0"/>
          </a:p>
          <a:p>
            <a:pPr>
              <a:buNone/>
              <a:defRPr/>
            </a:pPr>
            <a:endParaRPr lang="cs-CZ" dirty="0">
              <a:ea typeface="+mn-lt"/>
              <a:cs typeface="+mn-lt"/>
            </a:endParaRPr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Administrátor,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pravidla dotačního titulu: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Bc. Žaneta Jančaříková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  <a:hlinkClick r:id="rId3"/>
              </a:rPr>
              <a:t>z.jancarikova@olkraj.cz</a:t>
            </a:r>
            <a:endParaRPr lang="cs-CZ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</a:rPr>
              <a:t> 585 508 211</a:t>
            </a:r>
            <a:endParaRPr lang="cs-CZ" dirty="0"/>
          </a:p>
          <a:p>
            <a:pPr>
              <a:buNone/>
              <a:defRPr/>
            </a:pPr>
            <a:r>
              <a:rPr lang="cs-CZ" dirty="0">
                <a:ea typeface="+mn-lt"/>
                <a:cs typeface="+mn-lt"/>
                <a:hlinkClick r:id="rId4"/>
              </a:rPr>
              <a:t>www.olkraj.cz</a:t>
            </a:r>
            <a:endParaRPr lang="cs-CZ"/>
          </a:p>
          <a:p>
            <a:pPr>
              <a:buNone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5784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282503" y="3772168"/>
            <a:ext cx="74676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t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altLang="cs-CZ" sz="4000" b="1" kern="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Těšíme se na Vaše žádosti.</a:t>
            </a:r>
            <a:endParaRPr lang="cs-CZ" altLang="cs-CZ" sz="4000" b="1" kern="0" dirty="0">
              <a:solidFill>
                <a:schemeClr val="bg1"/>
              </a:solidFill>
              <a:latin typeface="Tahoma" pitchFamily="34" charset="0"/>
              <a:ea typeface="Tahoma"/>
              <a:cs typeface="Tahoma"/>
            </a:endParaRPr>
          </a:p>
        </p:txBody>
      </p:sp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3429000" y="5219701"/>
            <a:ext cx="5715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52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chemeClr val="bg1"/>
                </a:solidFill>
              </a:rPr>
              <a:t>www.olkraj.cz</a:t>
            </a:r>
          </a:p>
        </p:txBody>
      </p:sp>
    </p:spTree>
    <p:extLst>
      <p:ext uri="{BB962C8B-B14F-4D97-AF65-F5344CB8AC3E}">
        <p14:creationId xmlns:p14="http://schemas.microsoft.com/office/powerpoint/2010/main" val="268189184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1622</TotalTime>
  <Words>678</Words>
  <Application>Microsoft Office PowerPoint</Application>
  <PresentationFormat>Širokoúhlá obrazovka</PresentationFormat>
  <Paragraphs>146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Tahoma</vt:lpstr>
      <vt:lpstr>Wingdings</vt:lpstr>
      <vt:lpstr>Motiv Office</vt:lpstr>
      <vt:lpstr>Dotační program na podporu cestovního ruchu a zahraničních vztahů pro rok 2024 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Tetera Josef</cp:lastModifiedBy>
  <cp:revision>186</cp:revision>
  <dcterms:created xsi:type="dcterms:W3CDTF">2022-03-10T07:10:19Z</dcterms:created>
  <dcterms:modified xsi:type="dcterms:W3CDTF">2024-01-10T13:40:14Z</dcterms:modified>
</cp:coreProperties>
</file>