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1" r:id="rId9"/>
    <p:sldId id="264" r:id="rId10"/>
    <p:sldId id="265" r:id="rId11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můžete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F411C-D0F3-4CBD-948E-0562B175358F}" type="datetimeFigureOut">
              <a:rPr lang="cs-CZ" smtClean="0"/>
              <a:t>09.01.2024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09856-0ED9-4F28-AF3B-E0DA7591EA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94967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F411C-D0F3-4CBD-948E-0562B175358F}" type="datetimeFigureOut">
              <a:rPr lang="cs-CZ" smtClean="0"/>
              <a:t>09.01.2024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09856-0ED9-4F28-AF3B-E0DA7591EA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93644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F411C-D0F3-4CBD-948E-0562B175358F}" type="datetimeFigureOut">
              <a:rPr lang="cs-CZ" smtClean="0"/>
              <a:t>09.01.2024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09856-0ED9-4F28-AF3B-E0DA7591EA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81429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F411C-D0F3-4CBD-948E-0562B175358F}" type="datetimeFigureOut">
              <a:rPr lang="cs-CZ" smtClean="0"/>
              <a:t>09.01.2024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09856-0ED9-4F28-AF3B-E0DA7591EA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79052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F411C-D0F3-4CBD-948E-0562B175358F}" type="datetimeFigureOut">
              <a:rPr lang="cs-CZ" smtClean="0"/>
              <a:t>09.01.2024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09856-0ED9-4F28-AF3B-E0DA7591EA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69042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F411C-D0F3-4CBD-948E-0562B175358F}" type="datetimeFigureOut">
              <a:rPr lang="cs-CZ" smtClean="0"/>
              <a:t>09.01.2024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09856-0ED9-4F28-AF3B-E0DA7591EA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12451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F411C-D0F3-4CBD-948E-0562B175358F}" type="datetimeFigureOut">
              <a:rPr lang="cs-CZ" smtClean="0"/>
              <a:t>09.01.2024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09856-0ED9-4F28-AF3B-E0DA7591EA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16024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F411C-D0F3-4CBD-948E-0562B175358F}" type="datetimeFigureOut">
              <a:rPr lang="cs-CZ" smtClean="0"/>
              <a:t>09.01.2024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09856-0ED9-4F28-AF3B-E0DA7591EA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52497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F411C-D0F3-4CBD-948E-0562B175358F}" type="datetimeFigureOut">
              <a:rPr lang="cs-CZ" smtClean="0"/>
              <a:t>09.01.2024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09856-0ED9-4F28-AF3B-E0DA7591EA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18026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F411C-D0F3-4CBD-948E-0562B175358F}" type="datetimeFigureOut">
              <a:rPr lang="cs-CZ" smtClean="0"/>
              <a:t>09.01.2024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09856-0ED9-4F28-AF3B-E0DA7591EA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79383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F411C-D0F3-4CBD-948E-0562B175358F}" type="datetimeFigureOut">
              <a:rPr lang="cs-CZ" smtClean="0"/>
              <a:t>09.01.2024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09856-0ED9-4F28-AF3B-E0DA7591EA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74942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7F411C-D0F3-4CBD-948E-0562B175358F}" type="datetimeFigureOut">
              <a:rPr lang="cs-CZ" smtClean="0"/>
              <a:t>09.01.2024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B09856-0ED9-4F28-AF3B-E0DA7591EA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6126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03_01 Fond na podporu výstavby a obnovy vodohospodářské infrastruktury na území Olomouckého kraje 2024</a:t>
            </a:r>
            <a:br>
              <a:rPr lang="cs-CZ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03_01_01 Výstavba, dostavba, intenzifikace čistíren odpadních vod včetně kořenových čistíren odpadních vod a kanalizací </a:t>
            </a:r>
            <a:endParaRPr lang="cs-CZ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80655" y="3602038"/>
            <a:ext cx="9784079" cy="2640820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pPr algn="l"/>
            <a:endParaRPr lang="cs-CZ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cs-CZ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VYHLAŠOVATEL: OLOMOUCKÝ KRAJ</a:t>
            </a:r>
          </a:p>
          <a:p>
            <a:pPr algn="l"/>
            <a:r>
              <a:rPr lang="cs-CZ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ŘÍDÍCÍ ORGÁN: ZASTUPITELSTVO OLOMOUCKÉHO KRAJE</a:t>
            </a:r>
          </a:p>
          <a:p>
            <a:pPr algn="l"/>
            <a:r>
              <a:rPr lang="cs-CZ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ADMINISTRÁTOR DP: OLOMOUCKÝ KRAJ, Ing. JITKA AUFARTOVÁ, Mgr. LUCIE MICHALOVÁ</a:t>
            </a:r>
          </a:p>
          <a:p>
            <a:pPr algn="l"/>
            <a:r>
              <a:rPr lang="cs-CZ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ODBOR ŽIVOTNÍHO PROSTŘEDÍ A ZEMĚDĚLSTVÍ  KRAJSKÉHO ÚŘADU OLOMOUCKÉHO KRAJE</a:t>
            </a:r>
          </a:p>
        </p:txBody>
      </p:sp>
    </p:spTree>
    <p:extLst>
      <p:ext uri="{BB962C8B-B14F-4D97-AF65-F5344CB8AC3E}">
        <p14:creationId xmlns:p14="http://schemas.microsoft.com/office/powerpoint/2010/main" val="13828717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72836" y="523702"/>
            <a:ext cx="10640290" cy="54938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just">
              <a:spcAft>
                <a:spcPts val="0"/>
              </a:spcAft>
              <a:buSzPts val="1100"/>
            </a:pPr>
            <a:r>
              <a:rPr lang="cs-CZ" sz="1600" b="1" u="none" strike="noStrike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Cílem dotačního programu </a:t>
            </a:r>
            <a:r>
              <a:rPr lang="cs-CZ" sz="1600" u="none" strike="noStrike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03_01 je podpora </a:t>
            </a:r>
            <a:r>
              <a:rPr lang="cs-CZ" dirty="0"/>
              <a:t>aktivit vedoucích ke snížení množství vypouštěného znečištění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do </a:t>
            </a:r>
            <a:r>
              <a:rPr lang="cs-CZ" dirty="0"/>
              <a:t>podzemních a povrchových vod z komunálních bodových zdrojů znečištění, zvýšení počtu obyvatel zásobovaných pitnou vodou v odpovídající kvalitě a množství, zabezpečení stability dodávek pitné vody a obnova environmentálních, vodohospodářských funkcí území v Olomouckém kraji ve veřejném zájmu a v souladu s cíli Olomouckého kraje</a:t>
            </a:r>
            <a:r>
              <a:rPr lang="cs-CZ" dirty="0" smtClean="0"/>
              <a:t>. </a:t>
            </a:r>
            <a:r>
              <a:rPr lang="cs-CZ" sz="1600" u="none" strike="noStrike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lvl="1" algn="just">
              <a:spcAft>
                <a:spcPts val="0"/>
              </a:spcAft>
              <a:buSzPts val="1100"/>
            </a:pPr>
            <a:endParaRPr lang="cs-CZ" sz="1600" u="none" strike="noStrike" dirty="0" smtClean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1" algn="just"/>
            <a:r>
              <a:rPr lang="cs-CZ" sz="1600" b="1" dirty="0">
                <a:latin typeface="Arial" panose="020B0604020202020204" pitchFamily="34" charset="0"/>
                <a:cs typeface="Arial" panose="020B0604020202020204" pitchFamily="34" charset="0"/>
              </a:rPr>
              <a:t>Důvodem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600" b="1" dirty="0">
                <a:latin typeface="Arial" panose="020B0604020202020204" pitchFamily="34" charset="0"/>
                <a:cs typeface="Arial" panose="020B0604020202020204" pitchFamily="34" charset="0"/>
              </a:rPr>
              <a:t>vyhlášení dotačního </a:t>
            </a:r>
            <a:r>
              <a:rPr lang="cs-CZ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titulu </a:t>
            </a: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03_01_01 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je </a:t>
            </a: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podpora </a:t>
            </a:r>
            <a:r>
              <a:rPr lang="cs-CZ" dirty="0"/>
              <a:t>výstavby kanalizací a čistíren odpadních vod (dále jen „ČOV“) sloužících veřejné potřebě za účelem dosažení potřebného vybavení měst a obcí pro odkanalizování a zajištění potřebné úrovně čištění odpadních vod v souladu s platnou legislativou</a:t>
            </a: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cs-CZ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1" algn="just"/>
            <a:endParaRPr lang="cs-CZ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1" algn="just"/>
            <a:r>
              <a:rPr lang="cs-CZ" dirty="0" smtClean="0"/>
              <a:t>Podporované </a:t>
            </a:r>
            <a:r>
              <a:rPr lang="cs-CZ" dirty="0"/>
              <a:t>akce:</a:t>
            </a:r>
            <a:endParaRPr lang="cs-CZ" sz="1600" dirty="0"/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cs-CZ" sz="1400" dirty="0" smtClean="0"/>
              <a:t>výstavba</a:t>
            </a:r>
            <a:r>
              <a:rPr lang="cs-CZ" sz="1400" dirty="0"/>
              <a:t>, dostavba, intenzifikace ČOV, včetně kořenových ČOV, kde </a:t>
            </a:r>
            <a:r>
              <a:rPr lang="cs-CZ" sz="1400" dirty="0" smtClean="0"/>
              <a:t>po </a:t>
            </a:r>
            <a:r>
              <a:rPr lang="cs-CZ" sz="1400" dirty="0"/>
              <a:t>realizaci budou splněny ukazatele jakosti vypouštěné vyčištěné vody stanovené příslušným vodoprávním úřadem,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cs-CZ" sz="1400" dirty="0"/>
              <a:t>výstavba kanalizace spojená s výstavbou ČOV podle předchozího bodu (v případě výstavby nové kanalizace nebo ČOV musí být zajištěno připojení minimálně 50 ekvivalentních obyvatel /dále jen „EO“/),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cs-CZ" sz="1400" dirty="0"/>
              <a:t>výstavba a dostavba kanalizace, za předpokladu, že odpadní vody budou odváděny a čištěny na již existující a kapacitně vyhovující ČOV </a:t>
            </a: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 smtClean="0"/>
              <a:t>(</a:t>
            </a:r>
            <a:r>
              <a:rPr lang="cs-CZ" sz="1400" dirty="0"/>
              <a:t>v případě výstavby nové kanalizace nebo ČOV musí být zajištěno připojení minimálně 50 EO, v případě dostavby či rozšíření kanalizace musí být počet připojených EO po realizaci akce vyšší než před její realizací).</a:t>
            </a:r>
          </a:p>
          <a:p>
            <a:pPr marL="0" lvl="1" algn="just"/>
            <a:endParaRPr lang="cs-CZ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Na 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dotační </a:t>
            </a: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titul 03_01_01 je alokována výše 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celkové částky </a:t>
            </a: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20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 000 000 Kč. </a:t>
            </a:r>
            <a:endParaRPr lang="cs-CZ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Minimální 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výše dotace na jednu akci činí </a:t>
            </a: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300 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000 </a:t>
            </a: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Kč. Maximální výše dotace 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na jednu akci činí </a:t>
            </a: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3 000 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000 Kč. </a:t>
            </a:r>
            <a:endParaRPr lang="cs-CZ" sz="1200" u="none" strike="noStrike" dirty="0" smtClean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 algn="just">
              <a:spcAft>
                <a:spcPts val="0"/>
              </a:spcAft>
              <a:buSzPts val="1100"/>
              <a:buFont typeface="Arial" panose="020B0604020202020204" pitchFamily="34" charset="0"/>
              <a:buAutoNum type="arabicPeriod"/>
            </a:pPr>
            <a:endParaRPr lang="cs-CZ" sz="1100" u="none" strike="noStrik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21306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39091" y="1089898"/>
            <a:ext cx="10540538" cy="515525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/>
            <a:r>
              <a:rPr lang="cs-CZ" sz="1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Žadatelem může být pouze právnická osoba, </a:t>
            </a:r>
            <a:r>
              <a:rPr lang="cs-CZ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kterou </a:t>
            </a:r>
            <a:r>
              <a:rPr lang="cs-CZ" sz="16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je:</a:t>
            </a:r>
          </a:p>
          <a:p>
            <a:pPr lvl="0" algn="just"/>
            <a:r>
              <a:rPr lang="cs-CZ" sz="16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I. </a:t>
            </a:r>
            <a:r>
              <a:rPr lang="cs-CZ" dirty="0" smtClean="0"/>
              <a:t>obec </a:t>
            </a:r>
            <a:r>
              <a:rPr lang="cs-CZ" dirty="0"/>
              <a:t>v územním obvodu Olomouckého kraje, o velikosti do 2 000 EO nebo i větší, pokud se akce realizuje v místní části do 2 000 EO, a celkový počet EO obce je menší než 3 000,</a:t>
            </a:r>
            <a:endParaRPr lang="cs-CZ" sz="1600" dirty="0"/>
          </a:p>
          <a:p>
            <a:pPr lvl="0" algn="just"/>
            <a:r>
              <a:rPr lang="cs-CZ" dirty="0" smtClean="0"/>
              <a:t>II. svazek </a:t>
            </a:r>
            <a:r>
              <a:rPr lang="cs-CZ" dirty="0"/>
              <a:t>obcí, který je registrován v souladu se zákonem o obcích a jehož sídlo se nachází v územním obvodu Olomouckého kraje, zajišťující akci pro obce velikosti do 2 000 EO nebo i větší, pokud se akce týká jejich místní části do 2 000 EO, a celkový počet EO obce je menší než 3 000</a:t>
            </a:r>
            <a:r>
              <a:rPr lang="cs-CZ" dirty="0" smtClean="0"/>
              <a:t>. </a:t>
            </a:r>
            <a:endParaRPr lang="cs-CZ" sz="16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/>
            <a:endParaRPr lang="cs-CZ" sz="16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1" algn="just"/>
            <a:r>
              <a:rPr lang="cs-CZ" sz="16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Dotační titul bude </a:t>
            </a:r>
            <a:r>
              <a:rPr lang="cs-CZ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zveřejněn na úřední desce od </a:t>
            </a:r>
            <a:r>
              <a:rPr lang="cs-CZ" sz="16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9. 2. 2024 </a:t>
            </a:r>
            <a:r>
              <a:rPr lang="cs-CZ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 </a:t>
            </a:r>
            <a:r>
              <a:rPr lang="cs-CZ" sz="16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15. 5</a:t>
            </a:r>
            <a:r>
              <a:rPr lang="cs-CZ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cs-CZ" sz="16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2024. </a:t>
            </a:r>
            <a:r>
              <a:rPr lang="cs-CZ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Jeho zveřejnění nemá vliv na dobu, </a:t>
            </a:r>
            <a:r>
              <a:rPr lang="cs-CZ" sz="16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16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16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 </a:t>
            </a:r>
            <a:r>
              <a:rPr lang="cs-CZ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kterou jsou přijímány žádosti o dotace. </a:t>
            </a:r>
          </a:p>
          <a:p>
            <a:pPr lvl="0" algn="just"/>
            <a:r>
              <a:rPr lang="cs-CZ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marL="0" lvl="1" algn="just"/>
            <a:r>
              <a:rPr lang="cs-CZ" sz="1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Lhůta pro podání žádostí o dotace, včetně povinných příloh</a:t>
            </a:r>
            <a:r>
              <a:rPr lang="cs-CZ" sz="16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v systému RAP </a:t>
            </a:r>
            <a:r>
              <a:rPr lang="cs-CZ" sz="1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 stanovena od </a:t>
            </a:r>
            <a:r>
              <a:rPr lang="cs-CZ" sz="16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22. 3</a:t>
            </a:r>
            <a:r>
              <a:rPr lang="cs-CZ" sz="1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cs-CZ" sz="16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2024 </a:t>
            </a:r>
            <a:br>
              <a:rPr lang="cs-CZ" sz="16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16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 12. 4. 2024 </a:t>
            </a:r>
            <a:r>
              <a:rPr lang="cs-CZ" sz="1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 12:00 hodin.</a:t>
            </a:r>
            <a:r>
              <a:rPr lang="cs-CZ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cs-CZ" sz="1600" b="1" dirty="0" smtClean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spcBef>
                <a:spcPts val="600"/>
              </a:spcBef>
              <a:spcAft>
                <a:spcPts val="600"/>
              </a:spcAft>
              <a:buSzPts val="1200"/>
            </a:pPr>
            <a:r>
              <a:rPr lang="cs-CZ" sz="1600" b="1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Spoluúčast </a:t>
            </a:r>
            <a:r>
              <a:rPr lang="cs-CZ" sz="16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žadatele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905" indent="-540385" algn="just">
              <a:spcBef>
                <a:spcPts val="600"/>
              </a:spcBef>
              <a:spcAft>
                <a:spcPts val="600"/>
              </a:spcAft>
            </a:pP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Minimální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podíl spoluúčasti žadatele z vlastních a jiných zdrojů vychází z celkových předpokládaných uznatelných výdajů 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akce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uvedených v žádosti žadatele, a činí </a:t>
            </a:r>
            <a:r>
              <a:rPr lang="cs-CZ" sz="16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50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% celkových předpokládaných uznatelných výdajů akce. V případě, že celkové skutečně vynaložené uznatelné výdaje akce budou nižší než celkové předpokládané uznatelné výdaje akce uvedené v žádosti žadatele, je žadatel povinen v rámci vyúčtování dotace vrátit poskytovateli část poskytnuté dotace v souladu se Smlouvou tak, aby výše dotace odpovídala maximálně 50 % z celkových skutečně vynaložených uznatelných výdajů akce.</a:t>
            </a:r>
            <a:endParaRPr lang="cs-CZ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88392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89462" y="606829"/>
            <a:ext cx="9850582" cy="58323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Bef>
                <a:spcPts val="600"/>
              </a:spcBef>
              <a:spcAft>
                <a:spcPts val="600"/>
              </a:spcAft>
              <a:buSzPts val="1200"/>
            </a:pPr>
            <a:r>
              <a:rPr lang="cs-CZ" sz="16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Administrace žádostí o dotace a kritéria hodnocení žádostí 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540385" algn="just">
              <a:spcAft>
                <a:spcPts val="0"/>
              </a:spcAft>
            </a:pP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Administrátor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shromáždí přijaté žádosti o dotace, posoudí jejich formální náležitosti a jejich soulad 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 podmínkami dotačního  titulu a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provede jejich hodnocení podle kritérií uvedených v tomto dotačním 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programu.</a:t>
            </a:r>
          </a:p>
          <a:p>
            <a:pPr marL="228600" indent="-540385" algn="just">
              <a:spcAft>
                <a:spcPts val="0"/>
              </a:spcAft>
            </a:pP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Administrátor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 vyhrazuje právo vyžádat si doplnění předložené žádosti o dotaci. </a:t>
            </a:r>
            <a:endParaRPr lang="cs-CZ" sz="16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případě, že žadatel v termínu dle odst. 8.6 nedoplní předloženou žádost o dotaci, je administrátor oprávněn žádost vyřadit a takto vyřazená žádost není hodnocena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just">
              <a:spcAft>
                <a:spcPts val="0"/>
              </a:spcAft>
            </a:pPr>
            <a:endParaRPr lang="cs-CZ" sz="1600" u="none" strike="noStrike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cs-CZ" sz="1600" b="1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Žádosti jsou hodnoceny administrátorem (hodnotící kritéria A). Dále jsou žádosti hodnoceny poradním orgánem – Komise jmenovaná Radou Olomouckého kraje (hodnotící kritéria B). Kritéria na úrovni C posuzuje Rada Olomouckého kraje.</a:t>
            </a:r>
          </a:p>
          <a:p>
            <a:pPr algn="just">
              <a:spcAft>
                <a:spcPts val="0"/>
              </a:spcAft>
            </a:pPr>
            <a:endParaRPr lang="cs-CZ" sz="1400" b="1" dirty="0" smtClean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cs-CZ" sz="14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cs-CZ" sz="1400" dirty="0" smtClean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cs-CZ" sz="14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cs-CZ" sz="1400" dirty="0" smtClean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cs-CZ" sz="14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cs-CZ" sz="1400" dirty="0" smtClean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cs-CZ" sz="14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cs-CZ" sz="1400" dirty="0" smtClean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cs-CZ" sz="14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cs-CZ" sz="1400" dirty="0" smtClean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cs-CZ" sz="14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cs-CZ" sz="1400" dirty="0" smtClean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cs-CZ" sz="10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</a:t>
            </a:r>
            <a:endParaRPr lang="cs-CZ" sz="1400" u="none" strike="noStrik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9" name="Tabulka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911834"/>
              </p:ext>
            </p:extLst>
          </p:nvPr>
        </p:nvGraphicFramePr>
        <p:xfrm>
          <a:off x="1554478" y="3591099"/>
          <a:ext cx="8605520" cy="24916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51380">
                  <a:extLst>
                    <a:ext uri="{9D8B030D-6E8A-4147-A177-3AD203B41FA5}">
                      <a16:colId xmlns:a16="http://schemas.microsoft.com/office/drawing/2014/main" val="2062087725"/>
                    </a:ext>
                  </a:extLst>
                </a:gridCol>
                <a:gridCol w="2151380">
                  <a:extLst>
                    <a:ext uri="{9D8B030D-6E8A-4147-A177-3AD203B41FA5}">
                      <a16:colId xmlns:a16="http://schemas.microsoft.com/office/drawing/2014/main" val="1256345948"/>
                    </a:ext>
                  </a:extLst>
                </a:gridCol>
                <a:gridCol w="2151380">
                  <a:extLst>
                    <a:ext uri="{9D8B030D-6E8A-4147-A177-3AD203B41FA5}">
                      <a16:colId xmlns:a16="http://schemas.microsoft.com/office/drawing/2014/main" val="3834667474"/>
                    </a:ext>
                  </a:extLst>
                </a:gridCol>
                <a:gridCol w="2151380">
                  <a:extLst>
                    <a:ext uri="{9D8B030D-6E8A-4147-A177-3AD203B41FA5}">
                      <a16:colId xmlns:a16="http://schemas.microsoft.com/office/drawing/2014/main" val="2549861602"/>
                    </a:ext>
                  </a:extLst>
                </a:gridCol>
              </a:tblGrid>
              <a:tr h="418961">
                <a:tc gridSpan="4"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ZPŮSOB</a:t>
                      </a:r>
                      <a:r>
                        <a:rPr lang="cs-CZ" sz="1400" baseline="0" dirty="0" smtClean="0"/>
                        <a:t> HODNOCENÍ A ROZHODOVÁNÍ O ŽÁDOSTECH</a:t>
                      </a:r>
                      <a:endParaRPr lang="cs-CZ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0387581"/>
                  </a:ext>
                </a:extLst>
              </a:tr>
              <a:tr h="418961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/>
                        <a:t>NÁZEV HODNOCENÍ</a:t>
                      </a:r>
                      <a:endParaRPr lang="cs-CZ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/>
                        <a:t>HODNOTITEL</a:t>
                      </a:r>
                      <a:endParaRPr lang="cs-CZ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/>
                        <a:t>POČET KRITÉRIÍ</a:t>
                      </a:r>
                      <a:endParaRPr lang="cs-CZ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/>
                        <a:t>MAXIMÁLNÍ POČET PŘIDĚLENÝCH BODŮ</a:t>
                      </a:r>
                      <a:endParaRPr lang="cs-CZ" sz="1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4357629"/>
                  </a:ext>
                </a:extLst>
              </a:tr>
              <a:tr h="418961"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Hodnotící</a:t>
                      </a:r>
                      <a:r>
                        <a:rPr lang="cs-CZ" sz="1400" baseline="0" dirty="0" smtClean="0"/>
                        <a:t> kritéria A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Administrátor</a:t>
                      </a:r>
                      <a:r>
                        <a:rPr lang="cs-CZ" sz="1400" baseline="0" dirty="0" smtClean="0"/>
                        <a:t> (automatické hodnocení)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4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40</a:t>
                      </a:r>
                      <a:endParaRPr lang="cs-CZ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104541"/>
                  </a:ext>
                </a:extLst>
              </a:tr>
              <a:tr h="418961"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Hodnotící</a:t>
                      </a:r>
                      <a:r>
                        <a:rPr lang="cs-CZ" sz="1400" baseline="0" dirty="0" smtClean="0"/>
                        <a:t> kritéria B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Hodnotící komise – Komise jmenovaná Radou OK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2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40</a:t>
                      </a:r>
                      <a:endParaRPr lang="cs-CZ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5771080"/>
                  </a:ext>
                </a:extLst>
              </a:tr>
              <a:tr h="418961"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Hodnotící kritéria C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Rada Olomouckého kraje (ROK)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1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20</a:t>
                      </a:r>
                      <a:endParaRPr lang="cs-CZ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187298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783509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9058820"/>
              </p:ext>
            </p:extLst>
          </p:nvPr>
        </p:nvGraphicFramePr>
        <p:xfrm>
          <a:off x="1105591" y="590207"/>
          <a:ext cx="9285317" cy="602058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87018">
                  <a:extLst>
                    <a:ext uri="{9D8B030D-6E8A-4147-A177-3AD203B41FA5}">
                      <a16:colId xmlns:a16="http://schemas.microsoft.com/office/drawing/2014/main" val="2305969371"/>
                    </a:ext>
                  </a:extLst>
                </a:gridCol>
                <a:gridCol w="7376425">
                  <a:extLst>
                    <a:ext uri="{9D8B030D-6E8A-4147-A177-3AD203B41FA5}">
                      <a16:colId xmlns:a16="http://schemas.microsoft.com/office/drawing/2014/main" val="4263607336"/>
                    </a:ext>
                  </a:extLst>
                </a:gridCol>
                <a:gridCol w="1121874">
                  <a:extLst>
                    <a:ext uri="{9D8B030D-6E8A-4147-A177-3AD203B41FA5}">
                      <a16:colId xmlns:a16="http://schemas.microsoft.com/office/drawing/2014/main" val="3377793617"/>
                    </a:ext>
                  </a:extLst>
                </a:gridCol>
              </a:tblGrid>
              <a:tr h="455579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cs-CZ" sz="1400" cap="all" dirty="0">
                          <a:effectLst/>
                        </a:rPr>
                        <a:t> </a:t>
                      </a:r>
                      <a:endParaRPr lang="cs-CZ" sz="1400" dirty="0">
                        <a:effectLst/>
                      </a:endParaRPr>
                    </a:p>
                    <a:p>
                      <a:pPr marL="540385" indent="-540385"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cs-CZ" sz="1400" cap="all" dirty="0">
                          <a:effectLst/>
                        </a:rPr>
                        <a:t>Kritéria hodnocení žádostí – definice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u="none" strike="noStrike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02607185"/>
                  </a:ext>
                </a:extLst>
              </a:tr>
              <a:tr h="247102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A</a:t>
                      </a:r>
                      <a:endParaRPr lang="cs-C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90170" indent="-540385" algn="just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Hodnotící kritéria definovaná administrátorem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u="none" strike="noStrike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671538509"/>
                  </a:ext>
                </a:extLst>
              </a:tr>
              <a:tr h="436159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A1</a:t>
                      </a:r>
                      <a:endParaRPr lang="cs-C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90170" indent="-540385" algn="just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Velikost žadatele (obce)  – počet obyvatel 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Počet</a:t>
                      </a: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bodů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1105716"/>
                  </a:ext>
                </a:extLst>
              </a:tr>
              <a:tr h="741306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cs-CZ" sz="1400" dirty="0">
                          <a:effectLst/>
                        </a:rPr>
                        <a:t>Do </a:t>
                      </a:r>
                      <a:r>
                        <a:rPr lang="cs-CZ" sz="1400" dirty="0" smtClean="0">
                          <a:effectLst/>
                        </a:rPr>
                        <a:t>500</a:t>
                      </a:r>
                    </a:p>
                    <a:p>
                      <a:pPr marL="342900" lvl="0" indent="-3429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cs-CZ" sz="1400" dirty="0" smtClean="0">
                          <a:effectLst/>
                        </a:rPr>
                        <a:t>501–1000</a:t>
                      </a:r>
                      <a:endParaRPr lang="cs-CZ" sz="1400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cs-CZ" sz="1400" dirty="0">
                          <a:effectLst/>
                        </a:rPr>
                        <a:t>1001–2000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10</a:t>
                      </a:r>
                      <a:endParaRPr lang="cs-CZ" sz="1400" dirty="0">
                        <a:effectLst/>
                      </a:endParaRP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61185694"/>
                  </a:ext>
                </a:extLst>
              </a:tr>
              <a:tr h="494205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576195" algn="ctr"/>
                        </a:tabLst>
                      </a:pPr>
                      <a:r>
                        <a:rPr lang="cs-CZ" sz="1200">
                          <a:effectLst/>
                        </a:rPr>
                        <a:t>A2</a:t>
                      </a:r>
                      <a:endParaRPr lang="cs-C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540385" indent="-540385" algn="just">
                        <a:lnSpc>
                          <a:spcPct val="115000"/>
                        </a:lnSpc>
                        <a:spcAft>
                          <a:spcPts val="600"/>
                        </a:spcAft>
                        <a:tabLst>
                          <a:tab pos="2576195" algn="ctr"/>
                        </a:tabLst>
                      </a:pPr>
                      <a:r>
                        <a:rPr lang="cs-CZ" sz="1400" b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Zlepšení jakosti vody ve vodním toku a zlepšení stavu životního prostředí</a:t>
                      </a:r>
                      <a:r>
                        <a:rPr lang="cs-CZ" sz="12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	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Počet</a:t>
                      </a: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bodů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206023726"/>
                  </a:ext>
                </a:extLst>
              </a:tr>
              <a:tr h="1350621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576195" algn="ctr"/>
                        </a:tabLst>
                      </a:pPr>
                      <a:r>
                        <a:rPr lang="cs-CZ" sz="12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Vybudování nové ČOV v místě, kde byly doposud vypouštěny odpadní vody do vodního toku </a:t>
                      </a:r>
                      <a:b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bez čištění nebo vybudování nové kanalizace s napojením více než 100 EO</a:t>
                      </a:r>
                      <a:endParaRPr lang="cs-CZ" sz="1400" dirty="0" smtClean="0">
                        <a:effectLst/>
                        <a:latin typeface="+mn-lt"/>
                      </a:endParaRPr>
                    </a:p>
                    <a:p>
                      <a:pPr marL="285750" lvl="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Dostavba, intenzifikace stávající ČOV za účelem dosažení limitů stanovených příslušnými právními předpisy nebo vybudování nové kanalizace s napojením 50 až 100 EO</a:t>
                      </a:r>
                      <a:endParaRPr lang="cs-CZ" sz="1400" dirty="0" smtClean="0">
                        <a:effectLst/>
                        <a:latin typeface="+mn-lt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Vybudování nové kanalizace s napojením méně než 50 EO nebo pouze rekonstrukce (změna technických parametrů) kanalizace nebo ČOV</a:t>
                      </a:r>
                      <a:endParaRPr lang="cs-CZ" sz="1400" dirty="0"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10</a:t>
                      </a:r>
                      <a:endParaRPr lang="cs-CZ" sz="1400" dirty="0">
                        <a:effectLst/>
                      </a:endParaRP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 smtClean="0">
                        <a:effectLst/>
                      </a:endParaRP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5</a:t>
                      </a:r>
                      <a:endParaRPr lang="cs-CZ" sz="1400" dirty="0">
                        <a:effectLst/>
                      </a:endParaRP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42945945"/>
                  </a:ext>
                </a:extLst>
              </a:tr>
              <a:tr h="479688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576195" algn="ctr"/>
                        </a:tabLst>
                      </a:pPr>
                      <a:r>
                        <a:rPr lang="cs-CZ" sz="1200" dirty="0" smtClean="0">
                          <a:effectLst/>
                        </a:rPr>
                        <a:t>A3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3180" indent="-43180"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576195" algn="ctr"/>
                        </a:tabLst>
                      </a:pPr>
                      <a:r>
                        <a:rPr lang="cs-CZ" sz="1400" dirty="0">
                          <a:effectLst/>
                        </a:rPr>
                        <a:t> </a:t>
                      </a:r>
                      <a:r>
                        <a:rPr lang="cs-CZ" sz="14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Zajištění celkového financování předmětu podpory po celou dobu výstavby</a:t>
                      </a:r>
                      <a:endParaRPr lang="cs-CZ" sz="14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Počet</a:t>
                      </a: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bodů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32865375"/>
                  </a:ext>
                </a:extLst>
              </a:tr>
              <a:tr h="543313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576195" algn="ctr"/>
                        </a:tabLst>
                      </a:pPr>
                      <a:r>
                        <a:rPr lang="cs-CZ" sz="12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Kompletní zajištěné dofinancování z jiného dotačního titulu a z vlastních zdrojů</a:t>
                      </a:r>
                      <a:endParaRPr lang="cs-CZ" sz="1400" dirty="0" smtClean="0">
                        <a:effectLst/>
                      </a:endParaRP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Zajištěné kompletního dofinancování pouze z vlastních zdrojů</a:t>
                      </a:r>
                      <a:endParaRPr lang="cs-CZ" sz="1400" dirty="0" smtClean="0">
                        <a:effectLst/>
                      </a:endParaRPr>
                    </a:p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576195" algn="ctr"/>
                        </a:tabLst>
                      </a:pP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lvl="0" indent="0" algn="ctr">
                        <a:buFont typeface="Arial" panose="020B0604020202020204" pitchFamily="34" charset="0"/>
                        <a:buNone/>
                      </a:pPr>
                      <a:r>
                        <a:rPr lang="cs-CZ" sz="1400" dirty="0" smtClean="0">
                          <a:effectLst/>
                          <a:latin typeface="+mn-lt"/>
                        </a:rPr>
                        <a:t>10</a:t>
                      </a:r>
                    </a:p>
                    <a:p>
                      <a:pPr marL="0" lvl="0" indent="0" algn="ctr">
                        <a:buFont typeface="Arial" panose="020B0604020202020204" pitchFamily="34" charset="0"/>
                        <a:buNone/>
                      </a:pPr>
                      <a:r>
                        <a:rPr lang="cs-CZ" sz="1400" dirty="0" smtClean="0">
                          <a:effectLst/>
                          <a:latin typeface="+mn-lt"/>
                        </a:rPr>
                        <a:t>5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31931897"/>
                  </a:ext>
                </a:extLst>
              </a:tr>
              <a:tr h="433542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576195" algn="ctr"/>
                        </a:tabLst>
                      </a:pPr>
                      <a:r>
                        <a:rPr lang="cs-CZ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A4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540385" indent="-540385"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14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Počet všech poskytnutých dotací žadateli v rámci tohoto dotačního titulu od roku 2018 do roku 2023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Počet </a:t>
                      </a:r>
                      <a:endParaRPr lang="cs-CZ" sz="1400" b="0" dirty="0" smtClean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0" dirty="0" smtClean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bodů</a:t>
                      </a:r>
                      <a:endParaRPr lang="cs-CZ" sz="14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45506553"/>
                  </a:ext>
                </a:extLst>
              </a:tr>
              <a:tr h="540968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576195" algn="ctr"/>
                        </a:tabLst>
                      </a:pP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cs-CZ" sz="1400" dirty="0" smtClean="0">
                        <a:effectLst/>
                      </a:endParaRP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1–2</a:t>
                      </a:r>
                      <a:endParaRPr lang="cs-CZ" sz="1400" dirty="0" smtClean="0">
                        <a:effectLst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3–4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lvl="0" indent="0" algn="ctr">
                        <a:buFont typeface="Arial" panose="020B0604020202020204" pitchFamily="34" charset="0"/>
                        <a:buNone/>
                      </a:pPr>
                      <a:r>
                        <a:rPr lang="cs-CZ" sz="1400" dirty="0" smtClean="0">
                          <a:effectLst/>
                          <a:latin typeface="+mn-lt"/>
                        </a:rPr>
                        <a:t>10</a:t>
                      </a:r>
                    </a:p>
                    <a:p>
                      <a:pPr marL="0" lvl="0" indent="0" algn="ctr">
                        <a:buFont typeface="Arial" panose="020B0604020202020204" pitchFamily="34" charset="0"/>
                        <a:buNone/>
                      </a:pPr>
                      <a:r>
                        <a:rPr lang="cs-CZ" sz="1400" dirty="0" smtClean="0">
                          <a:effectLst/>
                          <a:latin typeface="+mn-lt"/>
                        </a:rPr>
                        <a:t>5</a:t>
                      </a:r>
                    </a:p>
                    <a:p>
                      <a:pPr marL="0" lvl="0" indent="0" algn="ctr">
                        <a:buFont typeface="Arial" panose="020B0604020202020204" pitchFamily="34" charset="0"/>
                        <a:buNone/>
                      </a:pPr>
                      <a:r>
                        <a:rPr lang="cs-CZ" sz="1400" dirty="0" smtClean="0">
                          <a:effectLst/>
                          <a:latin typeface="+mn-lt"/>
                        </a:rPr>
                        <a:t>1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03584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569610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5002014"/>
              </p:ext>
            </p:extLst>
          </p:nvPr>
        </p:nvGraphicFramePr>
        <p:xfrm>
          <a:off x="1064027" y="606830"/>
          <a:ext cx="9443259" cy="442743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00404">
                  <a:extLst>
                    <a:ext uri="{9D8B030D-6E8A-4147-A177-3AD203B41FA5}">
                      <a16:colId xmlns:a16="http://schemas.microsoft.com/office/drawing/2014/main" val="3167773884"/>
                    </a:ext>
                  </a:extLst>
                </a:gridCol>
                <a:gridCol w="7501898">
                  <a:extLst>
                    <a:ext uri="{9D8B030D-6E8A-4147-A177-3AD203B41FA5}">
                      <a16:colId xmlns:a16="http://schemas.microsoft.com/office/drawing/2014/main" val="128832227"/>
                    </a:ext>
                  </a:extLst>
                </a:gridCol>
                <a:gridCol w="1140957">
                  <a:extLst>
                    <a:ext uri="{9D8B030D-6E8A-4147-A177-3AD203B41FA5}">
                      <a16:colId xmlns:a16="http://schemas.microsoft.com/office/drawing/2014/main" val="525213527"/>
                    </a:ext>
                  </a:extLst>
                </a:gridCol>
              </a:tblGrid>
              <a:tr h="485357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B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84" marR="42884" marT="0" marB="0" anchor="ctr"/>
                </a:tc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Hodnotící kritéria definuje administrátor ve spolupráci s hodnotitelem kritérií B. 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84" marR="42884" marT="0" marB="0" anchor="ctr"/>
                </a:tc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84" marR="42884" marT="0" marB="0" anchor="ctr"/>
                </a:tc>
                <a:extLst>
                  <a:ext uri="{0D108BD9-81ED-4DB2-BD59-A6C34878D82A}">
                    <a16:rowId xmlns:a16="http://schemas.microsoft.com/office/drawing/2014/main" val="1897274379"/>
                  </a:ext>
                </a:extLst>
              </a:tr>
              <a:tr h="1236061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B1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84" marR="42884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400" b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Technicko</a:t>
                      </a:r>
                      <a:r>
                        <a:rPr lang="cs-CZ" sz="14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– ekonomická úroveň navržených opatření</a:t>
                      </a:r>
                    </a:p>
                    <a:p>
                      <a:pPr algn="just"/>
                      <a:r>
                        <a:rPr lang="cs-CZ" sz="1400" b="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(je posuzována dle Metodického pokynu Ministerstva zemědělství č. 1400/2020-15132 pro orientační ukazatele výpočtu pořizovací (aktualizované) ceny objektů do Vybraných údajů majetkové evidence vodovodů a kanalizací, pro Plány rozvoje vodovodů a kanalizací a pro Plány financování obnovy vodovodů a kanalizací platného od 24. 9. 2020)</a:t>
                      </a:r>
                      <a:endParaRPr lang="cs-CZ" sz="14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84" marR="42884" marT="0" marB="0" anchor="ctr"/>
                </a:tc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Počet </a:t>
                      </a: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bodů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84" marR="42884" marT="0" marB="0" anchor="ctr"/>
                </a:tc>
                <a:extLst>
                  <a:ext uri="{0D108BD9-81ED-4DB2-BD59-A6C34878D82A}">
                    <a16:rowId xmlns:a16="http://schemas.microsoft.com/office/drawing/2014/main" val="3286323372"/>
                  </a:ext>
                </a:extLst>
              </a:tr>
              <a:tr h="970717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84" marR="42884" marT="0" marB="0" anchor="ctr"/>
                </a:tc>
                <a:tc>
                  <a:txBody>
                    <a:bodyPr/>
                    <a:lstStyle/>
                    <a:p>
                      <a:pPr marL="285750" lvl="0" indent="-285750" algn="just">
                        <a:lnSpc>
                          <a:spcPct val="100000"/>
                        </a:lnSpc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  <a:tabLst>
                          <a:tab pos="2576195" algn="ctr"/>
                        </a:tabLst>
                      </a:pPr>
                      <a:r>
                        <a:rPr lang="cs-CZ" sz="1400" dirty="0">
                          <a:effectLst/>
                        </a:rPr>
                        <a:t>výdaje odpovídají obvyklým cenám za navržené řešení a rozsah prací v porovnání s akcemi obdobného charakteru.</a:t>
                      </a:r>
                    </a:p>
                    <a:p>
                      <a:pPr marL="285750" lvl="0" indent="-285750" algn="just">
                        <a:lnSpc>
                          <a:spcPct val="100000"/>
                        </a:lnSpc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  <a:tabLst>
                          <a:tab pos="2576195" algn="ctr"/>
                        </a:tabLst>
                      </a:pPr>
                      <a:r>
                        <a:rPr lang="cs-CZ" sz="1400" dirty="0">
                          <a:effectLst/>
                        </a:rPr>
                        <a:t>výdaje překračují obvyklé ceny, ale jejich výše je odůvodněna navrženým řešením.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84" marR="42884" marT="0" marB="0" anchor="ctr"/>
                </a:tc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20</a:t>
                      </a:r>
                      <a:endParaRPr lang="cs-CZ" sz="1400" dirty="0">
                        <a:effectLst/>
                      </a:endParaRP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84" marR="42884" marT="0" marB="0"/>
                </a:tc>
                <a:extLst>
                  <a:ext uri="{0D108BD9-81ED-4DB2-BD59-A6C34878D82A}">
                    <a16:rowId xmlns:a16="http://schemas.microsoft.com/office/drawing/2014/main" val="3109566824"/>
                  </a:ext>
                </a:extLst>
              </a:tr>
              <a:tr h="508475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B2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84" marR="42884" marT="0" marB="0" anchor="ctr"/>
                </a:tc>
                <a:tc>
                  <a:txBody>
                    <a:bodyPr/>
                    <a:lstStyle/>
                    <a:p>
                      <a:pPr marL="111125" indent="-2794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576195" algn="ctr"/>
                        </a:tabLst>
                      </a:pPr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Umístění stavby v území</a:t>
                      </a:r>
                      <a:endParaRPr lang="cs-CZ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84" marR="42884" marT="0" marB="0" anchor="ctr"/>
                </a:tc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Počet </a:t>
                      </a: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bodů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84" marR="42884" marT="0" marB="0"/>
                </a:tc>
                <a:extLst>
                  <a:ext uri="{0D108BD9-81ED-4DB2-BD59-A6C34878D82A}">
                    <a16:rowId xmlns:a16="http://schemas.microsoft.com/office/drawing/2014/main" val="2239564504"/>
                  </a:ext>
                </a:extLst>
              </a:tr>
              <a:tr h="1105381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84" marR="42884" marT="0" marB="0" anchor="ctr"/>
                </a:tc>
                <a:tc>
                  <a:txBody>
                    <a:bodyPr/>
                    <a:lstStyle/>
                    <a:p>
                      <a:pPr marL="285750" lvl="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akce je umístěna v CHOPAV, v ochranném pásmu vodních zdrojů pitné vody, minerálních vod a léčivých pramenů, v povodí nádrže Plumlov</a:t>
                      </a:r>
                      <a:endParaRPr lang="cs-CZ" sz="1400" dirty="0" smtClean="0">
                        <a:effectLst/>
                      </a:endParaRPr>
                    </a:p>
                    <a:p>
                      <a:pPr marL="285750" lvl="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akce je umístěna na zvláště chráněném území dle zákona č. 114/1992 Sb., o ochraně přírody </a:t>
                      </a:r>
                      <a:b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krajiny (CHKO Jeseníky nebo CHKO Litovelské Pomoraví)</a:t>
                      </a:r>
                      <a:endParaRPr lang="cs-CZ" sz="1400" dirty="0" smtClean="0">
                        <a:effectLst/>
                      </a:endParaRPr>
                    </a:p>
                    <a:p>
                      <a:pPr marL="28575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akce není umístěna v území požívající výše uvedené ochrany (není v CHOPAV, OPVZ, atd.)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84" marR="42884" marT="0" marB="0" anchor="ctr"/>
                </a:tc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20</a:t>
                      </a:r>
                      <a:endParaRPr lang="cs-CZ" sz="1400" dirty="0">
                        <a:effectLst/>
                      </a:endParaRP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 smtClean="0">
                        <a:effectLst/>
                      </a:endParaRP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10</a:t>
                      </a:r>
                      <a:endParaRPr lang="cs-CZ" sz="1400" dirty="0">
                        <a:effectLst/>
                      </a:endParaRP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84" marR="42884" marT="0" marB="0"/>
                </a:tc>
                <a:extLst>
                  <a:ext uri="{0D108BD9-81ED-4DB2-BD59-A6C34878D82A}">
                    <a16:rowId xmlns:a16="http://schemas.microsoft.com/office/drawing/2014/main" val="31400030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179726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2130025"/>
              </p:ext>
            </p:extLst>
          </p:nvPr>
        </p:nvGraphicFramePr>
        <p:xfrm>
          <a:off x="1371601" y="1080655"/>
          <a:ext cx="9385068" cy="485463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95472">
                  <a:extLst>
                    <a:ext uri="{9D8B030D-6E8A-4147-A177-3AD203B41FA5}">
                      <a16:colId xmlns:a16="http://schemas.microsoft.com/office/drawing/2014/main" val="2883339530"/>
                    </a:ext>
                  </a:extLst>
                </a:gridCol>
                <a:gridCol w="7455670">
                  <a:extLst>
                    <a:ext uri="{9D8B030D-6E8A-4147-A177-3AD203B41FA5}">
                      <a16:colId xmlns:a16="http://schemas.microsoft.com/office/drawing/2014/main" val="2647097110"/>
                    </a:ext>
                  </a:extLst>
                </a:gridCol>
                <a:gridCol w="1133926">
                  <a:extLst>
                    <a:ext uri="{9D8B030D-6E8A-4147-A177-3AD203B41FA5}">
                      <a16:colId xmlns:a16="http://schemas.microsoft.com/office/drawing/2014/main" val="2458763119"/>
                    </a:ext>
                  </a:extLst>
                </a:gridCol>
              </a:tblGrid>
              <a:tr h="985476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C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Hodnotící kritéria definuje administrátor ve spolupráci s hodnotící komisí. Jedná se o hodnocení významu projektu z pohledu poskytovatele </a:t>
                      </a:r>
                      <a:r>
                        <a:rPr lang="cs-CZ" sz="1400" dirty="0" smtClean="0">
                          <a:effectLst/>
                        </a:rPr>
                        <a:t>dotace.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Počet </a:t>
                      </a: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bodů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25985650"/>
                  </a:ext>
                </a:extLst>
              </a:tr>
              <a:tr h="3869156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Regionální význam – napojení na kanalizaci nebo ČOV jiné obce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Místní význam – kanalizace a ČOV pro jednu obec (bez napojení na kanalizační systém jiné obce)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 smtClean="0">
                        <a:effectLst/>
                      </a:endParaRP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 smtClean="0">
                        <a:effectLst/>
                      </a:endParaRP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 smtClean="0">
                        <a:effectLst/>
                      </a:endParaRP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 smtClean="0">
                        <a:effectLst/>
                      </a:endParaRP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 smtClean="0">
                        <a:effectLst/>
                      </a:endParaRP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20</a:t>
                      </a:r>
                      <a:endParaRPr lang="cs-CZ" sz="1400" dirty="0">
                        <a:effectLst/>
                      </a:endParaRP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7478904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754808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32509" y="335846"/>
            <a:ext cx="10906298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just">
              <a:spcAft>
                <a:spcPts val="0"/>
              </a:spcAft>
              <a:buSzPts val="1100"/>
            </a:pP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Administrátor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 ověření informací ze žádosti (administrativní kontrola údajů, kontrola účelu žádosti na Pravidla, případná kontrola 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splnění požadavků na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odstranění nedostatků v žádosti dle odst. 8.6 apod.) hodnotí žádosti v části kritérií A. Poté</a:t>
            </a:r>
            <a:r>
              <a:rPr lang="cs-CZ" sz="16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předloží přijaté žádosti s 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bodovým hodnocením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kritérií A příslušné hodnotící komisi: Komisi 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jmenované Radou Olomouckého kraje. </a:t>
            </a:r>
          </a:p>
          <a:p>
            <a:pPr marL="0" lvl="1" algn="just">
              <a:spcAft>
                <a:spcPts val="0"/>
              </a:spcAft>
              <a:buSzPts val="1100"/>
            </a:pP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540385" algn="just">
              <a:spcAft>
                <a:spcPts val="0"/>
              </a:spcAft>
            </a:pP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Hodnotící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komise provede hodnocení žádostí z odborného pohledu (kritéria B). Dále hodnotící komise ve spolupráci s administrátorem připraví návrh bodového hodnocení významu žádosti (projektu) z pohledu poskytovatele dotace (kritéria C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).</a:t>
            </a:r>
            <a:endParaRPr lang="cs-CZ" sz="16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540385" algn="just">
              <a:spcAft>
                <a:spcPts val="0"/>
              </a:spcAft>
            </a:pP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540385" algn="just">
              <a:spcAft>
                <a:spcPts val="0"/>
              </a:spcAft>
            </a:pP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vyhodnocení v 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hodnotící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komisi připraví administrátor podkladový materiál pro další hodnocení žádostí a rozhodnutí o žádostech řídícím orgánem. Přijaté žádosti o dotace v dotačním programu (podstatné náležitosti žádostí) jsou v podkladovém materiálu seřazeny 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dle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dosaženého bodového zisku. Žádosti o dotaci může být vyhověno částečně nebo v plné výši. Ke krácení požadavku dojde především v případech převisu žádostí a nedostatku finančních prostředků, které jsou v daném dotačním programu k dispozici. 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40385" indent="-540385" algn="just">
              <a:spcAft>
                <a:spcPts val="0"/>
              </a:spcAft>
            </a:pP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 případech, kdy je Pravidly umožněno příjemci požadované dotace krátit (s ohledem na počet žadatelů a 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výši</a:t>
            </a:r>
          </a:p>
          <a:p>
            <a:pPr marL="540385" indent="-540385" algn="just">
              <a:spcAft>
                <a:spcPts val="0"/>
              </a:spcAft>
            </a:pP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alokace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), bude návrh 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Radě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Olomouckého kraje a následně řídícímu orgánu na výši poskytnuté dotace 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 jednotlivé</a:t>
            </a:r>
          </a:p>
          <a:p>
            <a:pPr marL="540385" indent="-540385">
              <a:spcAft>
                <a:spcPts val="0"/>
              </a:spcAft>
            </a:pP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žadatele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odpovídat výsledku bodování v části A, B a návrhu v části C.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540385" algn="just">
              <a:spcAft>
                <a:spcPts val="0"/>
              </a:spcAft>
            </a:pPr>
            <a:endParaRPr lang="cs-CZ" sz="1600" dirty="0" smtClean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540385" algn="just">
              <a:spcAft>
                <a:spcPts val="0"/>
              </a:spcAft>
            </a:pP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Administrátor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připraví návrh na vyhodnocení tak, aby celková výše obdržených bodů žádosti relevantně odpovídala návrhu na 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výši poskytnuté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dotace 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poměru na žadatelem požadovanou výši dotace (např. z celkově možných 60 bodů je žádost obodovaná na 60 bodů, bude navrženo požadovaných 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100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000 Kč; z celkově možných 60 bodů je žádost obodovaná na 48 bodů, bude navrženo 80 000 Kč, tzn., za 80 % bodů obdrží 80 % požadované částky 100 000 Kč). 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40385" indent="-540385" algn="just">
              <a:spcAft>
                <a:spcPts val="0"/>
              </a:spcAft>
            </a:pPr>
            <a:r>
              <a:rPr lang="cs-CZ" sz="1200" dirty="0">
                <a:solidFill>
                  <a:srgbClr val="0000FF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cs-CZ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4105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2406888"/>
              </p:ext>
            </p:extLst>
          </p:nvPr>
        </p:nvGraphicFramePr>
        <p:xfrm>
          <a:off x="1446415" y="822959"/>
          <a:ext cx="8545483" cy="514557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830447">
                  <a:extLst>
                    <a:ext uri="{9D8B030D-6E8A-4147-A177-3AD203B41FA5}">
                      <a16:colId xmlns:a16="http://schemas.microsoft.com/office/drawing/2014/main" val="1211911257"/>
                    </a:ext>
                  </a:extLst>
                </a:gridCol>
                <a:gridCol w="1915743">
                  <a:extLst>
                    <a:ext uri="{9D8B030D-6E8A-4147-A177-3AD203B41FA5}">
                      <a16:colId xmlns:a16="http://schemas.microsoft.com/office/drawing/2014/main" val="2830286220"/>
                    </a:ext>
                  </a:extLst>
                </a:gridCol>
                <a:gridCol w="2799293">
                  <a:extLst>
                    <a:ext uri="{9D8B030D-6E8A-4147-A177-3AD203B41FA5}">
                      <a16:colId xmlns:a16="http://schemas.microsoft.com/office/drawing/2014/main" val="1089009989"/>
                    </a:ext>
                  </a:extLst>
                </a:gridCol>
              </a:tblGrid>
              <a:tr h="552671">
                <a:tc>
                  <a:txBody>
                    <a:bodyPr/>
                    <a:lstStyle/>
                    <a:p>
                      <a:pPr marL="21590" indent="-540385" algn="just"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cs-CZ" sz="1600" dirty="0">
                          <a:effectLst/>
                        </a:rPr>
                        <a:t>PODKLAD PRO ROZHODNUTÍ ŘÍDÍCÍHO ORGÁNU</a:t>
                      </a:r>
                      <a:endParaRPr lang="cs-CZ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1590" indent="-540385" algn="just"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cs-CZ" sz="1600" cap="all" dirty="0">
                          <a:effectLst/>
                        </a:rPr>
                        <a:t>Počet DOSAŽENÝCH bodů</a:t>
                      </a:r>
                      <a:endParaRPr lang="cs-CZ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540385" indent="-540385" algn="l"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cs-CZ" sz="1600" cap="all">
                          <a:effectLst/>
                        </a:rPr>
                        <a:t>Návrh řídícímu ORgánu</a:t>
                      </a:r>
                      <a:endParaRPr lang="cs-CZ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3146297"/>
                  </a:ext>
                </a:extLst>
              </a:tr>
              <a:tr h="1530969">
                <a:tc>
                  <a:txBody>
                    <a:bodyPr/>
                    <a:lstStyle/>
                    <a:p>
                      <a:pPr marL="21590" indent="-540385" algn="just"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Hodnocení administrátorem, hodnotící komisí, Radou Olomouckého kraje </a:t>
                      </a:r>
                    </a:p>
                    <a:p>
                      <a:pPr marL="21590" indent="-540385" algn="just"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(celkový bodový zisk A – C)</a:t>
                      </a:r>
                      <a:endParaRPr lang="cs-CZ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1590" indent="-540385" algn="just"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effectLst/>
                        </a:rPr>
                        <a:t>28</a:t>
                      </a:r>
                      <a:endParaRPr lang="cs-CZ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540385" indent="-540385"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NEVYHOVĚT</a:t>
                      </a:r>
                      <a:endParaRPr lang="cs-CZ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22132845"/>
                  </a:ext>
                </a:extLst>
              </a:tr>
              <a:tr h="1530969">
                <a:tc>
                  <a:txBody>
                    <a:bodyPr/>
                    <a:lstStyle/>
                    <a:p>
                      <a:pPr marL="21590" indent="-540385" algn="just"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Hodnocení administrátorem, hodnotící komisí, Radou Olomouckého kraje </a:t>
                      </a:r>
                    </a:p>
                    <a:p>
                      <a:pPr marL="21590" indent="-540385" algn="just"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(celkový bodový zisk A – C)</a:t>
                      </a:r>
                      <a:endParaRPr lang="cs-CZ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1590" indent="-540385" algn="just"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effectLst/>
                        </a:rPr>
                        <a:t>29–79</a:t>
                      </a:r>
                      <a:endParaRPr lang="cs-CZ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VYHOVĚT</a:t>
                      </a: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MŮŽE BÝT KRÁCENO</a:t>
                      </a:r>
                    </a:p>
                    <a:p>
                      <a:pPr marL="540385" indent="-540385" algn="just">
                        <a:spcAft>
                          <a:spcPts val="400"/>
                        </a:spcAft>
                      </a:pPr>
                      <a:r>
                        <a:rPr lang="cs-CZ" sz="1600" dirty="0">
                          <a:effectLst/>
                        </a:rPr>
                        <a:t>(částečné </a:t>
                      </a:r>
                      <a:r>
                        <a:rPr lang="cs-CZ" sz="1600" dirty="0" smtClean="0">
                          <a:effectLst/>
                        </a:rPr>
                        <a:t>vyhovění)</a:t>
                      </a:r>
                      <a:endParaRPr lang="cs-CZ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75904632"/>
                  </a:ext>
                </a:extLst>
              </a:tr>
              <a:tr h="1530969">
                <a:tc>
                  <a:txBody>
                    <a:bodyPr/>
                    <a:lstStyle/>
                    <a:p>
                      <a:pPr marL="21590" indent="-540385" algn="just"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Hodnocení administrátorem, hodnotící komisí, Radou Olomouckého kraje </a:t>
                      </a:r>
                    </a:p>
                    <a:p>
                      <a:pPr marL="21590" indent="-540385" algn="just"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(celkový bodový zisk A – C)</a:t>
                      </a:r>
                      <a:endParaRPr lang="cs-CZ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1590" indent="-540385" algn="just"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80–100</a:t>
                      </a:r>
                      <a:endParaRPr lang="cs-CZ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effectLst/>
                        </a:rPr>
                        <a:t>VYHOVĚT</a:t>
                      </a: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effectLst/>
                        </a:rPr>
                        <a:t>MŮŽE BÝT KRÁCENO</a:t>
                      </a:r>
                    </a:p>
                    <a:p>
                      <a:pPr marL="540385" indent="-540385" algn="just">
                        <a:spcAft>
                          <a:spcPts val="400"/>
                        </a:spcAft>
                      </a:pPr>
                      <a:r>
                        <a:rPr lang="cs-CZ" sz="1600" dirty="0" smtClean="0">
                          <a:effectLst/>
                        </a:rPr>
                        <a:t>(částečné vyhovění)</a:t>
                      </a:r>
                      <a:endParaRPr lang="cs-CZ" sz="16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540385" indent="-540385"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cs-CZ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2156958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849280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330036" y="1259175"/>
            <a:ext cx="980070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just">
              <a:spcAft>
                <a:spcPts val="0"/>
              </a:spcAft>
              <a:buSzPts val="1100"/>
            </a:pP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Řídící orgán rozhodne o poskytnutí dotace posouzením kritérií uvedených v žádosti, zejména pak vzhledem k dosaženému bodovému hodnocení žádosti, k popisu konkrétního účelu a cíle projektu, očekávaných přínosů akce, účelu vynaložení dotačních prostředků. 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40385" indent="-540385" algn="just">
              <a:spcAft>
                <a:spcPts val="0"/>
              </a:spcAft>
            </a:pP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40385" indent="-540385" algn="just">
              <a:spcAft>
                <a:spcPts val="0"/>
              </a:spcAft>
              <a:tabLst>
                <a:tab pos="540385" algn="l"/>
              </a:tabLst>
            </a:pP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Řídící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orgán při posuzování bodového hodnocení přihlíží zejména k hranici dosaženého bodového zisku. 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47675" algn="just">
              <a:spcAft>
                <a:spcPts val="0"/>
              </a:spcAft>
            </a:pP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Řídící orgán rozhoduje o poskytnutí dotace rovněž s ohledem na mimořádné okolnosti poskytnutí dotace, např. zjištění nových závažných skutečností typu uvalení exekuce na žadatele, uvedení nepravdivých informací v žádosti apod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.).</a:t>
            </a:r>
          </a:p>
          <a:p>
            <a:pPr algn="just">
              <a:spcAft>
                <a:spcPts val="0"/>
              </a:spcAft>
            </a:pP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40385" indent="-540385" algn="just">
              <a:spcAft>
                <a:spcPts val="0"/>
              </a:spcAft>
            </a:pP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Lhůta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 rozhodnutí o žádostech činí 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180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dnů od ukončení příjmu žádostí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540385" indent="-540385" algn="just">
              <a:spcAft>
                <a:spcPts val="0"/>
              </a:spcAft>
            </a:pP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540385" algn="just">
              <a:spcAft>
                <a:spcPts val="0"/>
              </a:spcAft>
              <a:tabLst>
                <a:tab pos="540385" algn="l"/>
              </a:tabLst>
            </a:pP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případě, že v některém dotačním 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titulu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dojde k nedočerpání finančních prostředků, může řídící orgán rozhodnout o převodu těchto finančních prostředků do jiného dotačního 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titulu.</a:t>
            </a:r>
          </a:p>
          <a:p>
            <a:pPr indent="-540385" algn="just">
              <a:spcAft>
                <a:spcPts val="0"/>
              </a:spcAft>
              <a:tabLst>
                <a:tab pos="540385" algn="l"/>
              </a:tabLst>
            </a:pP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540385" algn="just">
              <a:spcAft>
                <a:spcPts val="0"/>
              </a:spcAft>
              <a:tabLst>
                <a:tab pos="540385" algn="l"/>
              </a:tabLst>
            </a:pP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Informaci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poskytnutí či neposkytnutí dotace zašle administrátor žadatelům nejpozději </a:t>
            </a:r>
            <a:r>
              <a:rPr lang="cs-CZ" sz="16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 15 dnů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po rozhodnutí řídícího orgánu. Ve stejné lhůtě administrátor zveřejní výsledky vyhodnocení dotačního programu na webových stránkách dotačního programu (po zajištění </a:t>
            </a:r>
            <a:r>
              <a:rPr lang="cs-CZ" sz="16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anonymizace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dokumentů).</a:t>
            </a:r>
            <a:endParaRPr lang="cs-CZ" sz="1600" u="none" strike="noStrik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8396707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335</TotalTime>
  <Words>1834</Words>
  <Application>Microsoft Office PowerPoint</Application>
  <PresentationFormat>Širokoúhlá obrazovka</PresentationFormat>
  <Paragraphs>198</Paragraphs>
  <Slides>10</Slides>
  <Notes>0</Notes>
  <HiddenSlides>1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Symbol</vt:lpstr>
      <vt:lpstr>Times New Roman</vt:lpstr>
      <vt:lpstr>Motiv Office</vt:lpstr>
      <vt:lpstr>03_01 Fond na podporu výstavby a obnovy vodohospodářské infrastruktury na území Olomouckého kraje 2024  03_01_01 Výstavba, dostavba, intenzifikace čistíren odpadních vod včetně kořenových čistíren odpadních vod a kanalizací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VDI0101W10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03_02 DOTACE OBCÍM NA ÚZEMÍ OLOMOUCKÉHO KRAJE NA ŘEŠENÍ MIMOŘÁDNÝCH UDÁLOSTÍ V OBLASTI VODOHOSPODÁŘSKÉ INFRASTRUKTURY 2022</dc:title>
  <dc:creator>Breškovcová Jana</dc:creator>
  <cp:lastModifiedBy>Michalová Lucie</cp:lastModifiedBy>
  <cp:revision>29</cp:revision>
  <dcterms:created xsi:type="dcterms:W3CDTF">2022-08-08T08:29:51Z</dcterms:created>
  <dcterms:modified xsi:type="dcterms:W3CDTF">2024-01-09T09:34:41Z</dcterms:modified>
</cp:coreProperties>
</file>