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9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9364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142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90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90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245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602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24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80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938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49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F411C-D0F3-4CBD-948E-0562B175358F}" type="datetimeFigureOut">
              <a:rPr lang="cs-CZ" smtClean="0"/>
              <a:t>05.01.2024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09856-0ED9-4F28-AF3B-E0DA7591EA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126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03_01 Fond na podporu výstavby a obnovy vodohospodářské infrastruktury na území Olomouckého kraje 2024</a:t>
            </a:r>
            <a:br>
              <a:rPr 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03_01_02 Výstavba a dostavba vodovodů pro veřejnou potřebu </a:t>
            </a:r>
            <a:b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úpraven vod </a:t>
            </a:r>
            <a:endParaRPr 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80655" y="3602038"/>
            <a:ext cx="9784079" cy="264082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algn="l"/>
            <a:endParaRPr lang="cs-CZ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VYHLAŠOVATEL: OLOMOUCKÝ KRAJ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ŘÍDÍCÍ ORGÁN: ZASTUPITELSTVO OLOMOUCKÉHO KRAJE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ADMINISTRÁTOR DP: OLOMOUCKÝ KRAJ, Ing. JITKA AUFARTOVÁ, Mgr. LUCIE MICHALOVÁ</a:t>
            </a:r>
          </a:p>
          <a:p>
            <a:pPr algn="l"/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ODBOR ŽIVOTNÍHO PROSTŘEDÍ A ZEMĚDĚLSTVÍ  KRAJSKÉHO ÚŘADU OLOMOUCKÉHO KRAJE</a:t>
            </a:r>
          </a:p>
        </p:txBody>
      </p:sp>
    </p:spTree>
    <p:extLst>
      <p:ext uri="{BB962C8B-B14F-4D97-AF65-F5344CB8AC3E}">
        <p14:creationId xmlns:p14="http://schemas.microsoft.com/office/powerpoint/2010/main" val="1382871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72836" y="523702"/>
            <a:ext cx="10640290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b="1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Cílem dotačního programu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03_01 je podpora </a:t>
            </a:r>
            <a:r>
              <a:rPr lang="cs-CZ" dirty="0"/>
              <a:t>aktivit vedoucích ke snížení množství vypouštěného znečištění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do </a:t>
            </a:r>
            <a:r>
              <a:rPr lang="cs-CZ" dirty="0"/>
              <a:t>podzemních a povrchových vod z komunálních bodových zdrojů znečištění, zvýšení počtu obyvatel zásobovaných pitnou vodou v odpovídající kvalitě a množství, zabezpečení stability dodávek pitné vody a obnova environmentálních, vodohospodářských funkcí území v Olomouckém kraji ve veřejném zájmu a v souladu s cíli Olomouckého kraje</a:t>
            </a:r>
            <a:r>
              <a:rPr lang="cs-CZ" dirty="0" smtClean="0"/>
              <a:t>. </a:t>
            </a:r>
            <a:r>
              <a:rPr lang="cs-CZ" sz="1600" u="none" strike="noStrike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Aft>
                <a:spcPts val="0"/>
              </a:spcAft>
              <a:buSzPts val="1100"/>
            </a:pPr>
            <a:endParaRPr lang="cs-CZ" sz="16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1" algn="just"/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Důvodem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vyhlášení dotačního </a:t>
            </a:r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titulu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03_01_02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podpora </a:t>
            </a:r>
            <a:r>
              <a:rPr lang="cs-CZ" dirty="0"/>
              <a:t>výstavby a dostavby vodovodů včetně souvisejících objektů sloužících veřejné potřebě za účelem zásobování obyvatelstva pitnou vodou v požadovaném množství a kvalitě.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r>
              <a:rPr lang="cs-CZ" dirty="0" smtClean="0"/>
              <a:t>Podporované </a:t>
            </a:r>
            <a:r>
              <a:rPr lang="cs-CZ" dirty="0"/>
              <a:t>akce:</a:t>
            </a:r>
            <a:endParaRPr lang="cs-CZ" sz="16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cs-CZ" dirty="0"/>
              <a:t>výstavba a dostavba vodovodů včetně souvisejících objektů pro veřejnou potřebu (v případě výstavby nového vodovodu musí být zajištěno připojení nejméně 50 trvale bydlících obyvatel, v případě dostavby či rozšíření vodovodu musí být počet připojených obyvatel po realizaci akce vyšší než před její realizací),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dirty="0"/>
              <a:t>výstavba a dostavba zařízení ke zkvalitnění technologické úpravy vody, její akumulace a čerpání, s cílem splnění ukazatelů jakosti pitné vody stanovených právními </a:t>
            </a:r>
            <a:r>
              <a:rPr lang="cs-CZ" dirty="0" smtClean="0"/>
              <a:t>předpisy.</a:t>
            </a:r>
            <a:endParaRPr lang="cs-CZ" sz="1400" dirty="0"/>
          </a:p>
          <a:p>
            <a:pPr marL="0" lvl="1" algn="just"/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dotační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titul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03_01_02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je alokována výše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celkové částky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 000 000 Kč. </a:t>
            </a:r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výše dotace 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Kč. Maximální výše dotace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na jednu akci činí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3 000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000 Kč. </a:t>
            </a:r>
            <a:endParaRPr lang="cs-CZ" sz="1200" u="none" strike="noStrik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Aft>
                <a:spcPts val="0"/>
              </a:spcAft>
              <a:buSzPts val="1100"/>
              <a:buFont typeface="Arial" panose="020B0604020202020204" pitchFamily="34" charset="0"/>
              <a:buAutoNum type="arabicPeriod"/>
            </a:pPr>
            <a:endParaRPr lang="cs-CZ" sz="11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130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9091" y="951399"/>
            <a:ext cx="10540538" cy="54322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Žadatelem může být pouze právnická osoba,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kterou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je:</a:t>
            </a:r>
          </a:p>
          <a:p>
            <a:pPr lvl="0" algn="just"/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</a:t>
            </a:r>
            <a:r>
              <a:rPr lang="cs-CZ" dirty="0" smtClean="0"/>
              <a:t>obec </a:t>
            </a:r>
            <a:r>
              <a:rPr lang="cs-CZ" dirty="0"/>
              <a:t>v územním obvodu Olomouckého kraje, o velikosti </a:t>
            </a:r>
            <a:r>
              <a:rPr lang="cs-CZ" dirty="0"/>
              <a:t>do 2 000 trvale bydlících obyvatel nebo i větší, pokud se akce realizuje v místní části do 2 000 trvale bydlících obyvatel a celkový počet trvale bydlících obyvatel obce je menší než 3 000</a:t>
            </a:r>
            <a:r>
              <a:rPr lang="cs-CZ" dirty="0" smtClean="0"/>
              <a:t>,</a:t>
            </a:r>
            <a:endParaRPr lang="cs-CZ" sz="1600" dirty="0"/>
          </a:p>
          <a:p>
            <a:pPr lvl="0" algn="just"/>
            <a:r>
              <a:rPr lang="cs-CZ" dirty="0" smtClean="0"/>
              <a:t>II. svazek </a:t>
            </a:r>
            <a:r>
              <a:rPr lang="cs-CZ" dirty="0"/>
              <a:t>obcí, který je registrován v souladu se zákonem o obcích a jehož sídlo se nachází v územním obvodu Olomouckého kraje, zajišťující akci pro obce </a:t>
            </a:r>
            <a:r>
              <a:rPr lang="cs-CZ" dirty="0" smtClean="0"/>
              <a:t>velikosti </a:t>
            </a:r>
            <a:r>
              <a:rPr lang="cs-CZ" dirty="0"/>
              <a:t>do 2 000 trvale bydlících obyvatel nebo i větší, pokud se akce realizuje v místní části do 2 000 trvale bydlících obyvatel a celkový počet obyvatel obce je menší než 3 000</a:t>
            </a:r>
            <a:r>
              <a:rPr lang="cs-CZ" dirty="0" smtClean="0"/>
              <a:t>. </a:t>
            </a:r>
            <a:endParaRPr lang="cs-CZ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cs-CZ" sz="1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algn="just"/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Dotační titul bude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zveřejněn na úřední desce od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9. 2. 2024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 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15. 5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2024.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Jeho zveřejnění nemá vliv na dobu, </a:t>
            </a: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kterou jsou přijímány žádosti o dotace. </a:t>
            </a:r>
          </a:p>
          <a:p>
            <a:pPr lvl="0" algn="just"/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lvl="1" algn="just"/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Lhůta pro podání žádostí o dotace, včetně povinných příloh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 systému RAP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stanovena od 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22. 3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 </a:t>
            </a:r>
            <a:b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12. 4. 2024 </a:t>
            </a:r>
            <a:r>
              <a:rPr lang="cs-CZ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12:00 hodin.</a:t>
            </a:r>
            <a:r>
              <a:rPr lang="cs-CZ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Spoluúčast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905" indent="-540385" algn="just">
              <a:spcBef>
                <a:spcPts val="600"/>
              </a:spcBef>
              <a:spcAft>
                <a:spcPts val="60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Minimální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podíl spoluúčasti žadatele z vlastních a jiných zdrojů vychází z celkových předpokládaných uznatelných výdajů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akce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uvedených v žádosti žadatele, a činí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50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% celkových předpokládaných uznatelných výdajů akce. V případě, že celkové skutečně vynaložené uznatelné výdaje akce budou nižší než celkové předpokládané uznatelné výdaje akce uvedené v žádosti žadatele, je žadatel povinen v rámci vyúčtování dotace vrátit poskytovateli část poskytnuté dotace v souladu se Smlouvou tak, aby výše dotace odpovídala maximálně 50 % z celkových skutečně vynaložených uznatelných výdajů akce.</a:t>
            </a: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839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89462" y="606829"/>
            <a:ext cx="9850582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  <a:buSzPts val="1200"/>
            </a:pP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Administrace žádostí o dotace a kritéria hodnocení žádostí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shromáždí přijaté žádosti o dotace, posoudí jejich formální náležitosti a jejich soulad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podmínkami dotačního  titulu 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provede jejich hodnocení podle kritérií uvedených v tomto dotačním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programu.</a:t>
            </a:r>
          </a:p>
          <a:p>
            <a:pPr marL="228600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vyhrazuje právo vyžádat si doplnění předložené žádosti o dotaci. 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případě, že žadatel v termínu dle odst. 8.6 nedoplní předloženou žádost o dotaci, je administrátor oprávněn žádost vyřadit a takto vyřazená žádost není hodnocena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0"/>
              </a:spcAft>
            </a:pPr>
            <a:endParaRPr lang="cs-CZ" sz="1600" u="none" strike="noStrike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Žádosti jsou hodnoceny administrátorem (hodnotící kritéria A). Dále jsou žádosti hodnoceny poradním orgánem – Komise jmenovaná Radou Olomouckého kraje (hodnotící kritéria B). Kritéria na úrovni C posuzuje Rada Olomouckého kraje.</a:t>
            </a:r>
          </a:p>
          <a:p>
            <a:pPr algn="just">
              <a:spcAft>
                <a:spcPts val="0"/>
              </a:spcAft>
            </a:pPr>
            <a:endParaRPr lang="cs-CZ" sz="140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cs-CZ" sz="14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endParaRPr lang="cs-CZ" sz="14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11834"/>
              </p:ext>
            </p:extLst>
          </p:nvPr>
        </p:nvGraphicFramePr>
        <p:xfrm>
          <a:off x="1554478" y="3591099"/>
          <a:ext cx="8605520" cy="2491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380">
                  <a:extLst>
                    <a:ext uri="{9D8B030D-6E8A-4147-A177-3AD203B41FA5}">
                      <a16:colId xmlns:a16="http://schemas.microsoft.com/office/drawing/2014/main" val="2062087725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1256345948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3834667474"/>
                    </a:ext>
                  </a:extLst>
                </a:gridCol>
                <a:gridCol w="2151380">
                  <a:extLst>
                    <a:ext uri="{9D8B030D-6E8A-4147-A177-3AD203B41FA5}">
                      <a16:colId xmlns:a16="http://schemas.microsoft.com/office/drawing/2014/main" val="2549861602"/>
                    </a:ext>
                  </a:extLst>
                </a:gridCol>
              </a:tblGrid>
              <a:tr h="418961">
                <a:tc gridSpan="4"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ZPŮSOB</a:t>
                      </a:r>
                      <a:r>
                        <a:rPr lang="cs-CZ" sz="1400" baseline="0" dirty="0" smtClean="0"/>
                        <a:t> HODNOCENÍ A ROZHODOVÁNÍ O ŽÁDOSTECH</a:t>
                      </a:r>
                      <a:endParaRPr lang="cs-CZ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38758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NÁZEV HODNOCENÍ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HODNOTITEL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POČET KRITÉRIÍ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/>
                        <a:t>MAXIMÁLNÍ POČET PŘIDĚLENÝCH BODŮ</a:t>
                      </a:r>
                      <a:endParaRPr lang="cs-CZ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357629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A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Administrátor</a:t>
                      </a:r>
                      <a:r>
                        <a:rPr lang="cs-CZ" sz="1400" baseline="0" dirty="0" smtClean="0"/>
                        <a:t> (automatické hodnocení)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04541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</a:t>
                      </a:r>
                      <a:r>
                        <a:rPr lang="cs-CZ" sz="1400" baseline="0" dirty="0" smtClean="0"/>
                        <a:t> kritéria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komise – Komise jmenovaná Radou OK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2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5771080"/>
                  </a:ext>
                </a:extLst>
              </a:tr>
              <a:tr h="418961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Hodnotící kritéria C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Rada Olomouckého kraje (ROK)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20</a:t>
                      </a:r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729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350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267504"/>
              </p:ext>
            </p:extLst>
          </p:nvPr>
        </p:nvGraphicFramePr>
        <p:xfrm>
          <a:off x="1105591" y="590207"/>
          <a:ext cx="9285317" cy="59443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018">
                  <a:extLst>
                    <a:ext uri="{9D8B030D-6E8A-4147-A177-3AD203B41FA5}">
                      <a16:colId xmlns:a16="http://schemas.microsoft.com/office/drawing/2014/main" val="2305969371"/>
                    </a:ext>
                  </a:extLst>
                </a:gridCol>
                <a:gridCol w="7376425">
                  <a:extLst>
                    <a:ext uri="{9D8B030D-6E8A-4147-A177-3AD203B41FA5}">
                      <a16:colId xmlns:a16="http://schemas.microsoft.com/office/drawing/2014/main" val="4263607336"/>
                    </a:ext>
                  </a:extLst>
                </a:gridCol>
                <a:gridCol w="1121874">
                  <a:extLst>
                    <a:ext uri="{9D8B030D-6E8A-4147-A177-3AD203B41FA5}">
                      <a16:colId xmlns:a16="http://schemas.microsoft.com/office/drawing/2014/main" val="3377793617"/>
                    </a:ext>
                  </a:extLst>
                </a:gridCol>
              </a:tblGrid>
              <a:tr h="45557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400" cap="all" dirty="0">
                          <a:effectLst/>
                        </a:rPr>
                        <a:t>Kritéria hodnocení žádostí – definice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2607185"/>
                  </a:ext>
                </a:extLst>
              </a:tr>
              <a:tr h="24710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definovaná administrátorem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71538509"/>
                  </a:ext>
                </a:extLst>
              </a:tr>
              <a:tr h="436159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A1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17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Velikost žadatele (obce)  – počet obyvatel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105716"/>
                  </a:ext>
                </a:extLst>
              </a:tr>
              <a:tr h="74130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Do </a:t>
                      </a:r>
                      <a:r>
                        <a:rPr lang="cs-CZ" sz="1400" dirty="0" smtClean="0">
                          <a:effectLst/>
                        </a:rPr>
                        <a:t>500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 smtClean="0">
                          <a:effectLst/>
                        </a:rPr>
                        <a:t>501–1000</a:t>
                      </a:r>
                      <a:endParaRPr lang="cs-CZ" sz="14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400" dirty="0">
                          <a:effectLst/>
                        </a:rPr>
                        <a:t>1001–2000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1185694"/>
                  </a:ext>
                </a:extLst>
              </a:tr>
              <a:tr h="494205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A2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Počet nově připojených trvale bydlících obyvatel na veřejný vodovod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6023726"/>
                  </a:ext>
                </a:extLst>
              </a:tr>
              <a:tr h="135062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Více jak 100 trvale bydlících obyvatel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50–100 trvale bydlících obyvatel včetně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Méně než 50 trvale bydlících obyvatel včetně </a:t>
                      </a:r>
                      <a:endParaRPr lang="cs-CZ" sz="14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5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2945945"/>
                  </a:ext>
                </a:extLst>
              </a:tr>
              <a:tr h="47968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 dirty="0" smtClean="0">
                          <a:effectLst/>
                        </a:rPr>
                        <a:t>A3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Zajištění celkového financování předmětu podpory po celou dobu výstavby, podíl vlastních </a:t>
                      </a:r>
                      <a:r>
                        <a:rPr lang="cs-CZ" sz="1400" b="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  <a:p>
                      <a:pPr marL="540385" indent="-540385" algn="just">
                        <a:lnSpc>
                          <a:spcPct val="100000"/>
                        </a:lnSpc>
                        <a:spcAft>
                          <a:spcPts val="60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partnerských </a:t>
                      </a:r>
                      <a:r>
                        <a:rPr lang="cs-CZ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zdrojů na financování akce</a:t>
                      </a:r>
                      <a:endParaRPr lang="cs-CZ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2865375"/>
                  </a:ext>
                </a:extLst>
              </a:tr>
              <a:tr h="543313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Kompletní zajištěné dofinancování z jiného dotačního titulu a z vlastních zdrojů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Zajištěné kompletní dofinancování pouze z vlastních zdrojů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10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1931897"/>
                  </a:ext>
                </a:extLst>
              </a:tr>
              <a:tr h="433542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A4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Počet všech poskytnutých dotací žadateli v rámci tohoto dotačního titulu od roku 2018 do roku 2023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Počet </a:t>
                      </a:r>
                      <a:endParaRPr lang="cs-CZ" sz="1400" b="0" dirty="0" smtClean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bodů</a:t>
                      </a:r>
                      <a:endParaRPr lang="cs-CZ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5506553"/>
                  </a:ext>
                </a:extLst>
              </a:tr>
              <a:tr h="540968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1–2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3–4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10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5</a:t>
                      </a: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cs-CZ" sz="1400" dirty="0" smtClean="0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03584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96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67229"/>
              </p:ext>
            </p:extLst>
          </p:nvPr>
        </p:nvGraphicFramePr>
        <p:xfrm>
          <a:off x="1064027" y="606830"/>
          <a:ext cx="9443259" cy="43059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0404">
                  <a:extLst>
                    <a:ext uri="{9D8B030D-6E8A-4147-A177-3AD203B41FA5}">
                      <a16:colId xmlns:a16="http://schemas.microsoft.com/office/drawing/2014/main" val="3167773884"/>
                    </a:ext>
                  </a:extLst>
                </a:gridCol>
                <a:gridCol w="7501898">
                  <a:extLst>
                    <a:ext uri="{9D8B030D-6E8A-4147-A177-3AD203B41FA5}">
                      <a16:colId xmlns:a16="http://schemas.microsoft.com/office/drawing/2014/main" val="128832227"/>
                    </a:ext>
                  </a:extLst>
                </a:gridCol>
                <a:gridCol w="1140957">
                  <a:extLst>
                    <a:ext uri="{9D8B030D-6E8A-4147-A177-3AD203B41FA5}">
                      <a16:colId xmlns:a16="http://schemas.microsoft.com/office/drawing/2014/main" val="525213527"/>
                    </a:ext>
                  </a:extLst>
                </a:gridCol>
              </a:tblGrid>
              <a:tr h="485357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hodnotitelem kritérií B. 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1897274379"/>
                  </a:ext>
                </a:extLst>
              </a:tr>
              <a:tr h="123606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Technicko</a:t>
                      </a:r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ekonomická úroveň navržených opatření</a:t>
                      </a:r>
                    </a:p>
                    <a:p>
                      <a:pPr algn="just"/>
                      <a:r>
                        <a:rPr lang="cs-CZ" sz="14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(je posuzována dle Metodického pokynu Ministerstva zemědělství č. 1400/2020-15132 pro orientační ukazatele výpočtu pořizovací (aktualizované) ceny objektů do Vybraných údajů majetkové evidence vodovodů a kanalizací, pro Plány rozvoje vodovodů a kanalizací a pro Plány financování obnovy vodovodů a kanalizací platného od 24. 9. 2020)</a:t>
                      </a:r>
                      <a:endParaRPr lang="cs-CZ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extLst>
                  <a:ext uri="{0D108BD9-81ED-4DB2-BD59-A6C34878D82A}">
                    <a16:rowId xmlns:a16="http://schemas.microsoft.com/office/drawing/2014/main" val="3286323372"/>
                  </a:ext>
                </a:extLst>
              </a:tr>
              <a:tr h="970717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 algn="just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výdaje odpovídají obvyklým cenám za navržené řešení a rozsah prací v porovnání s akcemi obdobného charakteru.</a:t>
                      </a:r>
                    </a:p>
                    <a:p>
                      <a:pPr marL="285750" lvl="0" indent="-285750" algn="just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  <a:tabLst>
                          <a:tab pos="2576195" algn="ctr"/>
                        </a:tabLst>
                      </a:pPr>
                      <a:r>
                        <a:rPr lang="cs-CZ" sz="1400" dirty="0">
                          <a:effectLst/>
                        </a:rPr>
                        <a:t>výdaje překračují obvyklé ceny, ale jejich výše je odůvodněna navrženým řešením.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09566824"/>
                  </a:ext>
                </a:extLst>
              </a:tr>
              <a:tr h="508475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111125" indent="-2794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6195" algn="ctr"/>
                        </a:tabLst>
                      </a:pPr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Umístění stavby v území</a:t>
                      </a:r>
                      <a:endParaRPr lang="cs-CZ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bodů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2239564504"/>
                  </a:ext>
                </a:extLst>
              </a:tr>
              <a:tr h="110538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Optimalizace distribuce pitné vody napojením na skupinový vodovod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Dostavba vodovodu, změna technických parametrů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84" marR="42884" marT="0" marB="0"/>
                </a:tc>
                <a:extLst>
                  <a:ext uri="{0D108BD9-81ED-4DB2-BD59-A6C34878D82A}">
                    <a16:rowId xmlns:a16="http://schemas.microsoft.com/office/drawing/2014/main" val="3140003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972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121968"/>
              </p:ext>
            </p:extLst>
          </p:nvPr>
        </p:nvGraphicFramePr>
        <p:xfrm>
          <a:off x="1371601" y="1080655"/>
          <a:ext cx="9385068" cy="4854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5472">
                  <a:extLst>
                    <a:ext uri="{9D8B030D-6E8A-4147-A177-3AD203B41FA5}">
                      <a16:colId xmlns:a16="http://schemas.microsoft.com/office/drawing/2014/main" val="2883339530"/>
                    </a:ext>
                  </a:extLst>
                </a:gridCol>
                <a:gridCol w="7455670">
                  <a:extLst>
                    <a:ext uri="{9D8B030D-6E8A-4147-A177-3AD203B41FA5}">
                      <a16:colId xmlns:a16="http://schemas.microsoft.com/office/drawing/2014/main" val="2647097110"/>
                    </a:ext>
                  </a:extLst>
                </a:gridCol>
                <a:gridCol w="1133926">
                  <a:extLst>
                    <a:ext uri="{9D8B030D-6E8A-4147-A177-3AD203B41FA5}">
                      <a16:colId xmlns:a16="http://schemas.microsoft.com/office/drawing/2014/main" val="2458763119"/>
                    </a:ext>
                  </a:extLst>
                </a:gridCol>
              </a:tblGrid>
              <a:tr h="98547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400" dirty="0">
                          <a:effectLst/>
                        </a:rPr>
                        <a:t>Hodnotící kritéria definuje administrátor ve spolupráci s hodnotící komisí. Jedná se o hodnocení významu projektu z pohledu poskytovatele </a:t>
                      </a:r>
                      <a:r>
                        <a:rPr lang="cs-CZ" sz="1400" dirty="0" smtClean="0">
                          <a:effectLst/>
                        </a:rPr>
                        <a:t>dotace.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Počet 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bodů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5985650"/>
                  </a:ext>
                </a:extLst>
              </a:tr>
              <a:tr h="386915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 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Velký význam pro naplnění cíle 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Krajský nebo regionální význam pro naplnění cíle </a:t>
                      </a:r>
                      <a:endParaRPr lang="cs-CZ" sz="1400" dirty="0" smtClean="0">
                        <a:effectLst/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</a:t>
                      </a:r>
                      <a:endParaRPr lang="cs-CZ" sz="1400" dirty="0">
                        <a:effectLst/>
                      </a:endParaRPr>
                    </a:p>
                    <a:p>
                      <a:pPr marL="540385" indent="-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4789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5480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2509" y="335846"/>
            <a:ext cx="109062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ověření informací ze žádosti (administrativní kontrola údajů, kontrola účelu žádosti na Pravidla, případná kontrola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splnění požadavků na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odstranění nedostatků v žádosti dle odst. 8.6 apod.) hodnotí žádosti v části kritérií A. Poté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předloží přijaté žádosti s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bodovým hodnocením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kritérií A příslušné hodnotící komisi: Komisi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jmenované Radou Olomouckého kraje. </a:t>
            </a:r>
          </a:p>
          <a:p>
            <a:pPr marL="0" lvl="1" algn="just">
              <a:spcAft>
                <a:spcPts val="0"/>
              </a:spcAft>
              <a:buSzPts val="1100"/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komise provede hodnocení žádostí z odborného pohledu (kritéria B). Dále hodnotící komise ve spolupráci s administrátorem připraví návrh bodového hodnocení významu žádosti (projektu) z pohledu poskytovatele dotace (kritéria C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cs-CZ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vyhodnocení v 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hodnotící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komisi připraví administrátor podkladový materiál pro další hodnocení žádostí a rozhodnutí o žádostech řídícím orgánem. Přijaté žádosti o dotace v dotačním programu (podstatné náležitosti žádostí) jsou v podkladovém materiálu seřazeny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dosaženého bodového zisku. Žádosti o dotaci může být vyhověno částečně nebo v plné výši. Ke krácení požadavku dojde především v případech převisu žádostí a nedostatku finančních prostředků, které jsou v daném dotačním programu k dispozici.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případech, kdy je Pravidly umožněno příjemci požadované dotace krátit (s ohledem na počet žadatelů 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</a:t>
            </a: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alokace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bude návrh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Radě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Olomouckého kraje a následně řídícímu orgánu na výši poskytnuté 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jednotlivé</a:t>
            </a:r>
          </a:p>
          <a:p>
            <a:pPr marL="540385" indent="-540385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žadatele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odpovídat výsledku bodování v části A, B a návrhu v části C.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endParaRPr lang="cs-CZ" sz="16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Administrátor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připraví návrh na vyhodnocení tak, aby celková výše obdržených bodů žádosti relevantně odpovídala návrhu na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výši poskytnuté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dotace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poměru na žadatelem požadovanou výši dotace (např. z celkově možných 60 bodů je žádost obodovaná na 60 bodů, bude navrženo požadovaných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 Kč; z celkově možných 60 bodů je žádost obodovaná na 48 bodů, bude navrženo 80 000 Kč, tzn., za 80 % bodů obdrží 80 % požadované částky 100 000 Kč).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2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10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515977"/>
              </p:ext>
            </p:extLst>
          </p:nvPr>
        </p:nvGraphicFramePr>
        <p:xfrm>
          <a:off x="1446415" y="822959"/>
          <a:ext cx="8545483" cy="51455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0447">
                  <a:extLst>
                    <a:ext uri="{9D8B030D-6E8A-4147-A177-3AD203B41FA5}">
                      <a16:colId xmlns:a16="http://schemas.microsoft.com/office/drawing/2014/main" val="1211911257"/>
                    </a:ext>
                  </a:extLst>
                </a:gridCol>
                <a:gridCol w="1915743">
                  <a:extLst>
                    <a:ext uri="{9D8B030D-6E8A-4147-A177-3AD203B41FA5}">
                      <a16:colId xmlns:a16="http://schemas.microsoft.com/office/drawing/2014/main" val="2830286220"/>
                    </a:ext>
                  </a:extLst>
                </a:gridCol>
                <a:gridCol w="2799293">
                  <a:extLst>
                    <a:ext uri="{9D8B030D-6E8A-4147-A177-3AD203B41FA5}">
                      <a16:colId xmlns:a16="http://schemas.microsoft.com/office/drawing/2014/main" val="1089009989"/>
                    </a:ext>
                  </a:extLst>
                </a:gridCol>
              </a:tblGrid>
              <a:tr h="552671"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PODKLAD PRO ROZHODNUTÍ ŘÍDÍCÍHO ORGÁNU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 dirty="0">
                          <a:effectLst/>
                        </a:rPr>
                        <a:t>Počet DOSAŽENÝCH bodů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cs-CZ" sz="1600" cap="all">
                          <a:effectLst/>
                        </a:rPr>
                        <a:t>Návrh řídícímu ORgánu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3146297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38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NEVYHOVĚT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2132845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(celkový bodový zisk A – C)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39–79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>
                          <a:effectLst/>
                        </a:rPr>
                        <a:t>(částečné </a:t>
                      </a:r>
                      <a:r>
                        <a:rPr lang="cs-CZ" sz="1600" dirty="0" smtClean="0">
                          <a:effectLst/>
                        </a:rPr>
                        <a:t>vyhovění)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5904632"/>
                  </a:ext>
                </a:extLst>
              </a:tr>
              <a:tr h="1530969"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Hodnocení administrátorem, hodnotící komisí, Radou Olomouckého kraje </a:t>
                      </a:r>
                    </a:p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(celkový bodový zisk A – C)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540385" algn="just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80–100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VYHOVĚT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MŮŽE BÝT KRÁCENO</a:t>
                      </a:r>
                    </a:p>
                    <a:p>
                      <a:pPr marL="540385" indent="-540385" algn="just">
                        <a:spcAft>
                          <a:spcPts val="40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(částečné vyhovění)</a:t>
                      </a:r>
                      <a:endParaRPr lang="cs-CZ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569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4928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0036" y="1259175"/>
            <a:ext cx="98007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spcAft>
                <a:spcPts val="0"/>
              </a:spcAft>
              <a:buSzPts val="1100"/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rozhodne o poskytnutí dotace posouzením kritérií uvedených v žádosti, zejména pak vzhledem k dosaženému bodovému hodnocení žádosti, k popisu konkrétního účelu a cíle projektu, očekávaných přínosů akce, účelu vynaložení dotačních prostředků.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orgán při posuzování bodového hodnocení přihlíží zejména k hranici dosaženého bodového zisku. 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7675"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Řídící orgán rozhoduje o poskytnutí dotace rovněž s ohledem na mimořádné okolnosti poskytnutí dotace, např. zjištění nových závažných skutečností typu uvalení exekuce na žadatele, uvedení nepravdivých informací v žádosti apod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</a:p>
          <a:p>
            <a:pPr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385" indent="-540385" algn="just">
              <a:spcAft>
                <a:spcPts val="0"/>
              </a:spcAf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Lhůta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rozhodnutí o žádostech činí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180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dnů od ukončení příjmu žádostí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540385" indent="-540385" algn="just">
              <a:spcAft>
                <a:spcPts val="0"/>
              </a:spcAf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případě, že v některém dotačním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titulu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dojde k nedočerpání finančních prostředků, může řídící orgán rozhodnout o převodu těchto finančních prostředků do jiného dotačního </a:t>
            </a: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titulu.</a:t>
            </a: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endParaRPr lang="cs-CZ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 algn="just">
              <a:spcAft>
                <a:spcPts val="0"/>
              </a:spcAft>
              <a:tabLst>
                <a:tab pos="540385" algn="l"/>
              </a:tabLst>
            </a:pPr>
            <a:r>
              <a:rPr lang="cs-CZ" sz="16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Informaci 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poskytnutí či neposkytnutí dotace zašle administrátor žadatelům nejpozději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15 dnů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 rozhodnutí řídícího orgánu. Ve stejné lhůtě administrátor zveřejní výsledky vyhodnocení dotačního programu na webových stránkách dotačního programu (po zajištění </a:t>
            </a:r>
            <a:r>
              <a:rPr lang="cs-CZ" sz="1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anonymizace</a:t>
            </a: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dokumentů).</a:t>
            </a:r>
            <a:endParaRPr lang="cs-CZ" sz="1600" u="none" strike="noStrik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3967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1652</Words>
  <Application>Microsoft Office PowerPoint</Application>
  <PresentationFormat>Širokoúhlá obrazovka</PresentationFormat>
  <Paragraphs>194</Paragraphs>
  <Slides>10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Symbol</vt:lpstr>
      <vt:lpstr>Times New Roman</vt:lpstr>
      <vt:lpstr>Motiv Office</vt:lpstr>
      <vt:lpstr>03_01 Fond na podporu výstavby a obnovy vodohospodářské infrastruktury na území Olomouckého kraje 2024  03_01_02 Výstavba a dostavba vodovodů pro veřejnou potřebu  a úpraven vod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03_02 DOTACE OBCÍM NA ÚZEMÍ OLOMOUCKÉHO KRAJE NA ŘEŠENÍ MIMOŘÁDNÝCH UDÁLOSTÍ V OBLASTI VODOHOSPODÁŘSKÉ INFRASTRUKTURY 2022</dc:title>
  <dc:creator>Breškovcová Jana</dc:creator>
  <cp:lastModifiedBy>Michalová Lucie</cp:lastModifiedBy>
  <cp:revision>33</cp:revision>
  <dcterms:created xsi:type="dcterms:W3CDTF">2022-08-08T08:29:51Z</dcterms:created>
  <dcterms:modified xsi:type="dcterms:W3CDTF">2024-01-05T08:39:02Z</dcterms:modified>
</cp:coreProperties>
</file>