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2"/>
  </p:notesMasterIdLst>
  <p:sldIdLst>
    <p:sldId id="300" r:id="rId2"/>
    <p:sldId id="324" r:id="rId3"/>
    <p:sldId id="325" r:id="rId4"/>
    <p:sldId id="326" r:id="rId5"/>
    <p:sldId id="320" r:id="rId6"/>
    <p:sldId id="327" r:id="rId7"/>
    <p:sldId id="328" r:id="rId8"/>
    <p:sldId id="329" r:id="rId9"/>
    <p:sldId id="330" r:id="rId10"/>
    <p:sldId id="309" r:id="rId11"/>
  </p:sldIdLst>
  <p:sldSz cx="12192000" cy="6858000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8A4C"/>
    <a:srgbClr val="00549F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0" d="100"/>
          <a:sy n="110" d="100"/>
        </p:scale>
        <p:origin x="630" y="96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05.12.2023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3488"/>
            <a:ext cx="5927725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5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378825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Úvod – popis problematiky dané kapitoly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Strategický cíl nebo cíle, vytyčené v kapitole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Současný stav – popis aktuální situace, označení problematických oblastí, které koncepce řeší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Seznam specifických cílů – výčet jednotlivých cílů, jejichž realizace bude pravidelně evaluována, stručný popis specifických cílů a označení nástrojů k úspěšné realizaci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Příběh vězně – ilustrativní příklad typizovaného odsouzeného, tak jak by vypadal jeho život v případě pokračování současného stavu a nenaplnění cílů (pan Starý) a naopak při dosažení cílů (pan Nový), přiblížení cílů koncepce co nejširšímu okruhu osob </a:t>
            </a:r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5A0279-1C2F-423E-BEB5-DFA4DD0858DF}" type="slidenum">
              <a:rPr lang="cs-CZ" altLang="cs-CZ" smtClean="0"/>
              <a:pPr/>
              <a:t>3</a:t>
            </a:fld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1395742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Úvod – popis problematiky dané kapitoly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Strategický cíl nebo cíle, vytyčené v kapitole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Současný stav – popis aktuální situace, označení problematických oblastí, které koncepce řeší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Seznam specifických cílů – výčet jednotlivých cílů, jejichž realizace bude pravidelně evaluována, stručný popis specifických cílů a označení nástrojů k úspěšné realizaci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Příběh vězně – ilustrativní příklad typizovaného odsouzeného, tak jak by vypadal jeho život v případě pokračování současného stavu a nenaplnění cílů (pan Starý) a naopak při dosažení cílů (pan Nový), přiblížení cílů koncepce co nejširšímu okruhu osob </a:t>
            </a:r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5A0279-1C2F-423E-BEB5-DFA4DD0858DF}" type="slidenum">
              <a:rPr lang="cs-CZ" altLang="cs-CZ" smtClean="0"/>
              <a:pPr/>
              <a:t>5</a:t>
            </a:fld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177956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B9A263FB-9553-FE40-B69A-A21F891332B5}"/>
              </a:ext>
            </a:extLst>
          </p:cNvPr>
          <p:cNvGrpSpPr/>
          <p:nvPr userDrawn="1"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14">
              <a:extLst>
                <a:ext uri="{FF2B5EF4-FFF2-40B4-BE49-F238E27FC236}">
                  <a16:creationId xmlns:a16="http://schemas.microsoft.com/office/drawing/2014/main" id="{9D2871E8-D0C6-FA42-BD07-84FB26C4C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7896225" cy="5687313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 smtClean="0"/>
              <a:t>Kliknutím můžete upravit styl předlohy.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4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NUL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987B16C9-6EB4-B441-99E2-038B7B550DF6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CE242A34-4B81-0044-BA95-540016741164}"/>
                </a:ext>
              </a:extLst>
            </p:cNvPr>
            <p:cNvSpPr/>
            <p:nvPr userDrawn="1"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E7DE0464-B0AE-E643-9683-91B407784A1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294210"/>
              <a:ext cx="12192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Grafický objekt 11">
              <a:extLst>
                <a:ext uri="{FF2B5EF4-FFF2-40B4-BE49-F238E27FC236}">
                  <a16:creationId xmlns:a16="http://schemas.microsoft.com/office/drawing/2014/main" id="{DE55D01D-646A-744F-B542-83A21236EB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>
              <a:extLst>
                <a:ext uri="{96DAC541-7B7A-43D3-8B79-37D633B846F1}">
                  <asvg:svgBlip xmlns:lc="http://schemas.openxmlformats.org/drawingml/2006/lockedCanvas" xmlns=""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-1" y="0"/>
              <a:ext cx="2110507" cy="1520108"/>
            </a:xfrm>
            <a:prstGeom prst="rect">
              <a:avLst/>
            </a:prstGeom>
          </p:spPr>
        </p:pic>
      </p:grpSp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portal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lkraj.cz/portal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99954" y="3100253"/>
            <a:ext cx="8813074" cy="1532708"/>
          </a:xfrm>
        </p:spPr>
        <p:txBody>
          <a:bodyPr>
            <a:normAutofit/>
          </a:bodyPr>
          <a:lstStyle/>
          <a:p>
            <a:pPr algn="just"/>
            <a:r>
              <a:rPr lang="pl-PL" altLang="cs-CZ" sz="2600" dirty="0" smtClean="0">
                <a:latin typeface="+mn-lt"/>
              </a:rPr>
              <a:t>Název programu: 13_01_Dotace na činnost a akce spolků hasičů a pobočných spolků hasičů Olomouckého kraje 2024</a:t>
            </a:r>
            <a:endParaRPr lang="cs-CZ" sz="2600" dirty="0"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12869" y="4885509"/>
            <a:ext cx="8577942" cy="1872342"/>
          </a:xfrm>
        </p:spPr>
        <p:txBody>
          <a:bodyPr>
            <a:normAutofit/>
          </a:bodyPr>
          <a:lstStyle/>
          <a:p>
            <a:pPr algn="just"/>
            <a:r>
              <a:rPr lang="cs-CZ" sz="2200" b="1" dirty="0" smtClean="0"/>
              <a:t>Dotační titul </a:t>
            </a:r>
            <a:r>
              <a:rPr lang="cs-CZ" sz="2200" b="1" dirty="0" smtClean="0"/>
              <a:t>2: </a:t>
            </a:r>
            <a:r>
              <a:rPr lang="cs-CZ" sz="2200" b="1" dirty="0" smtClean="0"/>
              <a:t>13_01_02 – Dotace na činnost spolků hasičů a pobočných spolků hasičů Olomouckého kraje 2024 </a:t>
            </a:r>
          </a:p>
        </p:txBody>
      </p:sp>
    </p:spTree>
    <p:extLst>
      <p:ext uri="{BB962C8B-B14F-4D97-AF65-F5344CB8AC3E}">
        <p14:creationId xmlns:p14="http://schemas.microsoft.com/office/powerpoint/2010/main" val="138224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1793966" y="1375954"/>
            <a:ext cx="9056914" cy="48692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None/>
              <a:defRPr/>
            </a:pPr>
            <a:r>
              <a:rPr lang="cs-CZ" sz="2000" b="1" dirty="0" smtClean="0"/>
              <a:t>Dotační titul </a:t>
            </a:r>
            <a:r>
              <a:rPr lang="cs-CZ" sz="2000" b="1" dirty="0" smtClean="0"/>
              <a:t>13_01_02 </a:t>
            </a:r>
            <a:r>
              <a:rPr lang="cs-CZ" sz="2000" b="1" dirty="0" smtClean="0"/>
              <a:t>Dotace na činnost spolků hasičů a pobočných spolků hasičů Olomouckého kraje </a:t>
            </a:r>
            <a:r>
              <a:rPr lang="cs-CZ" sz="2000" b="1" dirty="0" smtClean="0"/>
              <a:t>2024 </a:t>
            </a:r>
            <a:endParaRPr lang="cs-CZ" sz="2000" b="1" dirty="0" smtClean="0"/>
          </a:p>
          <a:p>
            <a:pPr marL="0" indent="0" algn="just">
              <a:buFontTx/>
              <a:buNone/>
              <a:defRPr/>
            </a:pPr>
            <a:endParaRPr lang="cs-CZ" sz="2000" b="1" dirty="0" smtClean="0"/>
          </a:p>
          <a:p>
            <a:pPr marL="0" indent="0" algn="just">
              <a:buFontTx/>
              <a:buNone/>
              <a:defRPr/>
            </a:pPr>
            <a:r>
              <a:rPr lang="cs-CZ" sz="2000" b="1" dirty="0" smtClean="0"/>
              <a:t>Činnost spojená s organizací kulturních a sportovních akcí, včetně zabezpečení chodu kanceláře (dále také jen „činnost“).</a:t>
            </a:r>
          </a:p>
          <a:p>
            <a:pPr marL="0" indent="0">
              <a:buFontTx/>
              <a:buNone/>
              <a:defRPr/>
            </a:pPr>
            <a:endParaRPr lang="cs-CZ" sz="2000" dirty="0" smtClean="0"/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cs-CZ" sz="2000" b="1" dirty="0" smtClean="0"/>
              <a:t>Podpora činnosti nekomerčního, neziskového a obecně prospěšného charakteru v oblasti požární ochrany, zaměřené na podporu požárního sportu (např. organizace kulturní, osvětové, vzdělávací, soutěžní, sportovní, branné, turistické, zábavné a jiné zájmové činnosti pro členy spolků hasičů, pobočných spolků hasičů, příslušníků jejich rodin a popř. širší veřejnosti).</a:t>
            </a:r>
          </a:p>
          <a:p>
            <a:pPr marL="0" indent="0">
              <a:buFontTx/>
              <a:buNone/>
              <a:defRPr/>
            </a:pPr>
            <a:endParaRPr lang="cs-CZ" sz="1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509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1978025" y="609601"/>
            <a:ext cx="8080375" cy="5516564"/>
          </a:xfrm>
        </p:spPr>
        <p:txBody>
          <a:bodyPr/>
          <a:lstStyle/>
          <a:p>
            <a:pPr marL="0" indent="0">
              <a:buNone/>
              <a:defRPr/>
            </a:pPr>
            <a:endParaRPr lang="cs-CZ" sz="2400" b="1" dirty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r>
              <a:rPr lang="cs-CZ" sz="2400" b="1" dirty="0"/>
              <a:t>Žadatel může v rámci vyhlášeného dotačního titulu podat pouze jednu žádost. </a:t>
            </a:r>
            <a:endParaRPr lang="cs-CZ" sz="2400" b="1" dirty="0" smtClean="0"/>
          </a:p>
          <a:p>
            <a:pPr marL="0" indent="0">
              <a:buNone/>
              <a:defRPr/>
            </a:pPr>
            <a:endParaRPr lang="cs-CZ" sz="2400" b="1" dirty="0"/>
          </a:p>
          <a:p>
            <a:pPr marL="0" indent="0">
              <a:buNone/>
              <a:defRPr/>
            </a:pPr>
            <a:r>
              <a:rPr lang="cs-CZ" sz="2400" b="1" dirty="0"/>
              <a:t>Dotaci je možno použít na úhradu uznatelných výdajů činnosti od 1</a:t>
            </a:r>
            <a:r>
              <a:rPr lang="cs-CZ" sz="2400" b="1" dirty="0" smtClean="0"/>
              <a:t>. 1. </a:t>
            </a:r>
            <a:r>
              <a:rPr lang="cs-CZ" sz="2400" b="1" dirty="0" smtClean="0"/>
              <a:t>2024 </a:t>
            </a:r>
            <a:r>
              <a:rPr lang="cs-CZ" sz="2400" b="1" dirty="0"/>
              <a:t>do 31</a:t>
            </a:r>
            <a:r>
              <a:rPr lang="cs-CZ" sz="2400" b="1" dirty="0" smtClean="0"/>
              <a:t>. 12</a:t>
            </a:r>
            <a:r>
              <a:rPr lang="cs-CZ" sz="2400" b="1" dirty="0" smtClean="0"/>
              <a:t>. 2024.</a:t>
            </a:r>
            <a:endParaRPr lang="cs-CZ" sz="2400" b="1" dirty="0"/>
          </a:p>
          <a:p>
            <a:pPr marL="0" indent="0">
              <a:buNone/>
              <a:defRPr/>
            </a:pPr>
            <a:endParaRPr lang="cs-CZ" sz="2400" b="1" dirty="0"/>
          </a:p>
          <a:p>
            <a:pPr marL="0" indent="0">
              <a:buNone/>
              <a:defRPr/>
            </a:pPr>
            <a:r>
              <a:rPr lang="cs-CZ" sz="2400" b="1" dirty="0"/>
              <a:t>Dotace je poskytována na uznatelné výdaje neinvestičního charakteru</a:t>
            </a:r>
            <a:r>
              <a:rPr lang="cs-CZ" sz="2400" b="1" dirty="0" smtClean="0"/>
              <a:t>.</a:t>
            </a:r>
          </a:p>
          <a:p>
            <a:pPr marL="0" indent="0">
              <a:buNone/>
              <a:defRPr/>
            </a:pPr>
            <a:endParaRPr lang="cs-CZ" sz="2400" b="1" dirty="0"/>
          </a:p>
          <a:p>
            <a:pPr marL="0" indent="0">
              <a:buNone/>
              <a:defRPr/>
            </a:pPr>
            <a:r>
              <a:rPr lang="cs-CZ" sz="2000" b="1" u="sng" dirty="0" smtClean="0"/>
              <a:t>Minimální výše dotace na jednu činnost činí: 25.000,- Kč</a:t>
            </a:r>
          </a:p>
          <a:p>
            <a:pPr marL="0" indent="0">
              <a:buNone/>
              <a:defRPr/>
            </a:pPr>
            <a:r>
              <a:rPr lang="cs-CZ" sz="2000" b="1" u="sng" dirty="0" smtClean="0"/>
              <a:t>Maximální výše dotace na jednu činnost činí: </a:t>
            </a:r>
            <a:r>
              <a:rPr lang="cs-CZ" sz="2000" b="1" u="sng" dirty="0" smtClean="0"/>
              <a:t>250.000</a:t>
            </a:r>
            <a:r>
              <a:rPr lang="cs-CZ" sz="2000" b="1" u="sng" dirty="0" smtClean="0"/>
              <a:t>,- Kč</a:t>
            </a:r>
            <a:endParaRPr lang="cs-CZ" sz="2000" b="1" u="sng" dirty="0"/>
          </a:p>
        </p:txBody>
      </p:sp>
      <p:sp>
        <p:nvSpPr>
          <p:cNvPr id="10244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207625" y="6248400"/>
            <a:ext cx="304800" cy="476250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400" dirty="0"/>
          </a:p>
        </p:txBody>
      </p:sp>
    </p:spTree>
    <p:extLst>
      <p:ext uri="{BB962C8B-B14F-4D97-AF65-F5344CB8AC3E}">
        <p14:creationId xmlns:p14="http://schemas.microsoft.com/office/powerpoint/2010/main" val="18141859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497873" y="1139283"/>
            <a:ext cx="95445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000" b="1" u="sng" dirty="0">
                <a:solidFill>
                  <a:schemeClr val="bg1"/>
                </a:solidFill>
              </a:rPr>
              <a:t>Příjem žádostí od </a:t>
            </a:r>
            <a:r>
              <a:rPr lang="cs-CZ" sz="2000" b="1" u="sng" dirty="0" smtClean="0">
                <a:solidFill>
                  <a:schemeClr val="bg1"/>
                </a:solidFill>
              </a:rPr>
              <a:t>12. </a:t>
            </a:r>
            <a:r>
              <a:rPr lang="cs-CZ" sz="2000" b="1" u="sng" dirty="0" smtClean="0">
                <a:solidFill>
                  <a:schemeClr val="bg1"/>
                </a:solidFill>
              </a:rPr>
              <a:t>1. </a:t>
            </a:r>
            <a:r>
              <a:rPr lang="cs-CZ" sz="2000" b="1" u="sng" dirty="0" smtClean="0">
                <a:solidFill>
                  <a:schemeClr val="bg1"/>
                </a:solidFill>
              </a:rPr>
              <a:t>2024 - </a:t>
            </a:r>
            <a:r>
              <a:rPr lang="cs-CZ" sz="2000" b="1" u="sng" dirty="0" smtClean="0">
                <a:solidFill>
                  <a:schemeClr val="bg1"/>
                </a:solidFill>
              </a:rPr>
              <a:t>18. 1. </a:t>
            </a:r>
            <a:r>
              <a:rPr lang="cs-CZ" sz="2000" b="1" u="sng" dirty="0" smtClean="0">
                <a:solidFill>
                  <a:schemeClr val="bg1"/>
                </a:solidFill>
              </a:rPr>
              <a:t>2024 </a:t>
            </a:r>
            <a:r>
              <a:rPr lang="cs-CZ" sz="2000" b="1" u="sng" dirty="0" smtClean="0">
                <a:solidFill>
                  <a:schemeClr val="bg1"/>
                </a:solidFill>
              </a:rPr>
              <a:t>do 12:00hodin</a:t>
            </a:r>
          </a:p>
          <a:p>
            <a:pPr>
              <a:defRPr/>
            </a:pPr>
            <a:endParaRPr lang="cs-CZ" sz="2000" b="1" u="sng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Žádost se vyplňuje přes </a:t>
            </a:r>
            <a:r>
              <a:rPr lang="cs-CZ" dirty="0" smtClean="0">
                <a:solidFill>
                  <a:schemeClr val="bg1"/>
                </a:solidFill>
              </a:rPr>
              <a:t>systém RAP </a:t>
            </a:r>
            <a:r>
              <a:rPr lang="cs-CZ" dirty="0">
                <a:latin typeface="Roboto Condensed"/>
                <a:hlinkClick r:id="rId2"/>
              </a:rPr>
              <a:t>https://www.olkraj.cz/portal</a:t>
            </a:r>
            <a:r>
              <a:rPr lang="cs-CZ" dirty="0" smtClean="0">
                <a:latin typeface="Roboto Condensed"/>
                <a:hlinkClick r:id="rId2"/>
              </a:rPr>
              <a:t>/</a:t>
            </a:r>
            <a:endParaRPr lang="cs-CZ" dirty="0" smtClean="0">
              <a:latin typeface="Roboto Condensed"/>
            </a:endParaRPr>
          </a:p>
          <a:p>
            <a:pPr>
              <a:defRPr/>
            </a:pPr>
            <a:endParaRPr lang="cs-CZ" dirty="0">
              <a:latin typeface="Roboto Condensed"/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  <a:latin typeface="Roboto Condensed"/>
              </a:rPr>
              <a:t>Způsoby podání žádosti jsou uvedeny v Pravidlech a </a:t>
            </a:r>
            <a:r>
              <a:rPr lang="cs-CZ" dirty="0" smtClean="0">
                <a:solidFill>
                  <a:schemeClr val="bg1"/>
                </a:solidFill>
                <a:latin typeface="Roboto Condensed"/>
              </a:rPr>
              <a:t>Zásadách.</a:t>
            </a: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altLang="cs-CZ" sz="2000" b="1" u="sng" dirty="0">
                <a:solidFill>
                  <a:schemeClr val="bg1"/>
                </a:solidFill>
                <a:cs typeface="Arial" panose="020B0604020202020204" pitchFamily="34" charset="0"/>
              </a:rPr>
              <a:t>Vyhodnocení žádostí:</a:t>
            </a:r>
          </a:p>
          <a:p>
            <a:pPr algn="just">
              <a:defRPr/>
            </a:pP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Předložení návrhu rozdělení dotace Radě </a:t>
            </a:r>
            <a:r>
              <a:rPr lang="cs-CZ" altLang="cs-CZ" dirty="0">
                <a:solidFill>
                  <a:schemeClr val="bg1"/>
                </a:solidFill>
                <a:cs typeface="Arial" panose="020B0604020202020204" pitchFamily="34" charset="0"/>
              </a:rPr>
              <a:t>Olomouckého kraje </a:t>
            </a: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dne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19.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2.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2024.</a:t>
            </a:r>
            <a:endParaRPr lang="cs-CZ" altLang="cs-CZ" b="1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cs-CZ" altLang="cs-CZ" sz="2000" dirty="0" smtClean="0">
                <a:solidFill>
                  <a:schemeClr val="bg1"/>
                </a:solidFill>
                <a:cs typeface="Arial" panose="020B0604020202020204" pitchFamily="34" charset="0"/>
              </a:rPr>
              <a:t>Schválení rozdělení dotace v Zastupitelstvu Olomouckého kraje dne </a:t>
            </a:r>
            <a:r>
              <a:rPr lang="cs-CZ" altLang="cs-CZ" sz="20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26. </a:t>
            </a:r>
            <a:r>
              <a:rPr lang="cs-CZ" altLang="cs-CZ" sz="20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2. </a:t>
            </a:r>
            <a:r>
              <a:rPr lang="cs-CZ" altLang="cs-CZ" sz="20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2024.</a:t>
            </a:r>
            <a:endParaRPr lang="cs-CZ" altLang="cs-CZ" sz="20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just">
              <a:defRPr/>
            </a:pPr>
            <a:endParaRPr lang="cs-CZ" altLang="cs-CZ" sz="20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>
              <a:defRPr/>
            </a:pPr>
            <a:r>
              <a:rPr lang="cs-CZ" altLang="cs-CZ" sz="2000" b="1" u="sng" dirty="0">
                <a:solidFill>
                  <a:schemeClr val="bg1"/>
                </a:solidFill>
                <a:cs typeface="Arial" panose="020B0604020202020204" pitchFamily="34" charset="0"/>
              </a:rPr>
              <a:t>Lhůta pro použití dotace:</a:t>
            </a:r>
          </a:p>
          <a:p>
            <a:pPr algn="just">
              <a:defRPr/>
            </a:pPr>
            <a:r>
              <a:rPr lang="cs-CZ" altLang="cs-CZ" dirty="0">
                <a:solidFill>
                  <a:schemeClr val="bg1"/>
                </a:solidFill>
                <a:cs typeface="Arial" panose="020B0604020202020204" pitchFamily="34" charset="0"/>
              </a:rPr>
              <a:t>Dotaci je možno </a:t>
            </a: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použít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od </a:t>
            </a:r>
            <a:r>
              <a:rPr lang="cs-CZ" altLang="cs-CZ" b="1" dirty="0">
                <a:solidFill>
                  <a:schemeClr val="bg1"/>
                </a:solidFill>
                <a:cs typeface="Arial" panose="020B0604020202020204" pitchFamily="34" charset="0"/>
              </a:rPr>
              <a:t>1. 1.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2024 </a:t>
            </a:r>
            <a:r>
              <a:rPr lang="cs-CZ" altLang="cs-CZ" b="1" dirty="0">
                <a:solidFill>
                  <a:schemeClr val="bg1"/>
                </a:solidFill>
                <a:cs typeface="Arial" panose="020B0604020202020204" pitchFamily="34" charset="0"/>
              </a:rPr>
              <a:t>nejpozději do 31.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12. </a:t>
            </a:r>
            <a:r>
              <a:rPr lang="cs-CZ" altLang="cs-CZ" b="1" dirty="0" smtClean="0">
                <a:solidFill>
                  <a:schemeClr val="bg1"/>
                </a:solidFill>
                <a:cs typeface="Arial" panose="020B0604020202020204" pitchFamily="34" charset="0"/>
              </a:rPr>
              <a:t>2024</a:t>
            </a:r>
            <a:r>
              <a:rPr lang="cs-CZ" altLang="cs-CZ" dirty="0" smtClean="0">
                <a:solidFill>
                  <a:schemeClr val="bg1"/>
                </a:solidFill>
                <a:cs typeface="Arial" panose="020B0604020202020204" pitchFamily="34" charset="0"/>
              </a:rPr>
              <a:t>.</a:t>
            </a:r>
            <a:endParaRPr lang="cs-CZ" altLang="cs-CZ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Pozdější čerpání dotace není možné.</a:t>
            </a:r>
          </a:p>
        </p:txBody>
      </p:sp>
    </p:spTree>
    <p:extLst>
      <p:ext uri="{BB962C8B-B14F-4D97-AF65-F5344CB8AC3E}">
        <p14:creationId xmlns:p14="http://schemas.microsoft.com/office/powerpoint/2010/main" val="3883184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1978025" y="0"/>
            <a:ext cx="8080375" cy="612616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endParaRPr lang="cs-CZ" sz="2400" b="1" dirty="0" smtClean="0">
              <a:solidFill>
                <a:srgbClr val="000000"/>
              </a:solidFill>
            </a:endParaRPr>
          </a:p>
          <a:p>
            <a:pPr marL="0" indent="0">
              <a:buNone/>
              <a:defRPr/>
            </a:pPr>
            <a:endParaRPr lang="cs-CZ" sz="1500" b="1" dirty="0"/>
          </a:p>
          <a:p>
            <a:pPr marL="0" indent="0" algn="just">
              <a:buNone/>
              <a:defRPr/>
            </a:pPr>
            <a:r>
              <a:rPr lang="cs-CZ" sz="1900" b="1" dirty="0"/>
              <a:t>Žadatel </a:t>
            </a:r>
            <a:r>
              <a:rPr lang="cs-CZ" sz="1900" b="1" u="sng" dirty="0"/>
              <a:t>může být pouze právnická osoba</a:t>
            </a:r>
            <a:r>
              <a:rPr lang="cs-CZ" sz="1900" b="1" dirty="0"/>
              <a:t>, kterou je spolek hasičů nebo pobočný spolek </a:t>
            </a:r>
            <a:r>
              <a:rPr lang="cs-CZ" sz="1900" b="1" dirty="0" smtClean="0"/>
              <a:t>hasičů na krajské, okresní nebo profesionální úrovni (spolek příslušníků HZS ČR) a jejíž sídlo je v územním obvodu Olomouckého kraje.</a:t>
            </a:r>
            <a:r>
              <a:rPr lang="cs-CZ" sz="1900" b="1" u="sng" dirty="0"/>
              <a:t> </a:t>
            </a:r>
            <a:endParaRPr lang="cs-CZ" sz="1900" b="1" u="sng" dirty="0" smtClean="0"/>
          </a:p>
          <a:p>
            <a:pPr marL="0" indent="0" algn="just">
              <a:buNone/>
              <a:defRPr/>
            </a:pPr>
            <a:r>
              <a:rPr lang="cs-CZ" sz="1900" b="1" dirty="0" smtClean="0"/>
              <a:t>V </a:t>
            </a:r>
            <a:r>
              <a:rPr lang="cs-CZ" sz="1900" b="1" dirty="0"/>
              <a:t>rámci vyhlášeného dotačního titulu  může podat pouze jednu žádost. </a:t>
            </a:r>
          </a:p>
          <a:p>
            <a:pPr marL="0" indent="0">
              <a:buNone/>
              <a:defRPr/>
            </a:pPr>
            <a:endParaRPr lang="cs-CZ" sz="1900" b="1" dirty="0"/>
          </a:p>
          <a:p>
            <a:pPr marL="0" indent="0">
              <a:buNone/>
              <a:defRPr/>
            </a:pPr>
            <a:r>
              <a:rPr lang="cs-CZ" sz="1900" dirty="0" smtClean="0"/>
              <a:t>Dotaci </a:t>
            </a:r>
            <a:r>
              <a:rPr lang="cs-CZ" sz="1900" dirty="0"/>
              <a:t>je možno použít na úhradu uznatelných </a:t>
            </a:r>
            <a:r>
              <a:rPr lang="cs-CZ" sz="1900" dirty="0" smtClean="0"/>
              <a:t>výdajů akce </a:t>
            </a:r>
            <a:br>
              <a:rPr lang="cs-CZ" sz="1900" dirty="0" smtClean="0"/>
            </a:br>
            <a:r>
              <a:rPr lang="cs-CZ" sz="1900" dirty="0" smtClean="0"/>
              <a:t>od </a:t>
            </a:r>
            <a:r>
              <a:rPr lang="cs-CZ" sz="1900" dirty="0"/>
              <a:t>1</a:t>
            </a:r>
            <a:r>
              <a:rPr lang="cs-CZ" sz="1900" dirty="0" smtClean="0"/>
              <a:t>. 1. 2024 </a:t>
            </a:r>
            <a:r>
              <a:rPr lang="cs-CZ" sz="1900" dirty="0"/>
              <a:t>do 31</a:t>
            </a:r>
            <a:r>
              <a:rPr lang="cs-CZ" sz="1900" dirty="0" smtClean="0"/>
              <a:t>. 12. 2024.</a:t>
            </a:r>
            <a:endParaRPr lang="cs-CZ" sz="1900" dirty="0"/>
          </a:p>
          <a:p>
            <a:pPr marL="0" indent="0">
              <a:buNone/>
              <a:defRPr/>
            </a:pPr>
            <a:r>
              <a:rPr lang="cs-CZ" sz="1900" b="1" dirty="0" smtClean="0"/>
              <a:t>Alokace na akci: 1.500.000,- Kč</a:t>
            </a:r>
          </a:p>
          <a:p>
            <a:pPr marL="0" indent="0">
              <a:buNone/>
              <a:defRPr/>
            </a:pPr>
            <a:r>
              <a:rPr lang="cs-CZ" sz="1900" b="1" dirty="0" smtClean="0"/>
              <a:t>Sběr žádostí: 11. 1. 2024 – 18. 1. 2024</a:t>
            </a:r>
          </a:p>
          <a:p>
            <a:pPr marL="0" indent="0">
              <a:buNone/>
              <a:defRPr/>
            </a:pPr>
            <a:endParaRPr lang="cs-CZ" sz="1900" b="1" dirty="0"/>
          </a:p>
          <a:p>
            <a:pPr marL="0" indent="0">
              <a:buNone/>
              <a:defRPr/>
            </a:pPr>
            <a:r>
              <a:rPr lang="cs-CZ" sz="1900" b="1" u="sng" dirty="0" smtClean="0"/>
              <a:t>Minimální výše dotace na jednu akci činí: 25.000,- Kč</a:t>
            </a:r>
          </a:p>
          <a:p>
            <a:pPr marL="0" indent="0">
              <a:buNone/>
              <a:defRPr/>
            </a:pPr>
            <a:r>
              <a:rPr lang="cs-CZ" sz="1900" b="1" u="sng" dirty="0" smtClean="0"/>
              <a:t>Maximální výše dotace na jednu akci činí: 250.000,- Kč</a:t>
            </a:r>
          </a:p>
          <a:p>
            <a:pPr marL="0" indent="0">
              <a:buNone/>
              <a:defRPr/>
            </a:pPr>
            <a:endParaRPr lang="cs-CZ" sz="1900" b="1" u="sng" dirty="0"/>
          </a:p>
          <a:p>
            <a:pPr marL="0" indent="0">
              <a:buNone/>
              <a:defRPr/>
            </a:pPr>
            <a:r>
              <a:rPr lang="cs-CZ" sz="1900" dirty="0"/>
              <a:t>Žádost se vyplňuje přes systém </a:t>
            </a:r>
            <a:r>
              <a:rPr lang="cs-CZ" sz="1900" b="1" dirty="0"/>
              <a:t>RAP </a:t>
            </a:r>
            <a:r>
              <a:rPr lang="cs-CZ" sz="1900" dirty="0">
                <a:solidFill>
                  <a:srgbClr val="FF0000"/>
                </a:solidFill>
                <a:latin typeface="Roboto Condensed"/>
                <a:hlinkClick r:id="rId3"/>
              </a:rPr>
              <a:t>https://www.olkraj.cz/portal</a:t>
            </a:r>
            <a:r>
              <a:rPr lang="cs-CZ" sz="1900" dirty="0" smtClean="0">
                <a:solidFill>
                  <a:srgbClr val="FF0000"/>
                </a:solidFill>
                <a:latin typeface="Roboto Condensed"/>
                <a:hlinkClick r:id="rId3"/>
              </a:rPr>
              <a:t>/</a:t>
            </a:r>
            <a:endParaRPr lang="cs-CZ" sz="1900" dirty="0" smtClean="0">
              <a:solidFill>
                <a:srgbClr val="FF0000"/>
              </a:solidFill>
              <a:latin typeface="Roboto Condensed"/>
            </a:endParaRPr>
          </a:p>
          <a:p>
            <a:pPr marL="0" indent="0">
              <a:buNone/>
              <a:defRPr/>
            </a:pPr>
            <a:r>
              <a:rPr lang="cs-CZ" sz="1900" b="1" dirty="0"/>
              <a:t>Vyúčtování dotace se vždy řídí uzavřenou smlouvou!</a:t>
            </a:r>
          </a:p>
          <a:p>
            <a:pPr marL="0" indent="0">
              <a:buNone/>
              <a:defRPr/>
            </a:pPr>
            <a:endParaRPr lang="cs-CZ" sz="2000" dirty="0">
              <a:solidFill>
                <a:srgbClr val="FF0000"/>
              </a:solidFill>
              <a:latin typeface="Roboto Condensed"/>
            </a:endParaRPr>
          </a:p>
          <a:p>
            <a:pPr marL="0" indent="0">
              <a:buNone/>
              <a:defRPr/>
            </a:pPr>
            <a:endParaRPr lang="cs-CZ" sz="2000" b="1" u="sng" dirty="0"/>
          </a:p>
        </p:txBody>
      </p:sp>
    </p:spTree>
    <p:extLst>
      <p:ext uri="{BB962C8B-B14F-4D97-AF65-F5344CB8AC3E}">
        <p14:creationId xmlns:p14="http://schemas.microsoft.com/office/powerpoint/2010/main" val="28911981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943497" y="583475"/>
            <a:ext cx="5468983" cy="385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-540385" algn="ctr">
              <a:lnSpc>
                <a:spcPct val="106000"/>
              </a:lnSpc>
              <a:spcAft>
                <a:spcPts val="0"/>
              </a:spcAft>
            </a:pPr>
            <a:r>
              <a:rPr lang="cs-CZ" b="1" cap="all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Kritéria hodnocení žádostí – definice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691881"/>
              </p:ext>
            </p:extLst>
          </p:nvPr>
        </p:nvGraphicFramePr>
        <p:xfrm>
          <a:off x="1308462" y="1297577"/>
          <a:ext cx="8758647" cy="4386425"/>
        </p:xfrm>
        <a:graphic>
          <a:graphicData uri="http://schemas.openxmlformats.org/drawingml/2006/table">
            <a:tbl>
              <a:tblPr firstRow="1" firstCol="1" bandRow="1"/>
              <a:tblGrid>
                <a:gridCol w="676965">
                  <a:extLst>
                    <a:ext uri="{9D8B030D-6E8A-4147-A177-3AD203B41FA5}">
                      <a16:colId xmlns:a16="http://schemas.microsoft.com/office/drawing/2014/main" val="448422364"/>
                    </a:ext>
                  </a:extLst>
                </a:gridCol>
                <a:gridCol w="6601224">
                  <a:extLst>
                    <a:ext uri="{9D8B030D-6E8A-4147-A177-3AD203B41FA5}">
                      <a16:colId xmlns:a16="http://schemas.microsoft.com/office/drawing/2014/main" val="1259417174"/>
                    </a:ext>
                  </a:extLst>
                </a:gridCol>
                <a:gridCol w="1480458">
                  <a:extLst>
                    <a:ext uri="{9D8B030D-6E8A-4147-A177-3AD203B41FA5}">
                      <a16:colId xmlns:a16="http://schemas.microsoft.com/office/drawing/2014/main" val="1254954431"/>
                    </a:ext>
                  </a:extLst>
                </a:gridCol>
              </a:tblGrid>
              <a:tr h="461554"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Hodnotící kritéria hodnocená administrátorem</a:t>
                      </a:r>
                      <a:r>
                        <a:rPr lang="cs-CZ" sz="1200" b="1" strike="sng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63854"/>
                  </a:ext>
                </a:extLst>
              </a:tr>
              <a:tr h="1602879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A1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400" b="1" u="sng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Velikost členské základny žadatele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 1000                                                                                                            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Více než 7000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18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5117060"/>
                  </a:ext>
                </a:extLst>
              </a:tr>
              <a:tr h="2321992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A2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300" b="1" u="sng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Průměrný počet účastníků akcí za rok při činnosti žadatele za poslední 3  roky</a:t>
                      </a:r>
                      <a:endParaRPr lang="cs-CZ" sz="13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 200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201–500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501–1000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>
                          <a:srgbClr val="808080"/>
                        </a:buClr>
                        <a:buFont typeface="Symbol" panose="05050102010706020507" pitchFamily="18" charset="2"/>
                        <a:buChar char=""/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Více než 1 000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1590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10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15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18 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20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441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0499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621336"/>
              </p:ext>
            </p:extLst>
          </p:nvPr>
        </p:nvGraphicFramePr>
        <p:xfrm>
          <a:off x="838200" y="1001486"/>
          <a:ext cx="9882051" cy="5187587"/>
        </p:xfrm>
        <a:graphic>
          <a:graphicData uri="http://schemas.openxmlformats.org/drawingml/2006/table">
            <a:tbl>
              <a:tblPr firstRow="1" firstCol="1" bandRow="1"/>
              <a:tblGrid>
                <a:gridCol w="822414">
                  <a:extLst>
                    <a:ext uri="{9D8B030D-6E8A-4147-A177-3AD203B41FA5}">
                      <a16:colId xmlns:a16="http://schemas.microsoft.com/office/drawing/2014/main" val="1534944187"/>
                    </a:ext>
                  </a:extLst>
                </a:gridCol>
                <a:gridCol w="7255563">
                  <a:extLst>
                    <a:ext uri="{9D8B030D-6E8A-4147-A177-3AD203B41FA5}">
                      <a16:colId xmlns:a16="http://schemas.microsoft.com/office/drawing/2014/main" val="184779281"/>
                    </a:ext>
                  </a:extLst>
                </a:gridCol>
                <a:gridCol w="1804074">
                  <a:extLst>
                    <a:ext uri="{9D8B030D-6E8A-4147-A177-3AD203B41FA5}">
                      <a16:colId xmlns:a16="http://schemas.microsoft.com/office/drawing/2014/main" val="3607092306"/>
                    </a:ext>
                  </a:extLst>
                </a:gridCol>
              </a:tblGrid>
              <a:tr h="566057"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Hodnotící kritéria definuje administrátor ve spolupráci s hodnotitelem kritérií B 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Jedná se o věcné hodnocení se zaměřením na odbornost.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5896810"/>
                  </a:ext>
                </a:extLst>
              </a:tr>
              <a:tr h="4230190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B1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300" b="1" u="sng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300" b="1" u="sng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Rozdělení podle projektu/činnosti </a:t>
                      </a:r>
                      <a:r>
                        <a:rPr lang="cs-CZ" sz="1300" b="1" u="sng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</a:t>
                      </a:r>
                      <a:endParaRPr lang="cs-CZ" sz="1300" b="1" u="sng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Činnost spojená s organizací kulturních a sportovních akcí, setkání zasloužilých hasičů a seniorů, soutěže požární ochrany očima dětí, soutěž v požárním sportu dospělých, soutěž v požárním sportu dětí a mládeže, soutěž v požárním sportu dorostu a činnost na </a:t>
                      </a:r>
                      <a:r>
                        <a:rPr lang="cs-CZ" sz="14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krajské úrovni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, soutěže profesionálních hasičů na </a:t>
                      </a:r>
                      <a:r>
                        <a:rPr lang="cs-CZ" sz="14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krajské úrovni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a vzdělávací akce pro složky IZS a obyvatelstvo v oblasti předcházení vzniku mimořádných událostí a správného chování při mimořádných událostech</a:t>
                      </a:r>
                      <a:r>
                        <a:rPr lang="cs-CZ" sz="13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300" i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3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Činnost spojená s organizací kulturních a sportovních akcí, setkání zasloužilých hasičů a seniorů, soutěže požární ochrany očima dětí, soutěž v požárním sportu dospělých, soutěž v požárním sportu dětí a mládeže, soutěž v požárním sportu dorostu a činnost a soutěže profesionálních hasičů na </a:t>
                      </a:r>
                      <a:r>
                        <a:rPr lang="cs-CZ" sz="14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okresní úrovni</a:t>
                      </a:r>
                      <a:r>
                        <a:rPr lang="cs-CZ" sz="13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cs-CZ" sz="1300" b="0" kern="1200" dirty="0" smtClean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Činnost spojená s organizací kulturních a sportovních akcí, setkání zasloužilých hasičů a seniorů, soutěže požární ochrany očima dětí, soutěž v požárním sportu dospělých, soutěž v požárním sportu dětí a mládeže, soutěž v požárním sportu dorostu a činnost a soutěže profesionálních hasičů na </a:t>
                      </a:r>
                      <a:r>
                        <a:rPr lang="cs-CZ" sz="14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lokální úrovni</a:t>
                      </a:r>
                      <a:r>
                        <a:rPr lang="cs-CZ" sz="1300" b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cs-CZ" sz="13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Činnost spojená s organizací kulturních a sportovních akcí, setkání zasloužilých hasičů a seniorů, soutěže požární ochrany očima dětí, soutěž v požárním sportu dospělých, soutěž v požárním sportu dětí a mládeže, soutěž v požárním sportu dorostu a činnost a soutěže profesionálních hasičů na jiné než lokální, okresní nebo krajské úrovni</a:t>
                      </a:r>
                      <a:r>
                        <a:rPr lang="cs-CZ" sz="130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cs-CZ" sz="13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215900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cs-CZ" sz="1200" b="1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    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        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25</a:t>
                      </a:r>
                      <a:endParaRPr lang="cs-CZ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39952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0501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003679"/>
              </p:ext>
            </p:extLst>
          </p:nvPr>
        </p:nvGraphicFramePr>
        <p:xfrm>
          <a:off x="1027611" y="1197379"/>
          <a:ext cx="8656321" cy="1180061"/>
        </p:xfrm>
        <a:graphic>
          <a:graphicData uri="http://schemas.openxmlformats.org/drawingml/2006/table">
            <a:tbl>
              <a:tblPr firstRow="1" firstCol="1" bandRow="1"/>
              <a:tblGrid>
                <a:gridCol w="669056">
                  <a:extLst>
                    <a:ext uri="{9D8B030D-6E8A-4147-A177-3AD203B41FA5}">
                      <a16:colId xmlns:a16="http://schemas.microsoft.com/office/drawing/2014/main" val="2386307517"/>
                    </a:ext>
                  </a:extLst>
                </a:gridCol>
                <a:gridCol w="6524103">
                  <a:extLst>
                    <a:ext uri="{9D8B030D-6E8A-4147-A177-3AD203B41FA5}">
                      <a16:colId xmlns:a16="http://schemas.microsoft.com/office/drawing/2014/main" val="415642882"/>
                    </a:ext>
                  </a:extLst>
                </a:gridCol>
                <a:gridCol w="1463162">
                  <a:extLst>
                    <a:ext uri="{9D8B030D-6E8A-4147-A177-3AD203B41FA5}">
                      <a16:colId xmlns:a16="http://schemas.microsoft.com/office/drawing/2014/main" val="2691117602"/>
                    </a:ext>
                  </a:extLst>
                </a:gridCol>
              </a:tblGrid>
              <a:tr h="278100"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Naplnění obecného účelu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0991686"/>
                  </a:ext>
                </a:extLst>
              </a:tr>
              <a:tr h="901961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  <a:tabLst>
                          <a:tab pos="2576195" algn="ctr"/>
                        </a:tabLst>
                      </a:pPr>
                      <a:endParaRPr lang="cs-CZ" sz="14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  <a:tabLst>
                          <a:tab pos="2576195" algn="ctr"/>
                        </a:tabLst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Projekt/činnost 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zcela naplňuje obecný účel</a:t>
                      </a:r>
                      <a:endParaRPr lang="cs-CZ" sz="1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342900" lvl="0" indent="-342900" algn="l">
                        <a:buFont typeface="Symbol" panose="05050102010706020507" pitchFamily="18" charset="2"/>
                        <a:buChar char=""/>
                        <a:tabLst>
                          <a:tab pos="2576195" algn="ctr"/>
                        </a:tabLst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Projekt/činnost částečně naplňuje obecný účel</a:t>
                      </a:r>
                      <a:endParaRPr lang="cs-CZ" sz="140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cs-CZ" sz="1200" dirty="0" smtClean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540385" indent="-540385" algn="just"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4112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8825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 rot="10800000" flipV="1">
            <a:off x="4362993" y="69661"/>
            <a:ext cx="44587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altLang="cs-CZ" sz="2800" b="1" dirty="0" smtClean="0">
              <a:solidFill>
                <a:schemeClr val="bg1"/>
              </a:solidFill>
            </a:endParaRPr>
          </a:p>
          <a:p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06879" y="357051"/>
            <a:ext cx="95271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defRPr/>
            </a:pPr>
            <a:r>
              <a:rPr lang="cs-CZ" b="1" u="sng" dirty="0">
                <a:solidFill>
                  <a:schemeClr val="bg1"/>
                </a:solidFill>
                <a:cs typeface="Arial" panose="020B0604020202020204" pitchFamily="34" charset="0"/>
              </a:rPr>
              <a:t>K vyplněné žádosti o dotaci budou připojeny následující povinné přílohy:</a:t>
            </a:r>
            <a:r>
              <a:rPr lang="cs-CZ" b="1" i="1" u="sng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endParaRPr lang="cs-CZ" b="1" u="sng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123406" y="1013774"/>
            <a:ext cx="9466217" cy="5247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prostá kopie dokladu o zřízení běžného účtu žadatele (např. prostá kopie smlouvy o zřízení běžného účtu nebo potvrzení banky o zřízení běžného </a:t>
            </a:r>
            <a:r>
              <a:rPr lang="cs-CZ" sz="14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účtu</a:t>
            </a:r>
            <a:r>
              <a:rPr lang="cs-CZ" sz="13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endParaRPr lang="cs-CZ" sz="13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prostá kopie dokladu prokazujícího právní osobnost žadatele (např. prostá kopie výpisu z veřejného rejstříku nebo živnostenského rejstříku nebo registru ekonomických subjektů nebo jiné zákonem stanovené evidence), příp. jiného dokladu o právní subjektivitě žadatele (platné stanovy, statut apod.</a:t>
            </a:r>
            <a:r>
              <a:rPr lang="cs-CZ" sz="13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prostá kopie dokladu o oprávněnosti osoby zastupovat žadatele (např. prostá kopie jmenovací listiny nebo zápisu ze schůze orgánu oprávněného volit statutární orgán nebo plná moc apod.), v případě, že toto oprávnění není výslovně uvedeno v dokladu o právní osobnosti</a:t>
            </a:r>
            <a:r>
              <a:rPr lang="cs-CZ" sz="13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lang="cs-CZ" sz="13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prostá kopie dokladu prokazujícího registraci k dani z přidané hodnoty </a:t>
            </a:r>
            <a:b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a skutečnost, zda žadatel má či nemá nárok na vrácení DPH v oblasti realizace projektu, je-li žadatel plátcem </a:t>
            </a:r>
            <a:r>
              <a:rPr lang="cs-CZ" sz="14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DPH</a:t>
            </a:r>
            <a:r>
              <a:rPr lang="cs-CZ" sz="13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lang="cs-CZ" sz="13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čestné prohlášení o nezměněné identifikaci žadatele dle odst. 8.4 body 1, 2, 3 a 5 (pokud byly přílohy dle těchto bodů doloženy k žádosti o dotaci v předchozím roce a nedošlo v nich k žádné změně, lze je nahradit čestným prohlášením), viz Příloha č. 1 žádosti</a:t>
            </a:r>
            <a:r>
              <a:rPr lang="cs-CZ" sz="13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lang="cs-CZ" sz="13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přehled poskytnutých dotací – viz Příloha č. 2 žádosti</a:t>
            </a:r>
            <a:r>
              <a:rPr lang="cs-CZ" sz="13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lang="cs-CZ" sz="13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čestné prohlášení žadatele o podporu v režimu de </a:t>
            </a:r>
            <a:r>
              <a:rPr lang="cs-CZ" sz="1400" dirty="0" err="1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minimis</a:t>
            </a:r>
            <a:r>
              <a:rPr lang="cs-CZ" sz="14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, (tam, kde se jedná o veřejnou podporu) – viz Příloha č. 3 žádosti</a:t>
            </a:r>
            <a:r>
              <a:rPr lang="cs-CZ" sz="1400" dirty="0" smtClean="0">
                <a:solidFill>
                  <a:schemeClr val="bg1"/>
                </a:solidFill>
                <a:latin typeface="+mj-lt"/>
              </a:rPr>
              <a:t>,</a:t>
            </a:r>
            <a:r>
              <a:rPr lang="cs-CZ" sz="14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cs-CZ" sz="140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čestné prohlášení žadatele – právnické osoby – viz Příloha č. 4 žádosti, jehož součástí musí být dle textu přílohy úplný výpis údajů z evidence skutečných majitelů dle zákona č. 37/2021 Sb., o evidenci skutečných majitelů; úplný výpis z evidence skutečných majitelů lze nahradit výpisem částečným u právnických osob v právní formě nadace, nadačního fondu, ústavu, obecně prospěšné společnosti, spolku, pobočného spolku, zájmového sdružení právnických osob, mezinárodní nevládní organizace a školské právnické osoby neuvedené v § 7 zákona č. 37/2021 </a:t>
            </a:r>
            <a:r>
              <a:rPr lang="cs-CZ" sz="14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Sb.</a:t>
            </a:r>
            <a:r>
              <a:rPr lang="cs-CZ" sz="13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lang="cs-CZ" sz="13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čestné prohlášení žadatele o struktuře členské základny spolku nebo organizace – viz Příloha č. 5 </a:t>
            </a:r>
            <a:r>
              <a:rPr lang="cs-CZ" sz="14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žádosti</a:t>
            </a:r>
            <a:r>
              <a:rPr lang="cs-CZ" sz="13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cs-CZ" sz="1300" u="none" strike="noStrike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748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759131" y="1254034"/>
            <a:ext cx="7384869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cs-CZ" altLang="cs-CZ" sz="3600" b="1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cs-CZ" altLang="cs-CZ" sz="2000" b="1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altLang="cs-CZ" sz="2000" b="1" dirty="0" smtClean="0">
                <a:solidFill>
                  <a:schemeClr val="bg1"/>
                </a:solidFill>
              </a:rPr>
              <a:t>Kontaktní </a:t>
            </a:r>
            <a:r>
              <a:rPr lang="cs-CZ" altLang="cs-CZ" sz="2000" b="1" dirty="0" smtClean="0">
                <a:solidFill>
                  <a:schemeClr val="bg1"/>
                </a:solidFill>
              </a:rPr>
              <a:t>údaje: </a:t>
            </a:r>
            <a:r>
              <a:rPr lang="cs-CZ" altLang="cs-CZ" sz="2000" b="1" dirty="0">
                <a:solidFill>
                  <a:schemeClr val="bg1"/>
                </a:solidFill>
              </a:rPr>
              <a:t>Anna </a:t>
            </a:r>
            <a:r>
              <a:rPr lang="cs-CZ" altLang="cs-CZ" sz="2000" b="1" dirty="0" smtClean="0">
                <a:solidFill>
                  <a:schemeClr val="bg1"/>
                </a:solidFill>
              </a:rPr>
              <a:t>Juřenová</a:t>
            </a:r>
          </a:p>
          <a:p>
            <a:pPr>
              <a:defRPr/>
            </a:pPr>
            <a:r>
              <a:rPr lang="cs-CZ" altLang="cs-CZ" dirty="0" smtClean="0">
                <a:solidFill>
                  <a:schemeClr val="bg1"/>
                </a:solidFill>
              </a:rPr>
              <a:t>e-mail</a:t>
            </a:r>
            <a:r>
              <a:rPr lang="cs-CZ" altLang="cs-CZ" dirty="0">
                <a:solidFill>
                  <a:schemeClr val="bg1"/>
                </a:solidFill>
              </a:rPr>
              <a:t>: a.jurenova@olkraj.cz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mobil: +420 725 409 079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telefon pevná linka: 585 508 247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defRPr/>
            </a:pPr>
            <a:endParaRPr lang="cs-CZ" altLang="cs-CZ" dirty="0"/>
          </a:p>
        </p:txBody>
      </p:sp>
      <p:pic>
        <p:nvPicPr>
          <p:cNvPr id="6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252" y="3849688"/>
            <a:ext cx="725358" cy="609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971" y="3875279"/>
            <a:ext cx="585189" cy="583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253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1421</TotalTime>
  <Words>1398</Words>
  <Application>Microsoft Office PowerPoint</Application>
  <PresentationFormat>Širokoúhlá obrazovka</PresentationFormat>
  <Paragraphs>150</Paragraphs>
  <Slides>10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Calibri</vt:lpstr>
      <vt:lpstr>Roboto Condensed</vt:lpstr>
      <vt:lpstr>Symbol</vt:lpstr>
      <vt:lpstr>Times New Roman</vt:lpstr>
      <vt:lpstr>Motiv Office</vt:lpstr>
      <vt:lpstr>Název programu: 13_01_Dotace na činnost a akce spolků hasičů a pobočných spolků hasičů Olomouckého kraje 2024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Juřenová Anna</cp:lastModifiedBy>
  <cp:revision>145</cp:revision>
  <cp:lastPrinted>2023-10-12T06:25:26Z</cp:lastPrinted>
  <dcterms:created xsi:type="dcterms:W3CDTF">2022-03-10T07:10:19Z</dcterms:created>
  <dcterms:modified xsi:type="dcterms:W3CDTF">2023-12-05T11:59:40Z</dcterms:modified>
</cp:coreProperties>
</file>