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9"/>
  </p:notesMasterIdLst>
  <p:sldIdLst>
    <p:sldId id="300" r:id="rId2"/>
    <p:sldId id="302" r:id="rId3"/>
    <p:sldId id="305" r:id="rId4"/>
    <p:sldId id="311" r:id="rId5"/>
    <p:sldId id="313" r:id="rId6"/>
    <p:sldId id="314" r:id="rId7"/>
    <p:sldId id="309" r:id="rId8"/>
  </p:sldIdLst>
  <p:sldSz cx="12192000" cy="6858000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8A4C"/>
    <a:srgbClr val="00549F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90" autoAdjust="0"/>
    <p:restoredTop sz="96327"/>
  </p:normalViewPr>
  <p:slideViewPr>
    <p:cSldViewPr snapToGrid="0" snapToObjects="1" showGuides="1">
      <p:cViewPr varScale="1">
        <p:scale>
          <a:sx n="110" d="100"/>
          <a:sy n="110" d="100"/>
        </p:scale>
        <p:origin x="636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05.12.2023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33488"/>
            <a:ext cx="5927725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5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5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Úvod – popis problematiky dané kapitoly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Strategický cíl nebo cíle, vytyčené v kapitole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Současný stav – popis aktuální situace, označení problematických oblastí, které koncepce řeší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Seznam specifických cílů – výčet jednotlivých cílů, jejichž realizace bude pravidelně evaluována, stručný popis specifických cílů a označení nástrojů k úspěšné realizaci</a:t>
            </a:r>
          </a:p>
          <a:p>
            <a:pPr eaLnBrk="1" hangingPunct="1">
              <a:spcBef>
                <a:spcPct val="0"/>
              </a:spcBef>
            </a:pPr>
            <a:r>
              <a:rPr lang="cs-CZ" altLang="cs-CZ" smtClean="0"/>
              <a:t>Příběh vězně – ilustrativní příklad typizovaného odsouzeného, tak jak by vypadal jeho život v případě pokračování současného stavu a nenaplnění cílů (pan Starý) a naopak při dosažení cílů (pan Nový), přiblížení cílů koncepce co nejširšímu okruhu osob </a:t>
            </a:r>
          </a:p>
        </p:txBody>
      </p:sp>
      <p:sp>
        <p:nvSpPr>
          <p:cNvPr id="112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45A0279-1C2F-423E-BEB5-DFA4DD0858DF}" type="slidenum">
              <a:rPr lang="cs-CZ" altLang="cs-CZ" smtClean="0"/>
              <a:pPr/>
              <a:t>3</a:t>
            </a:fld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32893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B9A263FB-9553-FE40-B69A-A21F891332B5}"/>
              </a:ext>
            </a:extLst>
          </p:cNvPr>
          <p:cNvGrpSpPr/>
          <p:nvPr userDrawn="1"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14">
              <a:extLst>
                <a:ext uri="{FF2B5EF4-FFF2-40B4-BE49-F238E27FC236}">
                  <a16:creationId xmlns:a16="http://schemas.microsoft.com/office/drawing/2014/main" id="{9D2871E8-D0C6-FA42-BD07-84FB26C4C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-1" y="-1"/>
              <a:ext cx="7896225" cy="5687313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 smtClean="0"/>
              <a:t>Kliknutím můžete upravit styl předlohy.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4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dirty="0" smtClean="0"/>
              <a:t>Upravte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NUL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987B16C9-6EB4-B441-99E2-038B7B550DF6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CE242A34-4B81-0044-BA95-540016741164}"/>
                </a:ext>
              </a:extLst>
            </p:cNvPr>
            <p:cNvSpPr/>
            <p:nvPr userDrawn="1"/>
          </p:nvSpPr>
          <p:spPr>
            <a:xfrm>
              <a:off x="-1" y="0"/>
              <a:ext cx="12192001" cy="6858000"/>
            </a:xfrm>
            <a:prstGeom prst="rect">
              <a:avLst/>
            </a:prstGeom>
            <a:gradFill flip="none" rotWithShape="1">
              <a:gsLst>
                <a:gs pos="0">
                  <a:srgbClr val="00549F">
                    <a:shade val="30000"/>
                    <a:satMod val="115000"/>
                  </a:srgbClr>
                </a:gs>
                <a:gs pos="50000">
                  <a:srgbClr val="00549F">
                    <a:shade val="67500"/>
                    <a:satMod val="115000"/>
                  </a:srgbClr>
                </a:gs>
                <a:gs pos="100000">
                  <a:srgbClr val="00549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E7DE0464-B0AE-E643-9683-91B407784A1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210"/>
              <a:ext cx="12192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Grafický objekt 11">
              <a:extLst>
                <a:ext uri="{FF2B5EF4-FFF2-40B4-BE49-F238E27FC236}">
                  <a16:creationId xmlns:a16="http://schemas.microsoft.com/office/drawing/2014/main" id="{DE55D01D-646A-744F-B542-83A21236EB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>
              <a:extLst>
                <a:ext uri="{96DAC541-7B7A-43D3-8B79-37D633B846F1}">
                  <asvg:svgBlip xmlns:lc="http://schemas.openxmlformats.org/drawingml/2006/lockedCanvas"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-1" y="0"/>
              <a:ext cx="2110507" cy="1520108"/>
            </a:xfrm>
            <a:prstGeom prst="rect">
              <a:avLst/>
            </a:prstGeom>
          </p:spPr>
        </p:pic>
      </p:grpSp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lkraj.cz/portal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12869" y="3178630"/>
            <a:ext cx="8813074" cy="1532708"/>
          </a:xfrm>
        </p:spPr>
        <p:txBody>
          <a:bodyPr>
            <a:normAutofit fontScale="90000"/>
          </a:bodyPr>
          <a:lstStyle/>
          <a:p>
            <a:pPr algn="just"/>
            <a:r>
              <a:rPr lang="pl-PL" altLang="cs-CZ" sz="2800" dirty="0" smtClean="0"/>
              <a:t>Název programu: 13_01_Dotace na činnost a akce spolků hasičů a pobočných spolků hasičů Olomouckého kraje 2024</a:t>
            </a:r>
            <a:br>
              <a:rPr lang="pl-PL" altLang="cs-CZ" sz="2800" dirty="0" smtClean="0"/>
            </a:b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12869" y="4885509"/>
            <a:ext cx="8577942" cy="1872342"/>
          </a:xfrm>
        </p:spPr>
        <p:txBody>
          <a:bodyPr>
            <a:normAutofit/>
          </a:bodyPr>
          <a:lstStyle/>
          <a:p>
            <a:pPr algn="just"/>
            <a:r>
              <a:rPr lang="cs-CZ" sz="2200" b="1" dirty="0" smtClean="0"/>
              <a:t>Dotační titul 1: 13_01_01 – Dotace na akce spolků hasičů a pobočných spolků hasičů Olomouckého kraje 2024</a:t>
            </a:r>
          </a:p>
        </p:txBody>
      </p:sp>
    </p:spTree>
    <p:extLst>
      <p:ext uri="{BB962C8B-B14F-4D97-AF65-F5344CB8AC3E}">
        <p14:creationId xmlns:p14="http://schemas.microsoft.com/office/powerpoint/2010/main" val="138224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1602377" y="1515290"/>
            <a:ext cx="9248503" cy="472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Tx/>
              <a:buNone/>
              <a:defRPr/>
            </a:pPr>
            <a:r>
              <a:rPr lang="cs-CZ" sz="1800" b="1" dirty="0" smtClean="0"/>
              <a:t>Dotační titul </a:t>
            </a:r>
            <a:r>
              <a:rPr lang="cs-CZ" sz="1800" b="1" dirty="0" smtClean="0"/>
              <a:t>13_01_01 </a:t>
            </a:r>
            <a:r>
              <a:rPr lang="cs-CZ" sz="1800" b="1" dirty="0" smtClean="0"/>
              <a:t>Dotace na akce spolků hasičů a pobočných spolků hasičů Olomouckého kraje 2024 </a:t>
            </a:r>
            <a:r>
              <a:rPr lang="cs-CZ" sz="1800" b="1" dirty="0"/>
              <a:t>(dále jen DT) se poskytuje pouze na akce spolků hasičů </a:t>
            </a:r>
            <a:r>
              <a:rPr lang="cs-CZ" sz="1800" b="1" dirty="0" smtClean="0"/>
              <a:t/>
            </a:r>
            <a:br>
              <a:rPr lang="cs-CZ" sz="1800" b="1" dirty="0" smtClean="0"/>
            </a:br>
            <a:r>
              <a:rPr lang="cs-CZ" sz="1800" b="1" dirty="0" smtClean="0"/>
              <a:t>a </a:t>
            </a:r>
            <a:r>
              <a:rPr lang="cs-CZ" sz="1800" b="1" dirty="0"/>
              <a:t>pobočných spolků hasičů Olomouckého </a:t>
            </a:r>
            <a:r>
              <a:rPr lang="cs-CZ" sz="1800" b="1" dirty="0" smtClean="0"/>
              <a:t>kraje.</a:t>
            </a:r>
          </a:p>
          <a:p>
            <a:pPr marL="0" indent="0" algn="just">
              <a:buFontTx/>
              <a:buNone/>
              <a:defRPr/>
            </a:pPr>
            <a:endParaRPr lang="cs-CZ" sz="1800" b="1" dirty="0"/>
          </a:p>
          <a:p>
            <a:pPr>
              <a:defRPr/>
            </a:pPr>
            <a:r>
              <a:rPr lang="cs-CZ" sz="1800" b="1" dirty="0" smtClean="0"/>
              <a:t>Soutěž </a:t>
            </a:r>
            <a:r>
              <a:rPr lang="cs-CZ" sz="1800" b="1" dirty="0"/>
              <a:t>v požárním sportu organizovaná </a:t>
            </a:r>
            <a:r>
              <a:rPr lang="cs-CZ" sz="1800" b="1" u="sng" dirty="0"/>
              <a:t>pro </a:t>
            </a:r>
            <a:r>
              <a:rPr lang="cs-CZ" sz="1800" b="1" u="sng" dirty="0" smtClean="0"/>
              <a:t>děti/dorost/mládež</a:t>
            </a:r>
          </a:p>
          <a:p>
            <a:pPr>
              <a:defRPr/>
            </a:pPr>
            <a:r>
              <a:rPr lang="cs-CZ" sz="1800" b="1" dirty="0"/>
              <a:t>Soutěž v požárním sportu organizovaná pro </a:t>
            </a:r>
            <a:r>
              <a:rPr lang="cs-CZ" sz="1800" b="1" dirty="0" smtClean="0"/>
              <a:t>dospělé</a:t>
            </a:r>
            <a:endParaRPr lang="cs-CZ" sz="1800" b="1" dirty="0"/>
          </a:p>
          <a:p>
            <a:pPr>
              <a:defRPr/>
            </a:pPr>
            <a:r>
              <a:rPr lang="cs-CZ" sz="1800" b="1" dirty="0"/>
              <a:t>Soutěž v požárním sportu organizovaná pro veterány</a:t>
            </a:r>
          </a:p>
          <a:p>
            <a:pPr>
              <a:defRPr/>
            </a:pPr>
            <a:r>
              <a:rPr lang="cs-CZ" sz="1800" b="1" dirty="0"/>
              <a:t>Výročí založení Sboru dobrovolných </a:t>
            </a:r>
            <a:r>
              <a:rPr lang="cs-CZ" sz="1800" b="1" dirty="0" smtClean="0"/>
              <a:t>hasičů</a:t>
            </a:r>
          </a:p>
          <a:p>
            <a:pPr marL="0" indent="0">
              <a:buNone/>
              <a:defRPr/>
            </a:pPr>
            <a:endParaRPr lang="cs-CZ" sz="1800" b="1" dirty="0"/>
          </a:p>
          <a:p>
            <a:pPr marL="0" indent="0">
              <a:buFontTx/>
              <a:buNone/>
              <a:defRPr/>
            </a:pPr>
            <a:r>
              <a:rPr lang="cs-CZ" sz="1800" b="1" u="sng" dirty="0" smtClean="0"/>
              <a:t>(Dotační </a:t>
            </a:r>
            <a:r>
              <a:rPr lang="cs-CZ" sz="1800" b="1" u="sng" dirty="0"/>
              <a:t>titul není určen na dětské dny, tábory, soustředění apod.</a:t>
            </a:r>
            <a:r>
              <a:rPr lang="cs-CZ" sz="1800" b="1" dirty="0"/>
              <a:t>, </a:t>
            </a:r>
            <a:br>
              <a:rPr lang="cs-CZ" sz="1800" b="1" dirty="0"/>
            </a:br>
            <a:r>
              <a:rPr lang="cs-CZ" sz="1800" b="1" dirty="0"/>
              <a:t>ale pouze na soutěže s požární tématikou či výročí založení Sboru dobrovolných hasičů</a:t>
            </a:r>
            <a:r>
              <a:rPr lang="cs-CZ" sz="1800" b="1" dirty="0" smtClean="0"/>
              <a:t>.)</a:t>
            </a:r>
          </a:p>
          <a:p>
            <a:pPr marL="0" indent="0">
              <a:buFontTx/>
              <a:buNone/>
              <a:defRPr/>
            </a:pPr>
            <a:endParaRPr lang="cs-CZ" sz="1600" b="1" dirty="0" smtClean="0"/>
          </a:p>
          <a:p>
            <a:pPr marL="0" indent="0">
              <a:buFontTx/>
              <a:buNone/>
              <a:defRPr/>
            </a:pPr>
            <a:endParaRPr lang="cs-CZ" sz="1800" b="1" dirty="0"/>
          </a:p>
          <a:p>
            <a:pPr marL="0" indent="0">
              <a:buFontTx/>
              <a:buNone/>
              <a:defRPr/>
            </a:pPr>
            <a:endParaRPr lang="cs-CZ" sz="1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87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1978025" y="0"/>
            <a:ext cx="8080375" cy="612616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  <a:defRPr/>
            </a:pPr>
            <a:endParaRPr lang="cs-CZ" sz="1500" b="1" dirty="0">
              <a:solidFill>
                <a:srgbClr val="000000"/>
              </a:solidFill>
            </a:endParaRPr>
          </a:p>
          <a:p>
            <a:pPr marL="0" indent="0" algn="just">
              <a:buNone/>
              <a:defRPr/>
            </a:pPr>
            <a:endParaRPr lang="cs-CZ" sz="1800" b="1" dirty="0" smtClean="0"/>
          </a:p>
          <a:p>
            <a:pPr marL="0" indent="0" algn="just">
              <a:buNone/>
              <a:defRPr/>
            </a:pPr>
            <a:endParaRPr lang="cs-CZ" sz="1800" b="1" dirty="0"/>
          </a:p>
          <a:p>
            <a:pPr marL="0" indent="0" algn="just">
              <a:buNone/>
              <a:defRPr/>
            </a:pPr>
            <a:r>
              <a:rPr lang="cs-CZ" sz="1800" b="1" dirty="0" smtClean="0"/>
              <a:t>Žadatel </a:t>
            </a:r>
            <a:r>
              <a:rPr lang="cs-CZ" sz="1800" b="1" u="sng" dirty="0"/>
              <a:t>může </a:t>
            </a:r>
            <a:r>
              <a:rPr lang="cs-CZ" sz="1800" b="1" u="sng" dirty="0" smtClean="0"/>
              <a:t>být pouze právnická osoba</a:t>
            </a:r>
            <a:r>
              <a:rPr lang="cs-CZ" sz="1800" b="1" dirty="0" smtClean="0"/>
              <a:t>, kterou je spolek hasičů nebo pobočný spolek hasičů, jejíž </a:t>
            </a:r>
            <a:r>
              <a:rPr lang="cs-CZ" sz="1800" b="1" dirty="0"/>
              <a:t>s</a:t>
            </a:r>
            <a:r>
              <a:rPr lang="cs-CZ" sz="1800" b="1" dirty="0" smtClean="0"/>
              <a:t>ídlo se nachází v území Olomouckého kraje. </a:t>
            </a:r>
            <a:endParaRPr lang="cs-CZ" sz="1800" b="1" dirty="0" smtClean="0"/>
          </a:p>
          <a:p>
            <a:pPr marL="0" indent="0" algn="just">
              <a:buNone/>
              <a:defRPr/>
            </a:pPr>
            <a:r>
              <a:rPr lang="cs-CZ" sz="1800" b="1" u="sng" dirty="0" smtClean="0"/>
              <a:t>V </a:t>
            </a:r>
            <a:r>
              <a:rPr lang="cs-CZ" sz="1800" b="1" u="sng" dirty="0"/>
              <a:t>rámci vyhlášeného dotačního titulu</a:t>
            </a:r>
            <a:r>
              <a:rPr lang="cs-CZ" sz="1800" b="1" dirty="0"/>
              <a:t> </a:t>
            </a:r>
            <a:r>
              <a:rPr lang="cs-CZ" sz="1800" b="1" dirty="0" smtClean="0"/>
              <a:t> může podat </a:t>
            </a:r>
            <a:r>
              <a:rPr lang="cs-CZ" sz="1800" b="1" dirty="0"/>
              <a:t>pouze jednu žádost. </a:t>
            </a:r>
            <a:endParaRPr lang="cs-CZ" sz="1800" b="1" dirty="0" smtClean="0"/>
          </a:p>
          <a:p>
            <a:pPr marL="0" indent="0" algn="ctr">
              <a:buNone/>
              <a:defRPr/>
            </a:pPr>
            <a:endParaRPr lang="cs-CZ" sz="1800" b="1" dirty="0"/>
          </a:p>
          <a:p>
            <a:pPr marL="0" indent="0">
              <a:buNone/>
              <a:defRPr/>
            </a:pPr>
            <a:r>
              <a:rPr lang="cs-CZ" sz="1800" b="1" dirty="0" smtClean="0"/>
              <a:t>Alokace na akci: 2.000.000,- Kč</a:t>
            </a:r>
          </a:p>
          <a:p>
            <a:pPr marL="0" indent="0">
              <a:buNone/>
              <a:defRPr/>
            </a:pPr>
            <a:r>
              <a:rPr lang="cs-CZ" sz="1800" b="1" dirty="0" smtClean="0"/>
              <a:t>Sběr žádostí: </a:t>
            </a:r>
            <a:r>
              <a:rPr lang="cs-CZ" sz="1800" b="1" u="sng" dirty="0" smtClean="0"/>
              <a:t>19. 2. 2024 – 22. 3. 2024 (do 12:00)</a:t>
            </a:r>
          </a:p>
          <a:p>
            <a:pPr marL="0" indent="0">
              <a:buNone/>
              <a:defRPr/>
            </a:pPr>
            <a:endParaRPr lang="cs-CZ" sz="1800" b="1" u="sng" dirty="0" smtClean="0"/>
          </a:p>
          <a:p>
            <a:pPr marL="0" indent="0">
              <a:buNone/>
              <a:defRPr/>
            </a:pPr>
            <a:r>
              <a:rPr lang="cs-CZ" sz="1800" dirty="0"/>
              <a:t>Hodnocení a administrace žádostí: do 17. 5. </a:t>
            </a:r>
            <a:r>
              <a:rPr lang="cs-CZ" sz="1800" dirty="0" smtClean="0"/>
              <a:t>2024</a:t>
            </a:r>
          </a:p>
          <a:p>
            <a:pPr marL="0" indent="0">
              <a:buNone/>
              <a:defRPr/>
            </a:pPr>
            <a:r>
              <a:rPr lang="cs-CZ" sz="1800" dirty="0" smtClean="0"/>
              <a:t>Ukončení realizace projektů a použití finančních prostředků: do 31. 10. 2024</a:t>
            </a:r>
            <a:endParaRPr lang="cs-CZ" sz="1800" dirty="0"/>
          </a:p>
          <a:p>
            <a:pPr marL="0" indent="0">
              <a:buNone/>
              <a:defRPr/>
            </a:pPr>
            <a:endParaRPr lang="cs-CZ" sz="1800" b="1" u="sng" dirty="0" smtClean="0"/>
          </a:p>
          <a:p>
            <a:pPr marL="0" indent="0">
              <a:buNone/>
              <a:defRPr/>
            </a:pPr>
            <a:r>
              <a:rPr lang="cs-CZ" sz="1800" b="1" u="sng" dirty="0" smtClean="0"/>
              <a:t>Minimální výše dotace na jednu akci činí: 5.000,- Kč</a:t>
            </a:r>
          </a:p>
          <a:p>
            <a:pPr marL="0" indent="0">
              <a:buNone/>
              <a:defRPr/>
            </a:pPr>
            <a:r>
              <a:rPr lang="cs-CZ" sz="1800" b="1" u="sng" dirty="0" smtClean="0"/>
              <a:t>Maximální výše dotace na jednu akci činí: 25.000,- </a:t>
            </a:r>
            <a:r>
              <a:rPr lang="cs-CZ" sz="1800" b="1" u="sng" dirty="0" smtClean="0"/>
              <a:t>Kč</a:t>
            </a:r>
          </a:p>
          <a:p>
            <a:pPr marL="0" indent="0">
              <a:buNone/>
              <a:defRPr/>
            </a:pPr>
            <a:endParaRPr lang="cs-CZ" sz="1800" b="1" u="sng" dirty="0" smtClean="0"/>
          </a:p>
          <a:p>
            <a:pPr marL="0" indent="0">
              <a:buNone/>
              <a:defRPr/>
            </a:pPr>
            <a:r>
              <a:rPr lang="cs-CZ" sz="1800" dirty="0"/>
              <a:t>Žádost se vyplňuje přes systém </a:t>
            </a:r>
            <a:r>
              <a:rPr lang="cs-CZ" sz="1800" b="1" dirty="0"/>
              <a:t>RAP</a:t>
            </a:r>
            <a:r>
              <a:rPr lang="cs-CZ" sz="1800" dirty="0"/>
              <a:t> </a:t>
            </a:r>
            <a:r>
              <a:rPr lang="cs-CZ" sz="1800" dirty="0">
                <a:latin typeface="Roboto Condensed"/>
                <a:hlinkClick r:id="rId3"/>
              </a:rPr>
              <a:t>https://www.olkraj.cz/portal</a:t>
            </a:r>
            <a:r>
              <a:rPr lang="cs-CZ" sz="1800" dirty="0" smtClean="0">
                <a:latin typeface="Roboto Condensed"/>
                <a:hlinkClick r:id="rId3"/>
              </a:rPr>
              <a:t>/</a:t>
            </a:r>
            <a:endParaRPr lang="cs-CZ" sz="1800" dirty="0" smtClean="0">
              <a:latin typeface="Roboto Condensed"/>
            </a:endParaRPr>
          </a:p>
          <a:p>
            <a:pPr marL="0" indent="0">
              <a:buNone/>
              <a:defRPr/>
            </a:pPr>
            <a:r>
              <a:rPr lang="cs-CZ" sz="1800" b="1" dirty="0"/>
              <a:t>Vyúčtování dotace se vždy řídí uzavřenou smlouvou!</a:t>
            </a:r>
          </a:p>
          <a:p>
            <a:pPr marL="0" indent="0">
              <a:buNone/>
              <a:defRPr/>
            </a:pPr>
            <a:endParaRPr lang="cs-CZ" sz="2000" dirty="0">
              <a:latin typeface="Roboto Condensed"/>
            </a:endParaRPr>
          </a:p>
          <a:p>
            <a:pPr marL="0" indent="0">
              <a:buNone/>
              <a:defRPr/>
            </a:pPr>
            <a:endParaRPr lang="cs-CZ" sz="2000" b="1" u="sng" dirty="0"/>
          </a:p>
        </p:txBody>
      </p:sp>
      <p:sp>
        <p:nvSpPr>
          <p:cNvPr id="10244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207625" y="6248400"/>
            <a:ext cx="1444444" cy="609600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cs-CZ" altLang="cs-CZ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0878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34194" y="479875"/>
            <a:ext cx="6470469" cy="385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40385" algn="ctr">
              <a:lnSpc>
                <a:spcPct val="106000"/>
              </a:lnSpc>
              <a:spcAft>
                <a:spcPts val="0"/>
              </a:spcAft>
            </a:pPr>
            <a:r>
              <a:rPr lang="cs-CZ" b="1" cap="all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Kritéria hodnocení žádostí – definice</a:t>
            </a:r>
            <a:endParaRPr lang="cs-CZ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401793"/>
              </p:ext>
            </p:extLst>
          </p:nvPr>
        </p:nvGraphicFramePr>
        <p:xfrm>
          <a:off x="1201783" y="1663336"/>
          <a:ext cx="8778239" cy="3509553"/>
        </p:xfrm>
        <a:graphic>
          <a:graphicData uri="http://schemas.openxmlformats.org/drawingml/2006/table">
            <a:tbl>
              <a:tblPr firstRow="1" firstCol="1" bandRow="1"/>
              <a:tblGrid>
                <a:gridCol w="678479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615990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483770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592786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Hodnotící kritéria hodnocená administrátorem 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423365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A1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none" baseline="0" dirty="0">
                          <a:solidFill>
                            <a:schemeClr val="tx1"/>
                          </a:solidFill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Velikost členské základny žadatele</a:t>
                      </a:r>
                      <a:endParaRPr lang="cs-CZ" sz="1100" u="none" baseline="0" dirty="0">
                        <a:solidFill>
                          <a:schemeClr val="tx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917494"/>
                  </a:ext>
                </a:extLst>
              </a:tr>
              <a:tr h="30346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a) </a:t>
                      </a: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Do </a:t>
                      </a: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                                                                                                    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20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02531"/>
                  </a:ext>
                </a:extLst>
              </a:tr>
              <a:tr h="364239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b) </a:t>
                      </a: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21–50                                                                                                     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289488"/>
                  </a:ext>
                </a:extLst>
              </a:tr>
              <a:tr h="30346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c) </a:t>
                      </a:r>
                      <a:r>
                        <a:rPr lang="cs-CZ" sz="12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Více </a:t>
                      </a:r>
                      <a:r>
                        <a:rPr lang="cs-CZ" sz="1200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než 50                                                                                            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47162"/>
                  </a:ext>
                </a:extLst>
              </a:tr>
              <a:tr h="423993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A2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u="none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Počet všech poskytnutých dotací žadateli v rámci tohoto dotačního titulu od roku 2021</a:t>
                      </a:r>
                      <a:endParaRPr lang="cs-CZ" sz="1100" u="none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284458"/>
                  </a:ext>
                </a:extLst>
              </a:tr>
              <a:tr h="30346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AutoNum type="alphaLcParenR"/>
                      </a:pPr>
                      <a:r>
                        <a:rPr lang="cs-CZ" sz="11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0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cs-CZ" sz="1200" b="1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20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4157045"/>
                  </a:ext>
                </a:extLst>
              </a:tr>
              <a:tr h="348854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b)      1-2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cs-CZ" sz="1200" b="1" baseline="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15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5117060"/>
                  </a:ext>
                </a:extLst>
              </a:tr>
              <a:tr h="445936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c)      3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just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8441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90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359351"/>
              </p:ext>
            </p:extLst>
          </p:nvPr>
        </p:nvGraphicFramePr>
        <p:xfrm>
          <a:off x="1308462" y="862147"/>
          <a:ext cx="8549640" cy="5355770"/>
        </p:xfrm>
        <a:graphic>
          <a:graphicData uri="http://schemas.openxmlformats.org/drawingml/2006/table">
            <a:tbl>
              <a:tblPr firstRow="1" firstCol="1" bandRow="1"/>
              <a:tblGrid>
                <a:gridCol w="660811">
                  <a:extLst>
                    <a:ext uri="{9D8B030D-6E8A-4147-A177-3AD203B41FA5}">
                      <a16:colId xmlns:a16="http://schemas.microsoft.com/office/drawing/2014/main" val="448422364"/>
                    </a:ext>
                  </a:extLst>
                </a:gridCol>
                <a:gridCol w="6740468">
                  <a:extLst>
                    <a:ext uri="{9D8B030D-6E8A-4147-A177-3AD203B41FA5}">
                      <a16:colId xmlns:a16="http://schemas.microsoft.com/office/drawing/2014/main" val="1259417174"/>
                    </a:ext>
                  </a:extLst>
                </a:gridCol>
                <a:gridCol w="1148361">
                  <a:extLst>
                    <a:ext uri="{9D8B030D-6E8A-4147-A177-3AD203B41FA5}">
                      <a16:colId xmlns:a16="http://schemas.microsoft.com/office/drawing/2014/main" val="1254954431"/>
                    </a:ext>
                  </a:extLst>
                </a:gridCol>
              </a:tblGrid>
              <a:tr h="549187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1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Hodnotící kritéria definuje administrátor ve spolupráci s hodnotitelem kritérií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B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Počet bodů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663854"/>
                  </a:ext>
                </a:extLst>
              </a:tr>
              <a:tr h="486855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Druh realizované/</a:t>
                      </a:r>
                      <a:r>
                        <a:rPr lang="cs-CZ" sz="1100" b="1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ých</a:t>
                      </a:r>
                      <a:r>
                        <a:rPr lang="cs-CZ" sz="11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akce/í hrazené/</a:t>
                      </a:r>
                      <a:r>
                        <a:rPr lang="cs-CZ" sz="1100" b="1" dirty="0" err="1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ých</a:t>
                      </a:r>
                      <a:r>
                        <a:rPr lang="cs-CZ" sz="11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z dotace - bodování při pořádání více akcí dle nejvýše bodované akce</a:t>
                      </a:r>
                      <a:endParaRPr lang="cs-CZ" sz="1100" baseline="0" dirty="0">
                        <a:solidFill>
                          <a:schemeClr val="tx1"/>
                        </a:solidFill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l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917494"/>
                  </a:ext>
                </a:extLst>
              </a:tr>
              <a:tr h="41751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soutěže v požárním sportu organizovaná pro děti/dorost/mládež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cs-CZ" sz="1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602531"/>
                  </a:ext>
                </a:extLst>
              </a:tr>
              <a:tr h="43297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soutěže v požárním sportu organizované pro dospělé (muži/ženy)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20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289488"/>
                  </a:ext>
                </a:extLst>
              </a:tr>
              <a:tr h="459391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baseline="0" dirty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457200" indent="-540385" algn="l">
                        <a:lnSpc>
                          <a:spcPct val="106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oslavy výročí založení sboru dobrovolných hasičů – 90., 100., 110., 120. výročí </a:t>
                      </a:r>
                      <a:b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</a:b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a dále každé celé</a:t>
                      </a:r>
                      <a:r>
                        <a:rPr lang="cs-CZ" sz="1100" baseline="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výročí založení sboru dobrovolných hasičů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15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47162"/>
                  </a:ext>
                </a:extLst>
              </a:tr>
              <a:tr h="3966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oslavy výročí založení sboru dobrovolných hasičů – 60., 65., 70., 75., 80., 85. </a:t>
                      </a:r>
                      <a:b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</a:b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a každé další půl výročí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10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284458"/>
                  </a:ext>
                </a:extLst>
              </a:tr>
              <a:tr h="3966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pořádání soutěže v požárním sportu organizovaná pro veterány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5</a:t>
                      </a:r>
                      <a:endParaRPr lang="cs-CZ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8243478"/>
                  </a:ext>
                </a:extLst>
              </a:tr>
              <a:tr h="487160">
                <a:tc>
                  <a:txBody>
                    <a:bodyPr/>
                    <a:lstStyle/>
                    <a:p>
                      <a:pPr marL="540385" indent="-540385"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1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Hodnotící kritéria hodnocená Radou Olomouckého kraje</a:t>
                      </a: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40385" indent="-540385" algn="ctr">
                        <a:spcAft>
                          <a:spcPts val="0"/>
                        </a:spcAft>
                      </a:pP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2973439"/>
                  </a:ext>
                </a:extLst>
              </a:tr>
              <a:tr h="936196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zařazení obce (sídlo žadatele) dle „Strategie rozvoje územního obvodu Olomouckého kraje“, ve které bude projekt realizován </a:t>
                      </a:r>
                      <a:r>
                        <a:rPr lang="cs-CZ" sz="1100" b="1" i="1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(„Vyhodnocení regionálních rozdílů a vyváženého rozvoje území pro Strategii rozvoje územního obvodu Olomouckého kraje“ - seznam jednotlivých obcí je k dispozici na stránkách Olomouckého kraje v sekci Krajské dotace 2024 – Program 13_01 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cs-C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0941217"/>
                  </a:ext>
                </a:extLst>
              </a:tr>
              <a:tr h="3966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3 - 4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20</a:t>
                      </a:r>
                      <a:endParaRPr lang="cs-CZ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0096678"/>
                  </a:ext>
                </a:extLst>
              </a:tr>
              <a:tr h="396624"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40385" indent="-540385" algn="l">
                        <a:lnSpc>
                          <a:spcPct val="10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aseline="0" dirty="0" smtClean="0">
                          <a:effectLst/>
                          <a:uFill>
                            <a:solidFill>
                              <a:schemeClr val="bg2">
                                <a:lumMod val="90000"/>
                              </a:schemeClr>
                            </a:solidFill>
                          </a:uFill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Kategorie 1 - 2</a:t>
                      </a:r>
                      <a:endParaRPr lang="cs-CZ" sz="1100" baseline="0" dirty="0">
                        <a:effectLst/>
                        <a:uFill>
                          <a:solidFill>
                            <a:schemeClr val="bg2">
                              <a:lumMod val="90000"/>
                            </a:schemeClr>
                          </a:solidFill>
                        </a:uFill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" indent="-540385" algn="just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10</a:t>
                      </a:r>
                      <a:endParaRPr lang="cs-CZ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623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356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 rot="10800000" flipV="1">
            <a:off x="4362993" y="69661"/>
            <a:ext cx="44587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altLang="cs-CZ" sz="2800" b="1" dirty="0" smtClean="0">
              <a:solidFill>
                <a:schemeClr val="bg1"/>
              </a:solidFill>
            </a:endParaRPr>
          </a:p>
          <a:p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84961" y="357051"/>
            <a:ext cx="96490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defRPr/>
            </a:pPr>
            <a:r>
              <a:rPr lang="cs-CZ" b="1" u="sng" dirty="0">
                <a:solidFill>
                  <a:schemeClr val="bg1"/>
                </a:solidFill>
                <a:cs typeface="Arial" panose="020B0604020202020204" pitchFamily="34" charset="0"/>
              </a:rPr>
              <a:t>K vyplněné žádosti o dotaci budou připojeny následující povinné přílohy:</a:t>
            </a:r>
            <a:r>
              <a:rPr lang="cs-CZ" b="1" i="1" u="sng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endParaRPr lang="cs-CZ" b="1" u="sng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14994" y="1166949"/>
            <a:ext cx="97536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prostá kopie dokladu o zřízení běžného účtu žadatele (např. prostá kopie smlouvy o zřízení běžného účtu nebo potvrzení banky o zřízení běžného účtu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)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cs-CZ" sz="160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prostá kopie dokladu prokazujícího právní osobnost žadatele (např. prostá kopie výpisu z veřejného rejstříku nebo živnostenského rejstříku nebo registru ekonomických subjektů nebo jiné zákonem stanovené evidence), příp. jiného dokladu o právní subjektivitě žadatele (platné stanovy, statut apod.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.),</a:t>
            </a:r>
            <a:endParaRPr lang="cs-CZ" sz="160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prostá kopie dokladu o oprávněnosti osoby zastupovat žadatele (např. prostá kopie jmenovací listiny nebo zápisu ze schůze orgánu oprávněného volit statutární orgán nebo plná moc apod.), v případě, že toto oprávnění není výslovně uvedeno v dokladu o právní osobnosti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cs-CZ" sz="160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prostá kopie dokladu prokazujícího registraci k dani z přidané hodnoty </a:t>
            </a:r>
            <a:b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</a:b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a skutečnost, zda žadatel má či nemá nárok na vrácení DPH v oblasti realizace projektu, je-li žadatel plátcem DPH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cs-CZ" sz="160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o nezměněné identifikaci žadatele dle 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Pravidel odst</a:t>
            </a: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. 8.4 body 1 – 5 (pokud byly přílohy dle těchto bodů doloženy k žádosti o dotaci v předchozím roce a nedošlo v nich k žádné změně, lze je nahradit čestným prohlášením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), viz Příloha č. 1 žádost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přehled poskytnutých 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dotací,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žadatele o podporu v režimu de </a:t>
            </a:r>
            <a:r>
              <a:rPr lang="cs-CZ" sz="1600" dirty="0" err="1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minimis</a:t>
            </a: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, (tam, kde se jedná o veřejnou podporu) 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., </a:t>
            </a: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žadatele – právnické osoby – viz Příloha č. 4 žádosti, jehož součástí musí být dle textu přílohy </a:t>
            </a:r>
            <a:r>
              <a:rPr lang="cs-CZ" sz="1600" b="1" u="sng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úplný výpis údajů z evidence skutečných majitelů </a:t>
            </a:r>
            <a:r>
              <a:rPr lang="cs-CZ" sz="1600" u="sng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dle zákona č. 37/2021 Sb., o evidenci skutečných </a:t>
            </a:r>
            <a:r>
              <a:rPr lang="cs-CZ" sz="1600" u="sng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majitelů</a:t>
            </a:r>
            <a:r>
              <a:rPr lang="cs-CZ" sz="1600" dirty="0" smtClean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,</a:t>
            </a:r>
            <a:endParaRPr lang="cs-CZ" sz="1600" u="sng" dirty="0" smtClean="0">
              <a:solidFill>
                <a:schemeClr val="bg1"/>
              </a:solidFill>
              <a:latin typeface="+mj-lt"/>
              <a:ea typeface="Calibri" panose="020F0502020204030204" pitchFamily="34" charset="0"/>
            </a:endParaRPr>
          </a:p>
          <a:p>
            <a:pPr marL="342900" lvl="0" indent="-342900"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cs-CZ" sz="1600" dirty="0">
                <a:solidFill>
                  <a:schemeClr val="bg1"/>
                </a:solidFill>
                <a:latin typeface="+mj-lt"/>
                <a:ea typeface="Calibri" panose="020F0502020204030204" pitchFamily="34" charset="0"/>
              </a:rPr>
              <a:t>čestné prohlášení žadatele o struktuře členské základny spolku nebo organizace </a:t>
            </a:r>
            <a:endParaRPr lang="cs-CZ" sz="1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6986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759131" y="1254034"/>
            <a:ext cx="7384869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cs-CZ" altLang="cs-CZ" sz="2000" b="1" dirty="0">
              <a:solidFill>
                <a:schemeClr val="bg1"/>
              </a:solidFill>
            </a:endParaRPr>
          </a:p>
          <a:p>
            <a:pPr>
              <a:defRPr/>
            </a:pPr>
            <a:endParaRPr lang="cs-CZ" altLang="cs-CZ" sz="2000" b="1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cs-CZ" altLang="cs-CZ" sz="2000" b="1" dirty="0" smtClean="0">
                <a:solidFill>
                  <a:schemeClr val="bg1"/>
                </a:solidFill>
              </a:rPr>
              <a:t>Kontaktní údaje: </a:t>
            </a:r>
            <a:r>
              <a:rPr lang="cs-CZ" altLang="cs-CZ" sz="2000" b="1" dirty="0">
                <a:solidFill>
                  <a:schemeClr val="bg1"/>
                </a:solidFill>
              </a:rPr>
              <a:t>Anna </a:t>
            </a:r>
            <a:r>
              <a:rPr lang="cs-CZ" altLang="cs-CZ" sz="2000" b="1" dirty="0" smtClean="0">
                <a:solidFill>
                  <a:schemeClr val="bg1"/>
                </a:solidFill>
              </a:rPr>
              <a:t>Juřenová</a:t>
            </a:r>
          </a:p>
          <a:p>
            <a:pPr>
              <a:defRPr/>
            </a:pPr>
            <a:r>
              <a:rPr lang="cs-CZ" altLang="cs-CZ" dirty="0" smtClean="0">
                <a:solidFill>
                  <a:schemeClr val="bg1"/>
                </a:solidFill>
              </a:rPr>
              <a:t>e-mail</a:t>
            </a:r>
            <a:r>
              <a:rPr lang="cs-CZ" altLang="cs-CZ" dirty="0">
                <a:solidFill>
                  <a:schemeClr val="bg1"/>
                </a:solidFill>
              </a:rPr>
              <a:t>: a.jurenova@olkraj.cz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mobil: +420 725 409 079</a:t>
            </a:r>
          </a:p>
          <a:p>
            <a:pPr>
              <a:defRPr/>
            </a:pPr>
            <a:r>
              <a:rPr lang="cs-CZ" altLang="cs-CZ" dirty="0">
                <a:solidFill>
                  <a:schemeClr val="bg1"/>
                </a:solidFill>
              </a:rPr>
              <a:t>telefon pevná linka: 585 508 247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defRPr/>
            </a:pPr>
            <a:endParaRPr lang="cs-CZ" altLang="cs-CZ" dirty="0"/>
          </a:p>
        </p:txBody>
      </p:sp>
      <p:pic>
        <p:nvPicPr>
          <p:cNvPr id="6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252" y="3849688"/>
            <a:ext cx="725358" cy="60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971" y="3875279"/>
            <a:ext cx="585189" cy="583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253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1386</TotalTime>
  <Words>941</Words>
  <Application>Microsoft Office PowerPoint</Application>
  <PresentationFormat>Širokoúhlá obrazovka</PresentationFormat>
  <Paragraphs>103</Paragraphs>
  <Slides>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Calibri</vt:lpstr>
      <vt:lpstr>Roboto Condensed</vt:lpstr>
      <vt:lpstr>Times New Roman</vt:lpstr>
      <vt:lpstr>Motiv Office</vt:lpstr>
      <vt:lpstr>Název programu: 13_01_Dotace na činnost a akce spolků hasičů a pobočných spolků hasičů Olomouckého kraje 2024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Juřenová Anna</cp:lastModifiedBy>
  <cp:revision>151</cp:revision>
  <cp:lastPrinted>2023-12-05T10:07:46Z</cp:lastPrinted>
  <dcterms:created xsi:type="dcterms:W3CDTF">2022-03-10T07:10:19Z</dcterms:created>
  <dcterms:modified xsi:type="dcterms:W3CDTF">2023-12-05T10:12:01Z</dcterms:modified>
</cp:coreProperties>
</file>