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2"/>
  </p:notesMasterIdLst>
  <p:sldIdLst>
    <p:sldId id="291" r:id="rId2"/>
    <p:sldId id="297" r:id="rId3"/>
    <p:sldId id="319" r:id="rId4"/>
    <p:sldId id="299" r:id="rId5"/>
    <p:sldId id="302" r:id="rId6"/>
    <p:sldId id="355" r:id="rId7"/>
    <p:sldId id="348" r:id="rId8"/>
    <p:sldId id="337" r:id="rId9"/>
    <p:sldId id="304" r:id="rId10"/>
    <p:sldId id="334" r:id="rId11"/>
    <p:sldId id="305" r:id="rId12"/>
    <p:sldId id="341" r:id="rId13"/>
    <p:sldId id="351" r:id="rId14"/>
    <p:sldId id="306" r:id="rId15"/>
    <p:sldId id="307" r:id="rId16"/>
    <p:sldId id="320" r:id="rId17"/>
    <p:sldId id="353" r:id="rId18"/>
    <p:sldId id="345" r:id="rId19"/>
    <p:sldId id="308" r:id="rId20"/>
    <p:sldId id="322" r:id="rId21"/>
    <p:sldId id="340" r:id="rId22"/>
    <p:sldId id="309" r:id="rId23"/>
    <p:sldId id="346" r:id="rId24"/>
    <p:sldId id="338" r:id="rId25"/>
    <p:sldId id="339" r:id="rId26"/>
    <p:sldId id="311" r:id="rId27"/>
    <p:sldId id="312" r:id="rId28"/>
    <p:sldId id="313" r:id="rId29"/>
    <p:sldId id="352" r:id="rId30"/>
    <p:sldId id="314" r:id="rId31"/>
    <p:sldId id="315" r:id="rId32"/>
    <p:sldId id="354" r:id="rId33"/>
    <p:sldId id="349" r:id="rId34"/>
    <p:sldId id="321" r:id="rId35"/>
    <p:sldId id="326" r:id="rId36"/>
    <p:sldId id="335" r:id="rId37"/>
    <p:sldId id="336" r:id="rId38"/>
    <p:sldId id="332" r:id="rId39"/>
    <p:sldId id="350" r:id="rId40"/>
    <p:sldId id="327" r:id="rId4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262E"/>
    <a:srgbClr val="EABB47"/>
    <a:srgbClr val="00549F"/>
    <a:srgbClr val="578A4C"/>
    <a:srgbClr val="A5C659"/>
    <a:srgbClr val="6BB7EB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5" d="100"/>
          <a:sy n="115" d="100"/>
        </p:scale>
        <p:origin x="432" y="108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09.01.2024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pka.cz/vzdelavani-koordinatoru-evvo" TargetMode="External"/><Relationship Id="rId2" Type="http://schemas.openxmlformats.org/officeDocument/2006/relationships/hyperlink" Target="https://www.olkraj.cz/specializacni-kurz-pro-koordinatory-evvo-aktuality-12155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esveskole.cz/cz" TargetMode="External"/><Relationship Id="rId5" Type="http://schemas.openxmlformats.org/officeDocument/2006/relationships/hyperlink" Target="https://globe-czech.cz/cz" TargetMode="External"/><Relationship Id="rId4" Type="http://schemas.openxmlformats.org/officeDocument/2006/relationships/hyperlink" Target="https://ekoskola.cz/cz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lkraj.cz/environmentalni-vzdelavani-v-dokumentech-cl-405.html" TargetMode="External"/><Relationship Id="rId3" Type="http://schemas.openxmlformats.org/officeDocument/2006/relationships/hyperlink" Target="https://www.olkraj.cz/environmentalni-vyukove-programy-cl-4988.html" TargetMode="External"/><Relationship Id="rId7" Type="http://schemas.openxmlformats.org/officeDocument/2006/relationships/hyperlink" Target="https://www.olkraj.cz/krajska-konference-evvo-cl-403.html" TargetMode="External"/><Relationship Id="rId2" Type="http://schemas.openxmlformats.org/officeDocument/2006/relationships/hyperlink" Target="https://www.olkraj.cz/zelena-skola-olomouckeho-kraje-cl-5036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lkraj.cz/prezentace-a-materialy-z-konferenci-seminaru-a-setkani-koordinatoru-evvo-aj-cl-1543.html" TargetMode="External"/><Relationship Id="rId5" Type="http://schemas.openxmlformats.org/officeDocument/2006/relationships/hyperlink" Target="https://www.olkraj.cz/metodicky-krajsky-kabinet-ekologickeho-zemedelstvi-cl-5348.html" TargetMode="External"/><Relationship Id="rId4" Type="http://schemas.openxmlformats.org/officeDocument/2006/relationships/hyperlink" Target="https://www.olkraj.cz/metodicke-pomucky-publikace-a-pracovni-listy-cl-406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ostsignum.cz/casove_razitko_tsa.html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kraj.cz/aktualni-dotacni-programy-cl-5738.html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 fontScale="90000"/>
          </a:bodyPr>
          <a:lstStyle/>
          <a:p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podpory environmentálního vzdělávání, výchovy a osvěty v Olomouckém kraji v roce 2024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600" dirty="0">
              <a:solidFill>
                <a:srgbClr val="002060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Seminář pro žadatele</a:t>
            </a:r>
          </a:p>
          <a:p>
            <a:pPr algn="r"/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6.12. 2023</a:t>
            </a: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/>
          </a:bodyPr>
          <a:lstStyle/>
          <a:p>
            <a: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  <a:t>Časový harmonogram</a:t>
            </a: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62922"/>
            <a:ext cx="10515600" cy="3863215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altLang="cs-CZ" sz="18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Schválen ROK dne</a:t>
            </a: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20. 11. 2023</a:t>
            </a:r>
            <a:endParaRPr lang="cs-CZ" altLang="cs-CZ" sz="1800" b="1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altLang="cs-CZ" sz="18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Schválen ZOK dne</a:t>
            </a: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11. 12. 2023                            </a:t>
            </a:r>
            <a:r>
              <a:rPr lang="cs-CZ" altLang="cs-CZ" sz="18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Vyhlášení:</a:t>
            </a: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13. 12. 2023 – 14. 3. 2024</a:t>
            </a:r>
          </a:p>
          <a:p>
            <a:pPr marL="0" indent="0">
              <a:buNone/>
              <a:defRPr/>
            </a:pPr>
            <a:r>
              <a:rPr lang="cs-CZ" altLang="cs-CZ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                             zveřejněním na úřední desce </a:t>
            </a:r>
          </a:p>
          <a:p>
            <a:pPr marL="0" indent="0">
              <a:buNone/>
              <a:defRPr/>
            </a:pPr>
            <a:r>
              <a:rPr lang="cs-CZ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Příjem žádostí: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15. 1. – 24. 1. 2024 do 12:00 hod.</a:t>
            </a:r>
          </a:p>
          <a:p>
            <a:pPr marL="0" indent="0">
              <a:buNone/>
              <a:defRPr/>
            </a:pPr>
            <a:r>
              <a:rPr lang="cs-CZ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Konzultace: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kdykoli po domluvě </a:t>
            </a:r>
          </a:p>
          <a:p>
            <a:pPr marL="0" indent="0">
              <a:buNone/>
              <a:defRPr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Vyhodnocení žádostí:   </a:t>
            </a:r>
          </a:p>
          <a:p>
            <a:pPr marL="457200" indent="-457200">
              <a:buFontTx/>
              <a:buAutoNum type="alphaLcParenR"/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projekty do 30 000 Kč – ROK 18. 3.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2024</a:t>
            </a:r>
          </a:p>
          <a:p>
            <a:pPr marL="457200" indent="-457200">
              <a:buFontTx/>
              <a:buAutoNum type="alphaLcParenR"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projekty nad 30 000 Kč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ZOK </a:t>
            </a:r>
            <a:r>
              <a:rPr lang="cs-CZ" altLang="cs-CZ" sz="18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29.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4. 2024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6.12.2023</a:t>
            </a:r>
          </a:p>
          <a:p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2024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4598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  <a:t>Oprávněný žadatel</a:t>
            </a:r>
            <a:b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62922"/>
            <a:ext cx="10515600" cy="3863215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Žadatelem </a:t>
            </a:r>
            <a:r>
              <a:rPr lang="cs-CZ" alt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může být:</a:t>
            </a:r>
          </a:p>
          <a:p>
            <a:pPr algn="just">
              <a:defRPr/>
            </a:pPr>
            <a:r>
              <a:rPr 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 nebo školské zařízení zapsaná v rejstříku škol a školských zařízení bez ohledu na zřizovatele, jejíž sídlo se nachází v územním obvodu Olomouckého kraje,</a:t>
            </a:r>
          </a:p>
          <a:p>
            <a:pPr marL="0" indent="0" algn="just">
              <a:spcAft>
                <a:spcPts val="0"/>
              </a:spcAft>
              <a:buFontTx/>
              <a:buNone/>
              <a:defRPr/>
            </a:pPr>
            <a:endParaRPr lang="cs-CZ" sz="1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středisko ekologické výchovy, které získalo certifikát k poskytování kvalitních služeb v environmentálním vzdělávání, výchově a osvětě, jehož sídlo se nachází  v územním obvodu Olomouckého kraje.</a:t>
            </a:r>
          </a:p>
          <a:p>
            <a:pPr marL="996950" indent="0" algn="just">
              <a:spcAft>
                <a:spcPts val="0"/>
              </a:spcAft>
              <a:buFontTx/>
              <a:buNone/>
              <a:defRPr/>
            </a:pP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 může podat 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 jednu žádost (jeden projekt)</a:t>
            </a: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dotačním řízení;</a:t>
            </a:r>
          </a:p>
          <a:p>
            <a:pPr marL="0" indent="0" algn="just">
              <a:buNone/>
              <a:defRPr/>
            </a:pPr>
            <a:endParaRPr lang="cs-CZ" alt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 je 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neinvestičního</a:t>
            </a: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charakteru a je 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přísně účelová;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6.12. 2023</a:t>
            </a:r>
          </a:p>
          <a:p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alt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2024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5783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2757"/>
            <a:ext cx="10515600" cy="640080"/>
          </a:xfrm>
        </p:spPr>
        <p:txBody>
          <a:bodyPr anchor="t">
            <a:normAutofit/>
          </a:bodyPr>
          <a:lstStyle/>
          <a:p>
            <a: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  <a:t>                                  Výše podpory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34976"/>
            <a:ext cx="10515600" cy="5194362"/>
          </a:xfrm>
        </p:spPr>
        <p:txBody>
          <a:bodyPr>
            <a:normAutofit fontScale="92500" lnSpcReduction="10000"/>
          </a:bodyPr>
          <a:lstStyle/>
          <a:p>
            <a:pPr lvl="1" algn="just"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Minimální výše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dotace na jednu akci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10 000 Kč. </a:t>
            </a:r>
          </a:p>
          <a:p>
            <a:pPr marL="457200" lvl="1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FontTx/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 žadatelů, kteří realizují celoročně jednodenní a vícedenní pobytové programy zaměřené na environmentální vzdělávání, výchovu a osvětu a další vzdělávání pedagogických pracovníků, minimální výše dotace na činnost činí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100 000 Kč.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just"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Maximální výše 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 na jednu akci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30 000 Kč.</a:t>
            </a:r>
          </a:p>
          <a:p>
            <a:pPr marL="457200" lvl="1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FontTx/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případě žadatelů, kteří realizují celoročně jednodenní a vícedenní pobytové programy zaměřené na environmentální vzdělávání, výchovu a osvětu a další vzdělávání pedagogických pracovníků, maximální výše dotace na činnost činí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800 000 Kč.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None/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případě, že bude poskytnuta dotace ve výši 30 000 Kč nebo do výše 30 000 Kč, není vyžadována spoluúčast. 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případě, že bude poskytnuta dotace nad 30 000 Kč, minimální podíl spoluúčasti žadatele z vlastních a jiných zdrojů vychází z celkových předpokládaných uznatelných výdajů činnosti uvedených v žádosti žadatele, a 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20 % celkových předpokládaných uznatelných výdajů činnosti. 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FontTx/>
              <a:buNone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8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6.12.2023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9083"/>
            <a:ext cx="4114800" cy="262392"/>
          </a:xfrm>
        </p:spPr>
        <p:txBody>
          <a:bodyPr/>
          <a:lstStyle/>
          <a:p>
            <a:r>
              <a:rPr lang="cs-CZ" alt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2024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4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8200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64276" y="1105593"/>
            <a:ext cx="10389524" cy="5025207"/>
          </a:xfrm>
        </p:spPr>
        <p:txBody>
          <a:bodyPr>
            <a:normAutofit fontScale="62500" lnSpcReduction="20000"/>
          </a:bodyPr>
          <a:lstStyle/>
          <a:p>
            <a:pPr marL="817200" lvl="2" indent="-4572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rozvoj klíčových znalostí a kompetencí u dětí a žáků v oblasti environmentálního vzdělávání, výchovy a osvěty (např. realizace lesní pedagogiky, projektových </a:t>
            </a:r>
            <a:r>
              <a:rPr lang="cs-CZ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dnů,</a:t>
            </a:r>
          </a:p>
          <a:p>
            <a:pPr marL="360000" lvl="2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endParaRPr lang="cs-CZ" sz="2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17200" lvl="2" indent="-4572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částečná </a:t>
            </a: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specializačního studia pro koordinátory EVVO; </a:t>
            </a: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https://www.olkraj.cz/specializacni-kurz-pro-koordinatory-evvo-aktuality-12155.html</a:t>
            </a: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https://</a:t>
            </a:r>
            <a:r>
              <a:rPr lang="cs-CZ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www.lipka.cz/vzdelavani-koordinatoru-evvo</a:t>
            </a: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360000" lvl="2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uhradit 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lze pouze výdaje </a:t>
            </a: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kurz včetně jízdného za 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měsíce </a:t>
            </a: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kalendářního roku 2024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 které pedagog bude </a:t>
            </a:r>
            <a:r>
              <a:rPr lang="cs-CZ" sz="26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studovat,</a:t>
            </a:r>
          </a:p>
          <a:p>
            <a:pPr marL="360000" lvl="2" indent="0" algn="just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cs-CZ" sz="26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účastník 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kurzu </a:t>
            </a: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nesmí uhradit plnou výši kurzovného v roce 2023 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předpokladu, že ředitel/</a:t>
            </a:r>
            <a:r>
              <a:rPr lang="cs-CZ" sz="2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školy o dotaci požádá v lednu 2024. Účastník nebo/i škola uhradí v září 2023 pouze poměrnou část kurzovného (o výši rozhoduje ředitel/</a:t>
            </a:r>
            <a:r>
              <a:rPr lang="cs-CZ" sz="2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školy) a škola požádá o zbývající část kurzovného formou dotace. 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endParaRPr 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ročního poplatku programu EKOŠKOLA, dotace pouze na 9-12 2024 -  </a:t>
            </a:r>
            <a:r>
              <a:rPr lang="cs-CZ" sz="2600" u="sng" dirty="0">
                <a:hlinkClick r:id="rId4"/>
              </a:rPr>
              <a:t>https://ekoskola.cz/</a:t>
            </a:r>
            <a:r>
              <a:rPr lang="cs-CZ" sz="2600" u="sng" dirty="0" err="1">
                <a:hlinkClick r:id="rId4"/>
              </a:rPr>
              <a:t>cz</a:t>
            </a:r>
            <a:r>
              <a:rPr lang="cs-CZ" sz="2600" u="sng" dirty="0"/>
              <a:t>, </a:t>
            </a:r>
            <a:endParaRPr lang="cs-CZ" sz="2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ročního poplatku programu GLOBE dotace pouze na 9-12 2024 - </a:t>
            </a:r>
            <a:r>
              <a:rPr lang="cs-CZ" sz="2600" u="sng" dirty="0">
                <a:hlinkClick r:id="rId5"/>
              </a:rPr>
              <a:t>https://globe-czech.cz/cz</a:t>
            </a:r>
            <a:r>
              <a:rPr lang="cs-CZ" sz="2600" dirty="0"/>
              <a:t> </a:t>
            </a:r>
            <a:endParaRPr lang="cs-CZ" sz="2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ročního poplatku programu LES VE ŠKOLE dotace pouze na 9-12 2024 - </a:t>
            </a:r>
            <a:r>
              <a:rPr lang="cs-CZ" sz="2600" u="sng" dirty="0">
                <a:hlinkClick r:id="rId6"/>
              </a:rPr>
              <a:t>https://lesveskole.cz/cz</a:t>
            </a:r>
            <a:r>
              <a:rPr lang="cs-CZ" sz="2600" u="sng" dirty="0"/>
              <a:t> </a:t>
            </a:r>
            <a:endParaRPr 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endParaRPr lang="cs-CZ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914400" lvl="2" indent="0">
              <a:buNone/>
            </a:pPr>
            <a:endParaRPr lang="cs-CZ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6.12.2023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517178"/>
            <a:ext cx="4114800" cy="204297"/>
          </a:xfrm>
        </p:spPr>
        <p:txBody>
          <a:bodyPr/>
          <a:lstStyle/>
          <a:p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2024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776450" y="241069"/>
            <a:ext cx="8577349" cy="556953"/>
          </a:xfrm>
        </p:spPr>
        <p:txBody>
          <a:bodyPr>
            <a:normAutofit fontScale="90000"/>
          </a:bodyPr>
          <a:lstStyle/>
          <a:p>
            <a:pPr algn="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Podporované aktivity</a:t>
            </a:r>
          </a:p>
        </p:txBody>
      </p:sp>
    </p:spTree>
    <p:extLst>
      <p:ext uri="{BB962C8B-B14F-4D97-AF65-F5344CB8AC3E}">
        <p14:creationId xmlns:p14="http://schemas.microsoft.com/office/powerpoint/2010/main" val="2652425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24196"/>
            <a:ext cx="10515600" cy="1072342"/>
          </a:xfrm>
        </p:spPr>
        <p:txBody>
          <a:bodyPr>
            <a:normAutofit/>
          </a:bodyPr>
          <a:lstStyle/>
          <a:p>
            <a:pPr algn="r"/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Podporované aktivity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96538"/>
            <a:ext cx="10515600" cy="4734262"/>
          </a:xfrm>
        </p:spPr>
        <p:txBody>
          <a:bodyPr>
            <a:normAutofit fontScale="85000" lnSpcReduction="20000"/>
          </a:bodyPr>
          <a:lstStyle/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vytvoření výukových programů pro mateřské, základní a střední školy; 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vytvoření obsahu a organizaci školní soutěže s tematikou EVVO pro děti a žáky;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zpracování on-line environmentálních materiálů s ekovýchovnou tematikou (výukové, informační a vzdělávací materiály, periodika, publikace);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vybavení a úprava přírodní učebny EVVO.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společných projektových aktivit škol a spolupráce s veřejností,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celoroční činnost středisek ekologické výchovy,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podpora celoročních jednodenních a pobytových programů pro školy zaměřených na environmentální vzdělávání, výchovu a osvětu,</a:t>
            </a:r>
          </a:p>
          <a:p>
            <a:pPr marL="702900" lvl="2" indent="-342900" algn="just">
              <a:lnSpc>
                <a:spcPct val="120000"/>
              </a:lnSpc>
              <a:spcBef>
                <a:spcPts val="0"/>
              </a:spcBef>
              <a:defRPr/>
            </a:pP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celoroční realizace dalšího vzdělávání pedagogických pracovníků.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2235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60320" y="374074"/>
            <a:ext cx="8793480" cy="889462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Neuznatelné výdaje r. 2024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88967"/>
            <a:ext cx="10515600" cy="504183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  <a:defRPr/>
            </a:pPr>
            <a:endParaRPr lang="cs-CZ" alt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just">
              <a:lnSpc>
                <a:spcPct val="110000"/>
              </a:lnSpc>
              <a:defRPr/>
            </a:pP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daní, daňových odpisů, poplatků a odvodů,</a:t>
            </a:r>
          </a:p>
          <a:p>
            <a:pPr lvl="0" algn="just">
              <a:lnSpc>
                <a:spcPct val="110000"/>
              </a:lnSpc>
              <a:defRPr/>
            </a:pP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bankovní poplatky,</a:t>
            </a:r>
          </a:p>
          <a:p>
            <a:pPr lvl="0" algn="just">
              <a:lnSpc>
                <a:spcPct val="110000"/>
              </a:lnSpc>
              <a:defRPr/>
            </a:pP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nákup nemovitostí,</a:t>
            </a:r>
          </a:p>
          <a:p>
            <a:pPr lvl="0" algn="just">
              <a:lnSpc>
                <a:spcPct val="110000"/>
              </a:lnSpc>
              <a:defRPr/>
            </a:pP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poskytování darů – mimo ceny do soutěží,</a:t>
            </a:r>
          </a:p>
          <a:p>
            <a:r>
              <a:rPr lang="cs-CZ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nákup počítačové sestavy, notebooku, reproduktorů, </a:t>
            </a:r>
          </a:p>
          <a:p>
            <a:endParaRPr lang="cs-CZ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tabletu, interaktivní tabule, web kamery, </a:t>
            </a:r>
          </a:p>
          <a:p>
            <a:endParaRPr lang="cs-CZ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tiskárny a tonerů do tiskárny, </a:t>
            </a:r>
          </a:p>
          <a:p>
            <a:endParaRPr lang="cs-CZ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laminovačky</a:t>
            </a:r>
            <a:r>
              <a:rPr lang="cs-CZ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tisk environmentálních materiálů s ekovýchovnou tematikou.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7983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43941" y="224444"/>
            <a:ext cx="9383683" cy="764771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Metodické materiály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63782"/>
            <a:ext cx="10515600" cy="496701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FontTx/>
              <a:buNone/>
              <a:defRPr/>
            </a:pPr>
            <a:r>
              <a:rPr lang="cs-CZ" altLang="cs-CZ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 olkraj.cz</a:t>
            </a:r>
            <a:br>
              <a:rPr lang="cs-CZ" altLang="cs-CZ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Olomoucký kraj → Školství a mládež → Pro školy a školská zařízení → Ekologická výchova →</a:t>
            </a: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Zelená škola Olomouckého kraje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Environmentální výukové programy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Metodické pomůcky, publikace a pracovní listy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obsahuje publikaci Ekologická výchova OLK</a:t>
            </a: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Metodický krajský kabinet ekologického zemědělství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Prezentace a materiály z konferencí, seminářů a setkání koordinátorů EVVO aj.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Krajská konference EVVO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Environmentální vzdělávání v dokumentech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1195647" y="6286962"/>
            <a:ext cx="2743200" cy="365125"/>
          </a:xfrm>
        </p:spPr>
        <p:txBody>
          <a:bodyPr/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1036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93591" y="254795"/>
            <a:ext cx="4360208" cy="1333281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Přihlášení do RAP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522234" y="7596187"/>
            <a:ext cx="4114800" cy="365125"/>
          </a:xfrm>
        </p:spPr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8" name="TextovéPole 2"/>
          <p:cNvSpPr txBox="1">
            <a:spLocks noChangeArrowheads="1"/>
          </p:cNvSpPr>
          <p:nvPr/>
        </p:nvSpPr>
        <p:spPr bwMode="auto">
          <a:xfrm>
            <a:off x="395168" y="1524000"/>
            <a:ext cx="226735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www.olkraj.cz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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Menu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Dotace, granty, příspěvky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                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cs-CZ" alt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Krajské DP 2024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                 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PORTÁL KOMUNIKACE PRO OBČANY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cs-CZ" altLang="cs-CZ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</a:t>
            </a:r>
            <a:endParaRPr lang="cs-CZ" altLang="cs-CZ" sz="1800" b="1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VSTUP DO PORTÁLU KOMUNIKACE PRO OBČANY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ZDE</a:t>
            </a:r>
          </a:p>
        </p:txBody>
      </p:sp>
      <p:pic>
        <p:nvPicPr>
          <p:cNvPr id="9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83" y="1588077"/>
            <a:ext cx="2667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8366" r="32536" b="4234"/>
          <a:stretch/>
        </p:blipFill>
        <p:spPr bwMode="auto">
          <a:xfrm>
            <a:off x="9457765" y="2150736"/>
            <a:ext cx="2330512" cy="3907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93" r="32539" b="13509"/>
          <a:stretch>
            <a:fillRect/>
          </a:stretch>
        </p:blipFill>
        <p:spPr bwMode="auto">
          <a:xfrm>
            <a:off x="6993591" y="2174595"/>
            <a:ext cx="2247900" cy="399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6902824" y="7413812"/>
            <a:ext cx="8138920" cy="1951645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3442447" y="298237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02" t="35672" r="28760" b="9294"/>
          <a:stretch/>
        </p:blipFill>
        <p:spPr bwMode="auto">
          <a:xfrm>
            <a:off x="2824816" y="4527633"/>
            <a:ext cx="4168775" cy="189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40" t="17186" r="26303" b="4784"/>
          <a:stretch/>
        </p:blipFill>
        <p:spPr bwMode="auto">
          <a:xfrm>
            <a:off x="2851803" y="353240"/>
            <a:ext cx="4114800" cy="4273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6784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F58175-DA5E-F3FB-93E3-C3EE7BD46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7200"/>
            <a:ext cx="10515600" cy="15408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Přihlášení do RAP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072932-227A-BEDC-2BBE-C41FEBBCC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9518"/>
            <a:ext cx="10515600" cy="368423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4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Přihlašovací údaje nejlépe ponechat na nástěnce školy.</a:t>
            </a:r>
          </a:p>
          <a:p>
            <a:pPr marL="0" indent="0">
              <a:buNone/>
            </a:pPr>
            <a:endParaRPr lang="cs-CZ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BUDOU POTŘEBNÉ I PRO VYÚČTOVÁNÍ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C2D094-EE2E-1EA0-29D1-A5D3B3E85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FC62C1-F9C0-79CC-7BE2-1142D1267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7CCF4C2-CDBF-8E61-0818-B8BE8C921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2821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609200"/>
          </a:xfrm>
        </p:spPr>
        <p:txBody>
          <a:bodyPr>
            <a:noAutofit/>
          </a:bodyPr>
          <a:lstStyle/>
          <a:p>
            <a:pPr algn="ctr"/>
            <a:r>
              <a:rPr lang="cs-CZ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</a:t>
            </a: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 – číslování stran odpovídá žádosti    v systému RAP</a:t>
            </a:r>
            <a:endParaRPr lang="cs-CZ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5690"/>
            <a:ext cx="10582102" cy="5450659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název projektu KRÁTKÝ, VÝSTIŽNÝ,  např. EKOAKCE 2024, PŘÍRODNÍ UČEBNA</a:t>
            </a:r>
          </a:p>
          <a:p>
            <a:pPr marL="0" indent="0" algn="just">
              <a:buFontTx/>
              <a:buNone/>
              <a:defRPr/>
            </a:pP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 identifikační údaje žadatele, bankovní spojení školy, údaje o zřizovateli </a:t>
            </a: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IČO zřizovatele (pouze obecní školy)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údaje o DPH;</a:t>
            </a:r>
          </a:p>
          <a:p>
            <a:pPr marL="0" indent="0">
              <a:buFontTx/>
              <a:buNone/>
              <a:defRPr/>
            </a:pP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a)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Stručný popis akce (projektu) – </a:t>
            </a: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popsat záměr projektu, čeho chceme dosáhnout, co chceme realizovat a proč, s kým budete spolupracovat.                      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</a:p>
          <a:p>
            <a:pPr marL="0" indent="0" algn="just">
              <a:buFontTx/>
              <a:buNone/>
              <a:defRPr/>
            </a:pPr>
            <a:endParaRPr lang="cs-CZ" sz="6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b)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Podrobný popis akce (projektu) – </a:t>
            </a:r>
            <a:r>
              <a:rPr lang="cs-CZ" sz="6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žádadatel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uvede na začátku věty název školy, podrobná specifikace a komentář k akci – </a:t>
            </a: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můžete uvádět aktivity projektu, specifikovat cílovou skupinu, očekávaný přínos projektu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atd.</a:t>
            </a: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</a:p>
          <a:p>
            <a:pPr marL="0" indent="0" algn="just">
              <a:buFontTx/>
              <a:buNone/>
              <a:defRPr/>
            </a:pPr>
            <a:endParaRPr lang="cs-CZ" sz="6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sz="7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c)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Použití dotace</a:t>
            </a: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 </a:t>
            </a:r>
            <a:r>
              <a:rPr lang="cs-CZ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konzultace s ekonomem,</a:t>
            </a:r>
            <a:endParaRPr lang="cs-CZ" sz="6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sz="7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definujeme bez čísel, počtu kusů, zkratek, v množném čísle</a:t>
            </a:r>
          </a:p>
          <a:p>
            <a:pPr>
              <a:defRPr/>
            </a:pPr>
            <a:r>
              <a:rPr lang="cs-CZ" sz="7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obecně širší okruh položek, konkrétně 1 položku, kterou potřebujeme.</a:t>
            </a:r>
          </a:p>
          <a:p>
            <a:pPr>
              <a:defRPr/>
            </a:pPr>
            <a:r>
              <a:rPr lang="cs-CZ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nepoužívat spojení jako ostatní materiál, ostatní výdaje, a tak dále, a jiné</a:t>
            </a:r>
          </a:p>
          <a:p>
            <a:pPr algn="ctr">
              <a:defRPr/>
            </a:pPr>
            <a:r>
              <a:rPr lang="cs-CZ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 V případě chyby v žádosti, budete vyzváni k opravě a máte v rámci hodnocení: </a:t>
            </a:r>
            <a:r>
              <a:rPr lang="cs-CZ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- 9 bodů</a:t>
            </a:r>
            <a:r>
              <a:rPr lang="cs-CZ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just">
              <a:buFontTx/>
              <a:buNone/>
              <a:defRPr/>
            </a:pPr>
            <a:r>
              <a:rPr lang="cs-CZ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Př. </a:t>
            </a:r>
            <a:r>
              <a:rPr lang="cs-CZ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mzdové výdaje, spotřební materiál k sázení bylin a ovocných stromů, sluneční hodiny, mikroskopy, zpracování  on-line sborníku; </a:t>
            </a:r>
          </a:p>
          <a:p>
            <a:pPr algn="just">
              <a:defRPr/>
            </a:pPr>
            <a:r>
              <a:rPr lang="cs-CZ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podkladem pro vyúčtování dotace</a:t>
            </a:r>
          </a:p>
          <a:p>
            <a:pPr marL="0" indent="0" algn="just">
              <a:buFontTx/>
              <a:buNone/>
              <a:defRPr/>
            </a:pPr>
            <a:endParaRPr lang="cs-CZ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373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87384"/>
            <a:ext cx="10515600" cy="618307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05017"/>
            <a:ext cx="10582102" cy="4847208"/>
          </a:xfrm>
        </p:spPr>
        <p:txBody>
          <a:bodyPr>
            <a:normAutofit/>
          </a:bodyPr>
          <a:lstStyle/>
          <a:p>
            <a:pPr marL="0" indent="0" algn="just">
              <a:buFontTx/>
              <a:buNone/>
              <a:defRPr/>
            </a:pP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Termín </a:t>
            </a:r>
            <a:r>
              <a:rPr 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– </a:t>
            </a: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doporučuji uvádět širší časový prostor k realizaci projektu, i když projekt bude koncipovaný pouze na jednu aktivitu např. v květnu,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žádoucí zvolit časové období duben – září; NENECHÁVAT UKONČENÍ PROJEKTU NA LISTOPAD, PROSINEC 2024</a:t>
            </a:r>
          </a:p>
          <a:p>
            <a:pPr marL="0" indent="0" algn="just">
              <a:buFontTx/>
              <a:buNone/>
              <a:defRPr/>
            </a:pP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př. únor – září 2024 = realizace PROJEKTU</a:t>
            </a:r>
          </a:p>
          <a:p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říjen 2024 = do konce října použití dotace – můžete ještě nakupovat, a případně opravit položky ve vyúčtování </a:t>
            </a:r>
          </a:p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listopad </a:t>
            </a: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2024 = vyúčtování - zpracování vyúčtování + závěrečné zprávy + </a:t>
            </a:r>
            <a:r>
              <a:rPr lang="cs-CZ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printcreen</a:t>
            </a: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webových stránek školy s logem OLK</a:t>
            </a:r>
          </a:p>
          <a:p>
            <a:pPr marL="0" indent="0" algn="just">
              <a:buFontTx/>
              <a:buNone/>
              <a:defRPr/>
            </a:pP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alt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633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87384"/>
            <a:ext cx="10515600" cy="618307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6829" y="1305017"/>
            <a:ext cx="10813473" cy="4847208"/>
          </a:xfrm>
        </p:spPr>
        <p:txBody>
          <a:bodyPr>
            <a:normAutofit/>
          </a:bodyPr>
          <a:lstStyle/>
          <a:p>
            <a:pPr marL="0" indent="0" algn="just">
              <a:buFontTx/>
              <a:buNone/>
              <a:defRPr/>
            </a:pP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 </a:t>
            </a:r>
            <a:r>
              <a:rPr 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  – uvedete výši požadované krajské dotace s ohledem na vlastní či jiné zdroje.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alt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alt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alt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Kritéria pro hodnocení A -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  <a:endParaRPr lang="cs-CZ" alt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alt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alt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alt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 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Kritéria pro hodnocení B, C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just">
              <a:buFontTx/>
              <a:buNone/>
              <a:defRPr/>
            </a:pPr>
            <a:endParaRPr lang="cs-CZ" alt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494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05228"/>
            <a:ext cx="10515600" cy="59296"/>
          </a:xfrm>
        </p:spPr>
        <p:txBody>
          <a:bodyPr>
            <a:noAutofit/>
          </a:bodyPr>
          <a:lstStyle/>
          <a:p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Kritéria A hodnocení žádosti, s. </a:t>
            </a:r>
            <a:r>
              <a:rPr lang="cs-CZ" alt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6: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80902"/>
            <a:ext cx="10515600" cy="5375448"/>
          </a:xfrm>
        </p:spPr>
        <p:txBody>
          <a:bodyPr>
            <a:normAutofit fontScale="70000" lnSpcReduction="20000"/>
          </a:bodyPr>
          <a:lstStyle/>
          <a:p>
            <a:pPr marL="457200" lvl="1" indent="-457200" algn="just">
              <a:buFont typeface="+mj-lt"/>
              <a:buAutoNum type="arabicParenR"/>
              <a:defRPr/>
            </a:pPr>
            <a:r>
              <a:rPr lang="cs-CZ" alt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Cílová skupina:  </a:t>
            </a: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 žáci žadatele, žáci jiné školy a veřejnost,</a:t>
            </a:r>
          </a:p>
          <a:p>
            <a:pPr marL="0" lvl="1" indent="0" algn="just">
              <a:buNone/>
              <a:defRPr/>
            </a:pP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b) žáci žadatele a žáci jiné školy,</a:t>
            </a:r>
          </a:p>
          <a:p>
            <a:pPr marL="0" lvl="1" indent="0" algn="just">
              <a:buNone/>
              <a:defRPr/>
            </a:pP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c) pouze žáci žadatele, </a:t>
            </a:r>
          </a:p>
          <a:p>
            <a:pPr marL="0" lvl="1" indent="0" algn="just">
              <a:buNone/>
              <a:defRPr/>
            </a:pP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</a:t>
            </a: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žáky různých škol, pedagogické pracovníky i veřejnost průběžně celý rok (</a:t>
            </a:r>
            <a:r>
              <a:rPr lang="cs-CZ" altLang="cs-CZ" sz="23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nevyplńuje</a:t>
            </a:r>
            <a:r>
              <a:rPr lang="cs-CZ" alt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škola)</a:t>
            </a:r>
          </a:p>
          <a:p>
            <a:pPr marL="457200" lvl="1" indent="-457200" algn="just">
              <a:buFontTx/>
              <a:buAutoNum type="arabicPeriod"/>
              <a:defRPr/>
            </a:pPr>
            <a:endParaRPr lang="cs-CZ" altLang="cs-CZ" sz="2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-457200" algn="just">
              <a:buFont typeface="+mj-lt"/>
              <a:buAutoNum type="arabicParenR" startAt="2"/>
              <a:defRPr/>
            </a:pPr>
            <a:r>
              <a:rPr lang="cs-CZ" alt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Vazba projektu na další aktivity organizace:</a:t>
            </a:r>
          </a:p>
          <a:p>
            <a:pPr marL="457200" lvl="1" indent="-457200" algn="just">
              <a:buAutoNum type="alphaLcParenR"/>
              <a:defRPr/>
            </a:pP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jedná se o nový projekt</a:t>
            </a:r>
          </a:p>
          <a:p>
            <a:pPr marL="457200" lvl="1" indent="-457200" algn="just">
              <a:buAutoNum type="alphaLcParenR"/>
              <a:defRPr/>
            </a:pP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 přímo navazuje na aktivitu nebo projekt realizovaný v r. 2023,</a:t>
            </a:r>
          </a:p>
          <a:p>
            <a:pPr marL="0" lvl="1" indent="0" algn="just">
              <a:buNone/>
              <a:defRPr/>
            </a:pP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     projekt navazuje aktivitu nebo projekt realizovaný v předchozích dvou letech,</a:t>
            </a:r>
          </a:p>
          <a:p>
            <a:pPr marL="0" lvl="1" indent="0" algn="just">
              <a:buNone/>
              <a:defRPr/>
            </a:pPr>
            <a:endParaRPr lang="cs-CZ" altLang="cs-CZ" sz="2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-457200" algn="just">
              <a:buFont typeface="+mj-lt"/>
              <a:buAutoNum type="arabicParenR" startAt="3"/>
              <a:defRPr/>
            </a:pPr>
            <a:r>
              <a:rPr lang="cs-CZ" alt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</a:t>
            </a:r>
            <a:r>
              <a:rPr 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absolvovaných </a:t>
            </a:r>
            <a:r>
              <a:rPr lang="cs-CZ" alt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akcí v oblasti EVVO </a:t>
            </a: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(např. akce lesní pedagogiky, semináře a konference, návštěvy farem, středisek ekologické výchovy a jiných organizací profilující se na poli EVVO), </a:t>
            </a:r>
            <a:r>
              <a:rPr lang="cs-CZ" alt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kterých se žadatel účastnil</a:t>
            </a: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období 2022 – 2023 (mimo školu/ organizaci) </a:t>
            </a:r>
          </a:p>
          <a:p>
            <a:pPr marL="0" lvl="1" indent="0" algn="just">
              <a:buNone/>
              <a:defRPr/>
            </a:pPr>
            <a:endParaRPr lang="cs-CZ" altLang="cs-CZ" sz="2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-457200" algn="just">
              <a:buFont typeface="+mj-lt"/>
              <a:buAutoNum type="arabicParenR" startAt="4"/>
              <a:defRPr/>
            </a:pPr>
            <a:r>
              <a:rPr lang="cs-CZ" altLang="cs-CZ" sz="2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realizovaných aktivit v oblasti EVVO za období 2022 – 2023 </a:t>
            </a:r>
          </a:p>
          <a:p>
            <a:pPr marL="0" lvl="1" indent="0" algn="just">
              <a:buNone/>
              <a:defRPr/>
            </a:pPr>
            <a:endParaRPr lang="cs-CZ" altLang="cs-CZ" sz="2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(projektové dny, třídění odpadu, provoz </a:t>
            </a:r>
            <a:r>
              <a:rPr lang="cs-CZ" altLang="cs-CZ" sz="23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vermikompostéru</a:t>
            </a: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zapojení do sítě Mrkev nebo Mrkvička, do soutěže Zelená škola Olomouckého kraje, mezinárodního projektu  </a:t>
            </a:r>
            <a:r>
              <a:rPr lang="cs-CZ" altLang="cs-CZ" sz="23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Ekoškola</a:t>
            </a: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altLang="cs-CZ" sz="23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Ekoškolka</a:t>
            </a:r>
            <a:r>
              <a:rPr lang="cs-CZ" altLang="cs-CZ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Světová škola a jiných projektů, organizace soutěží, olympiád, výstav, realizace zájmového kroužku zaměřeného na EVVO, společné aktivity rodičů a dětí, celoroční jednodenní a pobytové programy pro školy, realizace DVPP, osvětová činnost, sdílení zkušeností EVVO s jinými subjekty a jiné).</a:t>
            </a:r>
            <a:endParaRPr lang="cs-CZ" altLang="cs-CZ" sz="2300" b="1" u="sng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538942" y="6356350"/>
            <a:ext cx="2743200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8267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7978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itéria B hodnocení žádosti, 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s.18   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87978"/>
            <a:ext cx="10515600" cy="5582193"/>
          </a:xfrm>
        </p:spPr>
        <p:txBody>
          <a:bodyPr>
            <a:normAutofit lnSpcReduction="10000"/>
          </a:bodyPr>
          <a:lstStyle/>
          <a:p>
            <a:pPr marL="342900" lvl="1" indent="-342900" algn="just">
              <a:buFontTx/>
              <a:buAutoNum type="arabicPeriod"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Kvalita zpracování projektu včetně výstižně zpracovaného hlavního cíle projektu, odborná úroveň projektu; </a:t>
            </a:r>
          </a:p>
          <a:p>
            <a:pPr marL="0" lvl="1" indent="0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 marL="0" lvl="1" indent="0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cíl musí odpovědět na otázku: CO, JAK A PRO KOHO </a:t>
            </a:r>
            <a:r>
              <a:rPr lang="pl-PL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chceme projekt realizovat.</a:t>
            </a:r>
            <a:endParaRPr lang="cs-CZ" alt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r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CO= ZÁMĚR PROJEKTU, JAK = AKTIVITY PROJEKTU, PRO KOHO= CÍLOVÁ SKUPINA PROJEKTU</a:t>
            </a: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!!!!!V  </a:t>
            </a: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případě partnerství škol - bude uveden název </a:t>
            </a:r>
            <a:r>
              <a:rPr lang="cs-CZ" alt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spolupracující </a:t>
            </a:r>
            <a:r>
              <a:rPr lang="cs-CZ" altLang="cs-CZ" sz="2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školy!!!!!</a:t>
            </a:r>
            <a:endParaRPr lang="cs-CZ" alt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FontTx/>
              <a:buNone/>
              <a:defRPr/>
            </a:pPr>
            <a:endParaRPr lang="cs-CZ" altLang="cs-CZ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</a:t>
            </a: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Hlavním cílem projektu je rozvíjet znalosti a klíčové kompetence žáků základní školy 1. stupně v oblasti EVVO formou uspořádání projektového Dne Stromů a bylinkového workshopu v přírodní zahradě.</a:t>
            </a:r>
          </a:p>
          <a:p>
            <a:pPr marL="0" lvl="1" indent="0" algn="just">
              <a:buFontTx/>
              <a:buNone/>
              <a:defRPr/>
            </a:pP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Bylinkový workshop bude určený i pro žáky  jiné školy ……. .</a:t>
            </a:r>
          </a:p>
          <a:p>
            <a:pPr marL="0" lvl="1" indent="0" algn="r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PARTNERSTVÍ ŠKOLY BUDE NUTNÉ DOLOŽIT – VIZ POVINNÉ PŘÍLOHY.</a:t>
            </a:r>
          </a:p>
          <a:p>
            <a:pPr marL="0" lvl="1" indent="0" algn="just">
              <a:buFontTx/>
              <a:buNone/>
              <a:defRPr/>
            </a:pP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 bychom chtěli prohloubit také kvalifikaci koordinátora EVVO formou částečné úhrady specializačního kurzu v SEV Lipka.</a:t>
            </a:r>
          </a:p>
          <a:p>
            <a:pPr marL="0" lvl="1" indent="0" algn="just">
              <a:buFontTx/>
              <a:buNone/>
              <a:defRPr/>
            </a:pPr>
            <a:endParaRPr lang="cs-CZ" altLang="cs-CZ" sz="2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>
              <a:buFontTx/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270171"/>
            <a:ext cx="2743200" cy="587829"/>
          </a:xfrm>
        </p:spPr>
        <p:txBody>
          <a:bodyPr/>
          <a:lstStyle/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496594"/>
            <a:ext cx="4114800" cy="361406"/>
          </a:xfrm>
        </p:spPr>
        <p:txBody>
          <a:bodyPr/>
          <a:lstStyle/>
          <a:p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 </a:t>
            </a: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710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82385"/>
            <a:ext cx="10515600" cy="305592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itéria B hodnocení žádosti, s.14               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27017"/>
            <a:ext cx="10515600" cy="5347655"/>
          </a:xfrm>
        </p:spPr>
        <p:txBody>
          <a:bodyPr>
            <a:normAutofit fontScale="70000" lnSpcReduction="20000"/>
          </a:bodyPr>
          <a:lstStyle/>
          <a:p>
            <a:pPr marL="0" lvl="1" indent="0" algn="just">
              <a:buFontTx/>
              <a:buNone/>
              <a:defRPr/>
            </a:pPr>
            <a:endParaRPr lang="cs-CZ" altLang="cs-CZ" sz="2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rabicPeriod" startAt="2"/>
              <a:defRPr/>
            </a:pPr>
            <a:r>
              <a:rPr lang="cs-CZ" altLang="cs-CZ" sz="3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Příklady názvu a popisu aktivit projektu dle hl. cíle:  </a:t>
            </a:r>
          </a:p>
          <a:p>
            <a:pPr marL="0" lvl="1" indent="0" algn="just">
              <a:buNone/>
              <a:defRPr/>
            </a:pPr>
            <a:r>
              <a:rPr lang="cs-CZ" alt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</a:p>
          <a:p>
            <a:pPr marL="457200" lvl="1" indent="-457200" algn="just">
              <a:defRPr/>
            </a:pPr>
            <a:r>
              <a:rPr lang="cs-CZ" alt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pořádání projektového Dne Stromů </a:t>
            </a:r>
            <a:r>
              <a:rPr lang="cs-CZ" alt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poznání listnatých a jehličnatých stromů dle výukového programu Ekocentra Iris, žáci budou mít za úkol nakresli svůj oblíbený strom;</a:t>
            </a:r>
          </a:p>
          <a:p>
            <a:pPr marL="457200" lvl="1" indent="-457200" algn="just"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-457200" algn="just">
              <a:defRPr/>
            </a:pPr>
            <a:r>
              <a:rPr lang="cs-CZ" alt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oslovení partnerské školy a domluva na spolupráci –  …………………………</a:t>
            </a:r>
          </a:p>
          <a:p>
            <a:pPr marL="0" lvl="1" indent="0" algn="just">
              <a:buNone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-457200" algn="just">
              <a:defRPr/>
            </a:pPr>
            <a:r>
              <a:rPr 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workshopu zaměřeného na téma Léčivé byliny </a:t>
            </a:r>
            <a:r>
              <a:rPr 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cíleného na poznávání a účinky máty peprné, levandule lékařské, bazalky, meduňky lékařské i pro cca 30 žáků ZŠ….., se kterou úzce spolupracujeme;</a:t>
            </a:r>
          </a:p>
          <a:p>
            <a:pPr marL="0" lvl="1" indent="0" algn="just">
              <a:buNone/>
              <a:defRPr/>
            </a:pPr>
            <a:endParaRPr 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-457200" algn="just">
              <a:defRPr/>
            </a:pPr>
            <a:r>
              <a:rPr lang="cs-CZ" alt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prohloubení</a:t>
            </a:r>
            <a:r>
              <a:rPr lang="cs-CZ" alt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kvalifikace koordinátora EVVO </a:t>
            </a:r>
            <a:r>
              <a:rPr lang="cs-CZ" alt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zajištění  specializačního studia koordinátora EVVO v </a:t>
            </a:r>
            <a:r>
              <a:rPr lang="cs-CZ" altLang="cs-CZ" sz="33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</a:t>
            </a:r>
            <a:r>
              <a:rPr lang="cs-CZ" alt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Lipka od 1.9. 2024. Z dotace bude uhrazeno studium za měsíc září a prosinec 2024. Část studia bude hrazena ze Šablon.</a:t>
            </a:r>
          </a:p>
          <a:p>
            <a:pPr marL="0" lvl="1" indent="0" algn="just">
              <a:buNone/>
              <a:defRPr/>
            </a:pPr>
            <a:endParaRPr 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>
              <a:buFontTx/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96389" y="6544338"/>
            <a:ext cx="2743200" cy="36140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496594"/>
            <a:ext cx="4114800" cy="361406"/>
          </a:xfrm>
        </p:spPr>
        <p:txBody>
          <a:bodyPr/>
          <a:lstStyle/>
          <a:p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 </a:t>
            </a: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21676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56212"/>
            <a:ext cx="10515600" cy="964276"/>
          </a:xfrm>
        </p:spPr>
        <p:txBody>
          <a:bodyPr>
            <a:normAutofit/>
          </a:bodyPr>
          <a:lstStyle/>
          <a:p>
            <a:pPr algn="ctr"/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 hlavního cíle, aktivit</a:t>
            </a:r>
            <a:endParaRPr lang="cs-CZ" dirty="0">
              <a:solidFill>
                <a:srgbClr val="EABB47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se podíváte na definované aktivity, jsou všechny vydefinovány v hlavním cíli?</a:t>
            </a:r>
          </a:p>
          <a:p>
            <a:pPr marL="0" indent="0">
              <a:buNone/>
            </a:pP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Máte definované aktivity popsané?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72440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38104" y="174171"/>
            <a:ext cx="9115696" cy="740229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Kritéria B hodnocení žádosti, 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s.18   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441950"/>
          </a:xfrm>
        </p:spPr>
        <p:txBody>
          <a:bodyPr>
            <a:normAutofit fontScale="85000" lnSpcReduction="20000"/>
          </a:bodyPr>
          <a:lstStyle/>
          <a:p>
            <a:pPr marL="0" lvl="1" indent="0">
              <a:buFontTx/>
              <a:buNone/>
              <a:defRPr/>
            </a:pPr>
            <a:r>
              <a:rPr lang="cs-CZ" altLang="cs-CZ" sz="2800" b="1" dirty="0">
                <a:solidFill>
                  <a:srgbClr val="002060"/>
                </a:solidFill>
              </a:rPr>
              <a:t>3. </a:t>
            </a:r>
            <a:r>
              <a:rPr lang="cs-CZ" altLang="cs-CZ" sz="2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Výstupy projektu (to, co po projektu zůstane) vycházející z hl. cíle</a:t>
            </a:r>
            <a:r>
              <a:rPr lang="cs-CZ" altLang="cs-C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marL="0" lvl="1" indent="0">
              <a:buFontTx/>
              <a:buNone/>
              <a:defRPr/>
            </a:pPr>
            <a:endParaRPr lang="cs-CZ" altLang="cs-CZ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>
              <a:buFontTx/>
              <a:buNone/>
              <a:defRPr/>
            </a:pPr>
            <a:r>
              <a:rPr lang="cs-CZ" alt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Př. dovednosti, znalosti, vědomosti,  kompetence, zážitky, </a:t>
            </a:r>
            <a:r>
              <a:rPr lang="cs-CZ" altLang="cs-CZ" sz="2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splupráce</a:t>
            </a:r>
            <a:r>
              <a:rPr lang="cs-CZ" alt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sdílení zkušeností, vybavená přírodní zahrada </a:t>
            </a:r>
            <a:r>
              <a:rPr lang="cs-CZ" altLang="cs-CZ" sz="2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lavečkami</a:t>
            </a:r>
            <a:r>
              <a:rPr lang="cs-CZ" alt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lvl="1" indent="0" algn="just">
              <a:buFontTx/>
              <a:buNone/>
              <a:defRPr/>
            </a:pPr>
            <a:endParaRPr lang="cs-CZ" altLang="cs-CZ" sz="22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defRPr/>
            </a:pP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znalosti a zážitky žáků z uspořádaného projektového dne Stromů, kresby žáků Můj oblíbený strom, které zdobí naši třídu a chodbu,</a:t>
            </a: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defRPr/>
            </a:pP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kresby žáků Můj oblíbený strom, které zdobí naši třídu a chodbu,</a:t>
            </a: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defRPr/>
            </a:pP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znalosti žáků o léčivých účincích bylinek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máty peprné, levandule lékařské, bazalky, meduňky lékařské,</a:t>
            </a:r>
          </a:p>
          <a:p>
            <a:pPr marL="342900" lvl="1" indent="-342900" algn="just">
              <a:buFontTx/>
              <a:buAutoNum type="alphaLcParenR"/>
              <a:defRPr/>
            </a:pP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znalosti a praktické dovednosti koordinátora EVVO ze 4 měsíčního studia specializačního studia pro koordinátory EVVO;</a:t>
            </a:r>
          </a:p>
          <a:p>
            <a:pPr marL="342900" lvl="1" indent="-342900" algn="just">
              <a:buFontTx/>
              <a:buAutoNum type="alphaLcParenR"/>
              <a:defRPr/>
            </a:pP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defRPr/>
            </a:pP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prohloubená spolupráce a sdílení zkušeností se žáky a zástupci partnerské školy……</a:t>
            </a: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defRPr/>
            </a:pP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podpořená seberegulace žáků včetně motoriky a vztahu k přírodě.</a:t>
            </a:r>
          </a:p>
          <a:p>
            <a:pPr marL="342900" lvl="1" indent="-342900" algn="just">
              <a:buFontTx/>
              <a:buAutoNum type="alphaLcParenR"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9333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6"/>
            <a:ext cx="10515600" cy="644710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Kritérium C hodnocení žádosti, </a:t>
            </a:r>
            <a:r>
              <a:rPr lang="cs-CZ" alt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6086"/>
            <a:ext cx="10515600" cy="5450263"/>
          </a:xfrm>
        </p:spPr>
        <p:txBody>
          <a:bodyPr>
            <a:normAutofit lnSpcReduction="10000"/>
          </a:bodyPr>
          <a:lstStyle/>
          <a:p>
            <a:pPr marL="0" lvl="1" indent="0" algn="just">
              <a:lnSpc>
                <a:spcPct val="80000"/>
              </a:lnSpc>
              <a:buNone/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Posouzení významu projektu pro Olomoucký kraj v návaznosti na aktivity ve schválené Koncepci vzdělávání k udržitelnému rozvoji Olomouckého kraje 2021-2024:</a:t>
            </a: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fontAlgn="b">
              <a:buNone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fontAlgn="b">
              <a:buNone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 fontAlgn="b">
              <a:buNone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 fontAlgn="b">
              <a:buNone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 fontAlgn="b">
              <a:buNone/>
            </a:pPr>
            <a:r>
              <a:rPr lang="cs-CZ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Projekt zahrnuje 4–5 aktivit ve schválené Koncepci VUR</a:t>
            </a:r>
          </a:p>
          <a:p>
            <a:pPr marL="0" indent="0" algn="r" fontAlgn="b">
              <a:buNone/>
            </a:pPr>
            <a:r>
              <a:rPr lang="cs-CZ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Projekt zahrnuje 3 aktivity ve schválené Koncepci VUR </a:t>
            </a:r>
          </a:p>
          <a:p>
            <a:pPr marL="0" indent="0" algn="r" fontAlgn="b">
              <a:buNone/>
            </a:pPr>
            <a:r>
              <a:rPr lang="cs-CZ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Projekt zahrnuje 1–2  aktivity ve schválené Koncepci VUR </a:t>
            </a:r>
          </a:p>
          <a:p>
            <a:pPr marL="0" lvl="1" indent="0" algn="r">
              <a:lnSpc>
                <a:spcPct val="80000"/>
              </a:lnSpc>
              <a:buNone/>
              <a:defRPr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r">
              <a:lnSpc>
                <a:spcPct val="80000"/>
              </a:lnSpc>
              <a:buNone/>
              <a:defRPr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980411" y="6356350"/>
            <a:ext cx="4114800" cy="365125"/>
          </a:xfrm>
        </p:spPr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19</a:t>
            </a:fld>
            <a:endParaRPr lang="cs-CZ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07607"/>
              </p:ext>
            </p:extLst>
          </p:nvPr>
        </p:nvGraphicFramePr>
        <p:xfrm>
          <a:off x="964275" y="1331651"/>
          <a:ext cx="10212711" cy="39686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29398">
                  <a:extLst>
                    <a:ext uri="{9D8B030D-6E8A-4147-A177-3AD203B41FA5}">
                      <a16:colId xmlns:a16="http://schemas.microsoft.com/office/drawing/2014/main" val="2113309020"/>
                    </a:ext>
                  </a:extLst>
                </a:gridCol>
                <a:gridCol w="1483313">
                  <a:extLst>
                    <a:ext uri="{9D8B030D-6E8A-4147-A177-3AD203B41FA5}">
                      <a16:colId xmlns:a16="http://schemas.microsoft.com/office/drawing/2014/main" val="159364742"/>
                    </a:ext>
                  </a:extLst>
                </a:gridCol>
              </a:tblGrid>
              <a:tr h="246342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1) realizace vzdělávací akce ve spolupráci s organizacemi profilující se v oblasti EVVO,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66150324"/>
                  </a:ext>
                </a:extLst>
              </a:tr>
              <a:tr h="249723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2) uspořádání projektového dne pouze žadatelem,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69833441"/>
                  </a:ext>
                </a:extLst>
              </a:tr>
              <a:tr h="249723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3) účast na vzdělávacích akcí EVVO,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2131805"/>
                  </a:ext>
                </a:extLst>
              </a:tr>
              <a:tr h="249723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4) tvorba výukového programu EVVO pro žáky žadatele,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02443405"/>
                  </a:ext>
                </a:extLst>
              </a:tr>
              <a:tr h="249723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5) zpracování infomateriálu EVVO,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59085888"/>
                  </a:ext>
                </a:extLst>
              </a:tr>
              <a:tr h="41649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6) spolupráce s vybranou školou na projektové aktivitě/aktivitách formou doloženého partnerství,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62648277"/>
                  </a:ext>
                </a:extLst>
              </a:tr>
              <a:tr h="499446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7) sdílení zkušeností formou zveřejnění  </a:t>
                      </a:r>
                      <a:r>
                        <a:rPr lang="cs-CZ" sz="1600" u="none" strike="noStrike" dirty="0" err="1">
                          <a:effectLst/>
                        </a:rPr>
                        <a:t>infomateriálu</a:t>
                      </a:r>
                      <a:r>
                        <a:rPr lang="cs-CZ" sz="1600" u="none" strike="noStrike" dirty="0">
                          <a:effectLst/>
                        </a:rPr>
                        <a:t>, výukových programů, pomůcek a knih v oblasti EVVO na webu žadatele,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48992307"/>
                  </a:ext>
                </a:extLst>
              </a:tr>
              <a:tr h="499446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8) participace na vydání on-line publikace Ekologická výchova Olomouckého kraje na příslušný školní rok formou zaslání příspěvku,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66503944"/>
                  </a:ext>
                </a:extLst>
              </a:tr>
              <a:tr h="249723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9) sestavení nabídky DVPP,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31153178"/>
                  </a:ext>
                </a:extLst>
              </a:tr>
              <a:tr h="249723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10) celoroční realizace výukových programů pro žáky různých typů škol,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36911789"/>
                  </a:ext>
                </a:extLst>
              </a:tr>
              <a:tr h="41649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11) participace na pořádání akcí Olomouckého kraje (lektorování, participace na organizačním zajištění),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>
                          <a:effectLst/>
                        </a:rPr>
                        <a:t>□</a:t>
                      </a:r>
                      <a:endParaRPr lang="cs-CZ" sz="14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57179717"/>
                  </a:ext>
                </a:extLst>
              </a:tr>
              <a:tr h="249723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12) koordinace mezinárodního programu Ekoškola.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effectLst/>
                        </a:rPr>
                        <a:t>□</a:t>
                      </a:r>
                      <a:endParaRPr lang="cs-CZ" sz="14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290414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2193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1062" y="479394"/>
            <a:ext cx="9092738" cy="1075086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 použití dotace: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54481"/>
            <a:ext cx="10515600" cy="433093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Mzdové výdaje, kancelářské potřeby, encyklopedie stromů a bylin, odměny pro žáky,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knihy o </a:t>
            </a:r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léčivých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bylinkách, </a:t>
            </a:r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částečná úhrada specializačního kurzu EVVO</a:t>
            </a:r>
          </a:p>
          <a:p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171603" y="6356350"/>
            <a:ext cx="4114800" cy="365125"/>
          </a:xfrm>
        </p:spPr>
        <p:txBody>
          <a:bodyPr/>
          <a:lstStyle/>
          <a:p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47803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1062" y="199506"/>
            <a:ext cx="9092738" cy="773084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 použití dotace: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54481"/>
            <a:ext cx="10515600" cy="43309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ÚČELU POUŽITÍ DOTACE </a:t>
            </a:r>
          </a:p>
          <a:p>
            <a:pPr marL="0" indent="0" algn="r">
              <a:buNone/>
            </a:pPr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!!UVÁDĚT VÍCE POLOŽEK!!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případě, kdy je uvedeno v účelu použití dotace jen dopravné =úhrada faktury za autobus, může vzniknout vratka při snížené ceně dopravného.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5.01.2023</a:t>
            </a: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7609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503556"/>
          </a:xfrm>
        </p:spPr>
        <p:txBody>
          <a:bodyPr>
            <a:normAutofit fontScale="90000"/>
          </a:bodyPr>
          <a:lstStyle/>
          <a:p>
            <a:r>
              <a:rPr lang="cs-CZ" dirty="0"/>
              <a:t>           </a:t>
            </a:r>
            <a:br>
              <a:rPr lang="cs-CZ" dirty="0"/>
            </a:br>
            <a:r>
              <a:rPr lang="cs-CZ" dirty="0"/>
              <a:t>         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Povinné přílohy žádosti, s</a:t>
            </a:r>
            <a:r>
              <a:rPr lang="cs-CZ" alt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7,8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789709"/>
            <a:ext cx="10515600" cy="5788643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7000" b="1" dirty="0">
                <a:solidFill>
                  <a:srgbClr val="002060"/>
                </a:solidFill>
              </a:rPr>
              <a:t>V případě příjemce dotace/příspěvku z roku 2023, který již doložil přílohy 1-5, stačí zaslat </a:t>
            </a:r>
            <a:r>
              <a:rPr lang="cs-CZ" sz="7000" b="1" u="sng" dirty="0">
                <a:solidFill>
                  <a:srgbClr val="FF0000"/>
                </a:solidFill>
              </a:rPr>
              <a:t>pouze Čestné prohlášení </a:t>
            </a:r>
            <a:r>
              <a:rPr lang="cs-CZ" sz="7000" b="1" dirty="0">
                <a:solidFill>
                  <a:srgbClr val="FF0000"/>
                </a:solidFill>
              </a:rPr>
              <a:t>o nezměněné identifikaci žadatele na s. 7  </a:t>
            </a:r>
            <a:r>
              <a:rPr lang="cs-CZ" sz="7000" b="1" dirty="0">
                <a:solidFill>
                  <a:srgbClr val="002060"/>
                </a:solidFill>
              </a:rPr>
              <a:t>a</a:t>
            </a:r>
            <a:r>
              <a:rPr lang="cs-CZ" sz="7000" b="1" u="sng" dirty="0">
                <a:solidFill>
                  <a:srgbClr val="FF0000"/>
                </a:solidFill>
              </a:rPr>
              <a:t> přílohu č. 17a) - souhlas zřizovatele</a:t>
            </a:r>
          </a:p>
          <a:p>
            <a:pPr marL="0" indent="0" algn="just">
              <a:buFontTx/>
              <a:buNone/>
              <a:defRPr/>
            </a:pPr>
            <a:endParaRPr lang="cs-CZ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Tx/>
              <a:buAutoNum type="arabicPeriod"/>
              <a:defRPr/>
            </a:pPr>
            <a:r>
              <a:rPr lang="cs-CZ" sz="4800" b="1" dirty="0">
                <a:solidFill>
                  <a:srgbClr val="FF0000"/>
                </a:solidFill>
              </a:rPr>
              <a:t>Prostá kopie dokladu o zřízení běžného účtu žadatele</a:t>
            </a:r>
            <a:r>
              <a:rPr lang="cs-CZ" sz="4800" b="1" dirty="0">
                <a:solidFill>
                  <a:srgbClr val="0000CC"/>
                </a:solidFill>
              </a:rPr>
              <a:t> </a:t>
            </a:r>
            <a:r>
              <a:rPr lang="cs-CZ" sz="4800" b="1" dirty="0">
                <a:solidFill>
                  <a:srgbClr val="002060"/>
                </a:solidFill>
              </a:rPr>
              <a:t>(např. prostá kopie smlouvy o zřízení běžného účtu nebo potvrzení banky o zřízení běžného účtu),</a:t>
            </a:r>
          </a:p>
          <a:p>
            <a:pPr algn="just">
              <a:buFontTx/>
              <a:buAutoNum type="arabicPeriod"/>
              <a:defRPr/>
            </a:pPr>
            <a:r>
              <a:rPr lang="cs-CZ" sz="4800" b="1" dirty="0">
                <a:solidFill>
                  <a:srgbClr val="FF0000"/>
                </a:solidFill>
              </a:rPr>
              <a:t>Prostá kopie dokladu prokazujícího právní osobnost žadatele </a:t>
            </a:r>
            <a:r>
              <a:rPr lang="cs-CZ" sz="4800" b="1" dirty="0">
                <a:solidFill>
                  <a:srgbClr val="002060"/>
                </a:solidFill>
              </a:rPr>
              <a:t>(prostá kopie výpisu z veřejného rejstříku, rejstříku škol a školských zařízení, platné stanovy)</a:t>
            </a:r>
          </a:p>
          <a:p>
            <a:pPr algn="just">
              <a:buFontTx/>
              <a:buAutoNum type="arabicPeriod"/>
              <a:defRPr/>
            </a:pPr>
            <a:r>
              <a:rPr lang="cs-CZ" sz="4800" b="1" dirty="0">
                <a:solidFill>
                  <a:srgbClr val="FF0000"/>
                </a:solidFill>
              </a:rPr>
              <a:t>Prostá kopie dokladu o oprávněnosti osoby zastupovat žadatele</a:t>
            </a:r>
            <a:r>
              <a:rPr lang="cs-CZ" sz="4800" b="1" dirty="0">
                <a:solidFill>
                  <a:srgbClr val="0000CC"/>
                </a:solidFill>
              </a:rPr>
              <a:t> </a:t>
            </a:r>
            <a:r>
              <a:rPr lang="cs-CZ" sz="4800" b="1" dirty="0">
                <a:solidFill>
                  <a:srgbClr val="002060"/>
                </a:solidFill>
              </a:rPr>
              <a:t>(prostá kopie jmenovací listiny), </a:t>
            </a:r>
          </a:p>
          <a:p>
            <a:pPr>
              <a:buFontTx/>
              <a:buAutoNum type="arabicPeriod"/>
              <a:defRPr/>
            </a:pPr>
            <a:r>
              <a:rPr lang="cs-CZ" sz="4800" b="1" dirty="0">
                <a:solidFill>
                  <a:srgbClr val="FF0000"/>
                </a:solidFill>
              </a:rPr>
              <a:t>Prostá kopie zřizovací listiny, </a:t>
            </a:r>
          </a:p>
          <a:p>
            <a:pPr marL="0" indent="0">
              <a:buFontTx/>
              <a:buNone/>
              <a:defRPr/>
            </a:pPr>
            <a:r>
              <a:rPr lang="cs-CZ" sz="4800" b="1" dirty="0">
                <a:solidFill>
                  <a:srgbClr val="FF0000"/>
                </a:solidFill>
              </a:rPr>
              <a:t>       dále souhlas zřizovatele s </a:t>
            </a:r>
            <a:r>
              <a:rPr lang="cs-CZ" sz="4800" b="1" u="sng" dirty="0">
                <a:solidFill>
                  <a:srgbClr val="FF0000"/>
                </a:solidFill>
              </a:rPr>
              <a:t>podáním žádosti o dotaci </a:t>
            </a:r>
            <a:r>
              <a:rPr lang="cs-CZ" sz="4800" b="1" dirty="0">
                <a:solidFill>
                  <a:srgbClr val="002060"/>
                </a:solidFill>
              </a:rPr>
              <a:t>(pouze </a:t>
            </a:r>
            <a:r>
              <a:rPr lang="cs-CZ" sz="4800" b="1" u="sng" dirty="0">
                <a:solidFill>
                  <a:srgbClr val="002060"/>
                </a:solidFill>
              </a:rPr>
              <a:t>školy zřizované obcí nebo  svazkem obcí), </a:t>
            </a:r>
          </a:p>
          <a:p>
            <a:pPr marL="0" indent="0">
              <a:buFontTx/>
              <a:buNone/>
              <a:defRPr/>
            </a:pPr>
            <a:r>
              <a:rPr lang="cs-CZ" sz="4800" b="1" dirty="0">
                <a:solidFill>
                  <a:srgbClr val="FF0000"/>
                </a:solidFill>
              </a:rPr>
              <a:t>       a souhlas zřizovatele s přijetím</a:t>
            </a:r>
            <a:r>
              <a:rPr lang="cs-CZ" sz="4800" b="1" u="sng" dirty="0">
                <a:solidFill>
                  <a:srgbClr val="FF0000"/>
                </a:solidFill>
              </a:rPr>
              <a:t> dotace</a:t>
            </a:r>
            <a:r>
              <a:rPr lang="cs-CZ" sz="4800" b="1" dirty="0">
                <a:solidFill>
                  <a:srgbClr val="002060"/>
                </a:solidFill>
              </a:rPr>
              <a:t>, pokud je tato povinnost stanovena rozhodnutím zřizovatele, zřizovací listinou či jiným způsobem </a:t>
            </a:r>
            <a:r>
              <a:rPr lang="cs-CZ" sz="4800" b="1" dirty="0">
                <a:solidFill>
                  <a:srgbClr val="FF0000"/>
                </a:solidFill>
              </a:rPr>
              <a:t>zaslat i negativní stanovisko </a:t>
            </a:r>
            <a:r>
              <a:rPr lang="cs-CZ" sz="4800" b="1" dirty="0">
                <a:solidFill>
                  <a:srgbClr val="002060"/>
                </a:solidFill>
              </a:rPr>
              <a:t>(</a:t>
            </a:r>
            <a:r>
              <a:rPr lang="cs-CZ" sz="4800" b="1" u="sng" dirty="0">
                <a:solidFill>
                  <a:srgbClr val="002060"/>
                </a:solidFill>
              </a:rPr>
              <a:t>pouze školy zřizované obcí nebo  svazkem obcí</a:t>
            </a:r>
            <a:r>
              <a:rPr lang="cs-CZ" sz="4800" b="1" dirty="0">
                <a:solidFill>
                  <a:srgbClr val="002060"/>
                </a:solidFill>
              </a:rPr>
              <a:t>) – </a:t>
            </a:r>
            <a:r>
              <a:rPr lang="cs-CZ" sz="4800" b="1" dirty="0">
                <a:solidFill>
                  <a:srgbClr val="FF0000"/>
                </a:solidFill>
              </a:rPr>
              <a:t>příloha č. 17 a)</a:t>
            </a:r>
          </a:p>
          <a:p>
            <a:pPr marL="0" indent="0">
              <a:buFontTx/>
              <a:buNone/>
              <a:defRPr/>
            </a:pPr>
            <a:r>
              <a:rPr lang="cs-CZ" sz="4800" b="1" dirty="0">
                <a:solidFill>
                  <a:srgbClr val="FF0000"/>
                </a:solidFill>
              </a:rPr>
              <a:t>5. Prostá kopie dokladu prokazujícího registraci k dani z přidané hodnoty </a:t>
            </a:r>
            <a:r>
              <a:rPr lang="cs-CZ" sz="4800" b="1" dirty="0">
                <a:solidFill>
                  <a:srgbClr val="002060"/>
                </a:solidFill>
              </a:rPr>
              <a:t>a skutečnost, zda žadatel má či nemá nárok na vrácení DPH v oblasti realizace projektu, je-li žadatel plátcem DPH,</a:t>
            </a:r>
          </a:p>
          <a:p>
            <a:pPr>
              <a:buFontTx/>
              <a:buAutoNum type="arabicPeriod" startAt="6"/>
              <a:defRPr/>
            </a:pPr>
            <a:r>
              <a:rPr lang="cs-CZ" sz="4800" b="1" dirty="0">
                <a:solidFill>
                  <a:srgbClr val="FF0000"/>
                </a:solidFill>
              </a:rPr>
              <a:t>Čestné prohlášení o nezměněné identifikaci žadatele</a:t>
            </a:r>
          </a:p>
          <a:p>
            <a:pPr marL="0" indent="0" algn="just">
              <a:buNone/>
              <a:defRPr/>
            </a:pPr>
            <a:endParaRPr lang="cs-CZ" sz="4800" b="1" dirty="0">
              <a:solidFill>
                <a:srgbClr val="002060"/>
              </a:solidFill>
            </a:endParaRPr>
          </a:p>
          <a:p>
            <a:pPr marL="0" indent="0" algn="just">
              <a:buFontTx/>
              <a:buNone/>
              <a:defRPr/>
            </a:pPr>
            <a:endParaRPr lang="cs-CZ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sz="37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858000"/>
            <a:ext cx="4114800" cy="466078"/>
          </a:xfrm>
        </p:spPr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8744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503556"/>
          </a:xfrm>
        </p:spPr>
        <p:txBody>
          <a:bodyPr>
            <a:normAutofit fontScale="90000"/>
          </a:bodyPr>
          <a:lstStyle/>
          <a:p>
            <a:r>
              <a:rPr lang="cs-CZ" dirty="0"/>
              <a:t>           </a:t>
            </a:r>
            <a:br>
              <a:rPr lang="cs-CZ" dirty="0"/>
            </a:br>
            <a:r>
              <a:rPr lang="cs-CZ" dirty="0"/>
              <a:t>         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Povinné přílohy žádosti, </a:t>
            </a:r>
            <a:r>
              <a:rPr lang="cs-CZ" alt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s.7,8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20932"/>
            <a:ext cx="10515600" cy="555742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  <a:defRPr/>
            </a:pPr>
            <a:r>
              <a:rPr lang="cs-CZ" sz="4800" b="1" dirty="0">
                <a:solidFill>
                  <a:srgbClr val="FF0000"/>
                </a:solidFill>
              </a:rPr>
              <a:t>7. </a:t>
            </a:r>
            <a:r>
              <a:rPr lang="cs-CZ" sz="6400" b="1" dirty="0">
                <a:solidFill>
                  <a:srgbClr val="FF0000"/>
                </a:solidFill>
              </a:rPr>
              <a:t>Přehled poskytnutých dotací – </a:t>
            </a:r>
            <a:r>
              <a:rPr lang="cs-CZ" sz="6400" b="1" dirty="0">
                <a:solidFill>
                  <a:srgbClr val="002060"/>
                </a:solidFill>
              </a:rPr>
              <a:t>viz Příloha č. 2 žádosti,</a:t>
            </a:r>
          </a:p>
          <a:p>
            <a:pPr marL="0" indent="0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8. Čestné prohlášení žadatele o podporu v režimu de minimis,</a:t>
            </a:r>
            <a:r>
              <a:rPr lang="cs-CZ" sz="6400" b="1" dirty="0">
                <a:solidFill>
                  <a:srgbClr val="002060"/>
                </a:solidFill>
              </a:rPr>
              <a:t> (tam, kde se jedná o veřejnou podporu) – </a:t>
            </a:r>
            <a:r>
              <a:rPr lang="cs-CZ" sz="6400" b="1" dirty="0">
                <a:solidFill>
                  <a:srgbClr val="FF0000"/>
                </a:solidFill>
              </a:rPr>
              <a:t>viz Příloha č. 3 žádosti,</a:t>
            </a: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9. Čestné prohlášení žadatele – právnické osoby – </a:t>
            </a:r>
            <a:r>
              <a:rPr lang="cs-CZ" sz="6400" b="1" dirty="0">
                <a:solidFill>
                  <a:srgbClr val="002060"/>
                </a:solidFill>
              </a:rPr>
              <a:t>viz Příloha č. 4 žádosti, </a:t>
            </a: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11.</a:t>
            </a:r>
            <a:r>
              <a:rPr lang="cs-CZ" sz="6400" b="1" dirty="0">
                <a:solidFill>
                  <a:srgbClr val="002060"/>
                </a:solidFill>
              </a:rPr>
              <a:t> </a:t>
            </a:r>
            <a:r>
              <a:rPr lang="cs-CZ" sz="6400" b="1" dirty="0">
                <a:solidFill>
                  <a:srgbClr val="FF0000"/>
                </a:solidFill>
              </a:rPr>
              <a:t>Rozpočet celkových předpokládaných uznatelných výdajů akce/činnosti – viz Příloha č. 6 žádosti,</a:t>
            </a: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12. Hodnotící kritéria </a:t>
            </a:r>
            <a:r>
              <a:rPr lang="cs-CZ" sz="6400" b="1" dirty="0" smtClean="0">
                <a:solidFill>
                  <a:srgbClr val="FF0000"/>
                </a:solidFill>
              </a:rPr>
              <a:t>B,C – </a:t>
            </a:r>
            <a:r>
              <a:rPr lang="cs-CZ" sz="6400" b="1" dirty="0">
                <a:solidFill>
                  <a:srgbClr val="FF0000"/>
                </a:solidFill>
              </a:rPr>
              <a:t>viz Příloha č. 7 žádosti,</a:t>
            </a: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17. a)Souhlas zřizovatele s podáním žádosti o dotaci a s přijetím dotace včetně čestného prohlášení zřizovatele s uvedením čísla bankovního účtu – </a:t>
            </a:r>
            <a:r>
              <a:rPr lang="cs-CZ" sz="6400" b="1" dirty="0">
                <a:solidFill>
                  <a:srgbClr val="002060"/>
                </a:solidFill>
              </a:rPr>
              <a:t>(formulář je zveřejněn na webu Olomouckého kraje v sekci Dotace, granty, příspěvky), </a:t>
            </a: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17. b) partnerství o spolupráci škol – doloží pouze </a:t>
            </a:r>
            <a:r>
              <a:rPr lang="cs-CZ" sz="6400" b="1" dirty="0" smtClean="0">
                <a:solidFill>
                  <a:srgbClr val="FF0000"/>
                </a:solidFill>
              </a:rPr>
              <a:t>školy </a:t>
            </a:r>
            <a:r>
              <a:rPr lang="cs-CZ" sz="6400" b="1" u="sng" dirty="0" smtClean="0">
                <a:solidFill>
                  <a:srgbClr val="FF0000"/>
                </a:solidFill>
              </a:rPr>
              <a:t>s odlišnými </a:t>
            </a:r>
            <a:r>
              <a:rPr lang="cs-CZ" sz="6400" b="1" u="sng" dirty="0" err="1" smtClean="0">
                <a:solidFill>
                  <a:srgbClr val="FF0000"/>
                </a:solidFill>
              </a:rPr>
              <a:t>iči</a:t>
            </a:r>
            <a:r>
              <a:rPr lang="cs-CZ" sz="6400" b="1" u="sng" dirty="0" smtClean="0">
                <a:solidFill>
                  <a:srgbClr val="FF0000"/>
                </a:solidFill>
              </a:rPr>
              <a:t> </a:t>
            </a:r>
            <a:r>
              <a:rPr lang="cs-CZ" sz="6400" b="1" dirty="0">
                <a:solidFill>
                  <a:srgbClr val="FF0000"/>
                </a:solidFill>
              </a:rPr>
              <a:t>bez ohledu na zřizovatele, které vzájemně spolupracují na projektové aktivitě popř. projektových </a:t>
            </a:r>
            <a:r>
              <a:rPr lang="cs-CZ" sz="6400" b="1" dirty="0" smtClean="0">
                <a:solidFill>
                  <a:srgbClr val="FF0000"/>
                </a:solidFill>
              </a:rPr>
              <a:t>aktivitách</a:t>
            </a:r>
            <a:r>
              <a:rPr lang="cs-CZ" sz="6400" b="1" dirty="0">
                <a:solidFill>
                  <a:srgbClr val="FF0000"/>
                </a:solidFill>
              </a:rPr>
              <a:t> </a:t>
            </a:r>
            <a:r>
              <a:rPr lang="cs-CZ" sz="6400" b="1" dirty="0" smtClean="0">
                <a:solidFill>
                  <a:srgbClr val="FF0000"/>
                </a:solidFill>
              </a:rPr>
              <a:t>– </a:t>
            </a:r>
            <a:r>
              <a:rPr lang="cs-CZ" sz="6400" b="1" dirty="0">
                <a:solidFill>
                  <a:srgbClr val="002060"/>
                </a:solidFill>
              </a:rPr>
              <a:t>(formulář je zveřejněn na webu Olomouckého kraje v sekci Dotace, granty, příspěvky), </a:t>
            </a:r>
            <a:endParaRPr lang="cs-CZ" sz="4800" b="1" dirty="0" smtClean="0">
              <a:solidFill>
                <a:srgbClr val="FF0000"/>
              </a:solidFill>
            </a:endParaRPr>
          </a:p>
          <a:p>
            <a:r>
              <a:rPr lang="cs-CZ" sz="5600" b="1" i="1" dirty="0">
                <a:solidFill>
                  <a:srgbClr val="FF0000"/>
                </a:solidFill>
              </a:rPr>
              <a:t>V případě, že žadatel bude spolupracovat s jednou školou na </a:t>
            </a:r>
            <a:r>
              <a:rPr lang="cs-CZ" sz="5600" b="1" i="1" dirty="0" smtClean="0">
                <a:solidFill>
                  <a:srgbClr val="FF0000"/>
                </a:solidFill>
              </a:rPr>
              <a:t>několika </a:t>
            </a:r>
            <a:r>
              <a:rPr lang="cs-CZ" sz="5600" b="1" i="1" dirty="0">
                <a:solidFill>
                  <a:srgbClr val="FF0000"/>
                </a:solidFill>
              </a:rPr>
              <a:t>aktivách, přiloží jedno partnerství, do kterého doplní názvy aktivit.</a:t>
            </a:r>
          </a:p>
          <a:p>
            <a:r>
              <a:rPr lang="cs-CZ" sz="5600" b="1" i="1" dirty="0">
                <a:solidFill>
                  <a:srgbClr val="FF0000"/>
                </a:solidFill>
              </a:rPr>
              <a:t>V případě, že žadatel bude spolupracovat s více než jednou školou, které se </a:t>
            </a:r>
            <a:r>
              <a:rPr lang="cs-CZ" sz="5600" b="1" i="1" u="sng" dirty="0">
                <a:solidFill>
                  <a:srgbClr val="FF0000"/>
                </a:solidFill>
              </a:rPr>
              <a:t>nezapojí do dotačního řízení</a:t>
            </a:r>
            <a:r>
              <a:rPr lang="cs-CZ" sz="5600" b="1" i="1" dirty="0">
                <a:solidFill>
                  <a:srgbClr val="FF0000"/>
                </a:solidFill>
              </a:rPr>
              <a:t>, přiloží počet partnerství, který odpovídá počtu spolupracujících škol.</a:t>
            </a:r>
          </a:p>
          <a:p>
            <a:r>
              <a:rPr lang="cs-CZ" sz="5600" b="1" i="1">
                <a:solidFill>
                  <a:srgbClr val="FF0000"/>
                </a:solidFill>
              </a:rPr>
              <a:t>Partnerství </a:t>
            </a:r>
            <a:r>
              <a:rPr lang="cs-CZ" sz="5600" b="1" i="1" smtClean="0">
                <a:solidFill>
                  <a:srgbClr val="FF0000"/>
                </a:solidFill>
              </a:rPr>
              <a:t>elektronicky podepíše </a:t>
            </a:r>
            <a:r>
              <a:rPr lang="cs-CZ" sz="5600" b="1" i="1" dirty="0">
                <a:solidFill>
                  <a:srgbClr val="FF0000"/>
                </a:solidFill>
              </a:rPr>
              <a:t>žadatel i spolupracující škola</a:t>
            </a:r>
            <a:r>
              <a:rPr lang="cs-CZ" sz="5600" b="1" i="1" dirty="0" smtClean="0">
                <a:solidFill>
                  <a:srgbClr val="FF0000"/>
                </a:solidFill>
              </a:rPr>
              <a:t>. </a:t>
            </a:r>
            <a:endParaRPr lang="cs-CZ" sz="5600" b="1" i="1" dirty="0" smtClean="0">
              <a:solidFill>
                <a:srgbClr val="FF0000"/>
              </a:solidFill>
            </a:endParaRPr>
          </a:p>
          <a:p>
            <a:pPr algn="r"/>
            <a:endParaRPr lang="cs-CZ" sz="6400" b="1" i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r>
              <a:rPr lang="cs-CZ" sz="7200" b="1" dirty="0">
                <a:solidFill>
                  <a:srgbClr val="FF0000"/>
                </a:solidFill>
              </a:rPr>
              <a:t>18.</a:t>
            </a:r>
            <a:r>
              <a:rPr lang="cs-CZ" sz="7200" b="1" dirty="0">
                <a:solidFill>
                  <a:srgbClr val="002060"/>
                </a:solidFill>
              </a:rPr>
              <a:t> </a:t>
            </a:r>
            <a:r>
              <a:rPr lang="cs-CZ" sz="5600" b="1" dirty="0">
                <a:solidFill>
                  <a:srgbClr val="002060"/>
                </a:solidFill>
              </a:rPr>
              <a:t>pokud žadatel jakoukoliv z uvedených příloh v daném (aktuálním) kalendářním roce již doložil v rámci jiného dotačního programu/titulu Olomouckého kraje, uvede ve své žádosti přesnou identifikaci požadované přílohy (číslo a název) a identifikaci dotačního programu/titulu Olomouckého kraje, kde byla žádost již doložena (číslo a název). </a:t>
            </a:r>
            <a:endParaRPr lang="cs-CZ" sz="6600" b="1" dirty="0">
              <a:solidFill>
                <a:srgbClr val="002060"/>
              </a:solidFill>
            </a:endParaRPr>
          </a:p>
          <a:p>
            <a:pPr marL="0" indent="0" algn="r">
              <a:buNone/>
              <a:defRPr/>
            </a:pPr>
            <a:r>
              <a:rPr lang="cs-CZ" sz="6600" b="1" i="1" dirty="0">
                <a:solidFill>
                  <a:srgbClr val="002060"/>
                </a:solidFill>
              </a:rPr>
              <a:t>Číslování příloh odpovídá číslování příloh v žádosti, které se vyžadují!!!!</a:t>
            </a:r>
          </a:p>
          <a:p>
            <a:pPr marL="0" indent="0" algn="just">
              <a:buNone/>
              <a:defRPr/>
            </a:pPr>
            <a:endParaRPr lang="cs-CZ" sz="6400" b="1" dirty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endParaRPr lang="cs-CZ" sz="6400" b="1" dirty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endParaRPr lang="cs-CZ" sz="48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endParaRPr lang="cs-CZ" sz="4800" b="1" dirty="0" smtClean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endParaRPr lang="cs-CZ" sz="48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endParaRPr lang="cs-CZ" sz="4800" b="1" dirty="0">
              <a:solidFill>
                <a:srgbClr val="FF0000"/>
              </a:solidFill>
            </a:endParaRPr>
          </a:p>
          <a:p>
            <a:pPr marL="0" indent="0" algn="r">
              <a:buNone/>
              <a:defRPr/>
            </a:pPr>
            <a:endParaRPr lang="cs-CZ" sz="4800" b="1" i="1" dirty="0">
              <a:solidFill>
                <a:srgbClr val="002060"/>
              </a:solidFill>
            </a:endParaRPr>
          </a:p>
          <a:p>
            <a:pPr marL="0" indent="0" algn="just">
              <a:buFontTx/>
              <a:buNone/>
              <a:defRPr/>
            </a:pPr>
            <a:endParaRPr lang="cs-CZ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sz="37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858000"/>
            <a:ext cx="4114800" cy="466078"/>
          </a:xfrm>
        </p:spPr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31036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7E0C96-3894-6999-1C04-50FEAE591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5389"/>
            <a:ext cx="10515600" cy="901895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Zaslané přílohy v RAPU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60E6CA5-8CC0-7971-8601-5B2FF4951D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258" y="1554826"/>
            <a:ext cx="10515600" cy="45061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Přílohy zaslané v RAP musí být: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jednoznačně </a:t>
            </a:r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identifikovatelné dle jejich názvu.</a:t>
            </a:r>
          </a:p>
          <a:p>
            <a:pPr marL="0" indent="0">
              <a:buNone/>
            </a:pP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PŘÍPADĚ, ŽE NĚJAKÁ PŘÍLOHA </a:t>
            </a:r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(nejčastěji souhlas 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zřizovatele,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>
                <a:solidFill>
                  <a:srgbClr val="FF0000"/>
                </a:solidFill>
              </a:rPr>
              <a:t>partnerství o spolupráci škol </a:t>
            </a: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CHYBÍ – BUDE ZASLÁNA NA E-MAIL: </a:t>
            </a:r>
            <a:r>
              <a:rPr lang="cs-CZ" altLang="cs-CZ" sz="40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sz="4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1A4BD5-1277-9F6E-EE10-596B9EFB9B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76148" y="6218808"/>
            <a:ext cx="2743200" cy="365125"/>
          </a:xfrm>
        </p:spPr>
        <p:txBody>
          <a:bodyPr/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567052-1CF8-4C87-D5BC-47538BF05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5732254-0ABC-D438-8050-2C3267606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9572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CC5D82-0F9A-CF29-1EF7-41325B0FB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0540" y="99753"/>
            <a:ext cx="9143260" cy="839586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Časté chyby </a:t>
            </a:r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příloze č. 17 a)</a:t>
            </a:r>
            <a:r>
              <a:rPr lang="cs-CZ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AA3FBB0-2FA4-0DE0-663F-69393A97B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0037"/>
            <a:ext cx="10515600" cy="4800764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cs-CZ" sz="2800" b="1" dirty="0">
                <a:solidFill>
                  <a:srgbClr val="FF0000"/>
                </a:solidFill>
              </a:rPr>
              <a:t>Souhlas zřizovatele s podáním žádosti o dotaci a s přijetím dotace včetně čestného prohlášení zřizovatele s uvedením čísla bankovního účtu</a:t>
            </a:r>
          </a:p>
          <a:p>
            <a:pPr algn="just"/>
            <a:endParaRPr lang="cs-CZ" b="1" dirty="0">
              <a:solidFill>
                <a:srgbClr val="FF0000"/>
              </a:solidFill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</a:rPr>
              <a:t>!! není vyplněno,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zda uzavření smlouvy o poskytnutí dotace z výše uvedeného programu </a:t>
            </a:r>
            <a:r>
              <a:rPr lang="cs-CZ" b="1" dirty="0">
                <a:solidFill>
                  <a:srgbClr val="FF0000"/>
                </a:solidFill>
              </a:rPr>
              <a:t>není/je*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nutné schválit </a:t>
            </a:r>
            <a:r>
              <a:rPr lang="cs-CZ" b="1" dirty="0">
                <a:solidFill>
                  <a:srgbClr val="FF0000"/>
                </a:solidFill>
              </a:rPr>
              <a:t>v orgánech zřizovatele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cs-CZ" b="1" dirty="0" smtClean="0">
                <a:solidFill>
                  <a:srgbClr val="FF0000"/>
                </a:solidFill>
              </a:rPr>
              <a:t>V případě, že je nutné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uzavření smlouvy schválit </a:t>
            </a:r>
            <a:r>
              <a:rPr lang="cs-CZ" b="1" dirty="0">
                <a:solidFill>
                  <a:srgbClr val="FF0000"/>
                </a:solidFill>
              </a:rPr>
              <a:t>v orgánech </a:t>
            </a:r>
            <a:r>
              <a:rPr lang="cs-CZ" b="1" dirty="0" smtClean="0">
                <a:solidFill>
                  <a:srgbClr val="FF0000"/>
                </a:solidFill>
              </a:rPr>
              <a:t>zřizovatele, nezapomenout sdělit termín zasedání na  e-mail: </a:t>
            </a:r>
            <a:r>
              <a:rPr lang="cs-CZ" altLang="cs-CZ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čísle bankovního účtu zřizovatele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uváděno číslo bankovního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účtu školy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/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A05BEE4-B70D-B427-17AA-96225F629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CC5ECD8-F703-8A71-E1AA-8CEBFA0A4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151745-B8BA-76C5-8BBD-5AA4498AC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7626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41316"/>
            <a:ext cx="10515600" cy="6317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Žádost, s.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9-18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6087"/>
            <a:ext cx="10515600" cy="537002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Čestné prohlášení žadatele: místo, datum, podpis;</a:t>
            </a:r>
          </a:p>
          <a:p>
            <a:pPr marL="0" indent="0" algn="just">
              <a:buFontTx/>
              <a:buNone/>
              <a:defRPr/>
            </a:pP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Čestné prohlášení o nezměněné identifikaci žadatele - Pokud byly v předchozím roce předloženy požadované přílohy 1 - 5 dle odst. 5. žádosti a u žadatele nedošlo k žádné změně v údajích uvedených v těchto přílohách, vyplní žadatel pouze čestné prohlášení;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noví žadatelé nevyplňují</a:t>
            </a: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Přehled poskytnutých dotací;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12 -14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Čestné prohlášení žadatele o podporu v režimu de minimis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15-16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Čestné prohlášení žadatele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právnické osoby: 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bod 1 vyplnit identifikační údaje,  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bod 2  příspěvkové organizace uvedou žadatel nemá podíl    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bod 3 nulový podíl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datum jméno a příjmení;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Rozpočet</a:t>
            </a: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</a:t>
            </a:r>
            <a:r>
              <a:rPr lang="cs-CZ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Hodnotící kritéria!!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hodnotí komise a ROK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ctr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 Na žádosti stačí 1 elektronický podpis!!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72000" cy="365125"/>
          </a:xfrm>
        </p:spPr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15537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78676" y="182881"/>
            <a:ext cx="10133215" cy="362106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Rozpočet, s. 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 </a:t>
            </a: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nezbytná spolupráce s ekonomem, ředitelem školy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199" y="6653349"/>
            <a:ext cx="9420498" cy="68126"/>
          </a:xfrm>
        </p:spPr>
        <p:txBody>
          <a:bodyPr/>
          <a:lstStyle/>
          <a:p>
            <a:r>
              <a:rPr lang="cs-CZ" dirty="0"/>
              <a:t>8.12. 2022                   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b="1" dirty="0">
              <a:solidFill>
                <a:srgbClr val="FF0000"/>
              </a:solidFill>
            </a:endParaRPr>
          </a:p>
          <a:p>
            <a:pPr algn="ctr"/>
            <a:endParaRPr lang="cs-CZ" sz="1600" b="1" dirty="0">
              <a:solidFill>
                <a:srgbClr val="FF0000"/>
              </a:solidFill>
            </a:endParaRPr>
          </a:p>
          <a:p>
            <a:pPr algn="ctr"/>
            <a:r>
              <a:rPr lang="cs-CZ" sz="1600" b="1" dirty="0">
                <a:solidFill>
                  <a:srgbClr val="FF0000"/>
                </a:solidFill>
              </a:rPr>
              <a:t>POUZE ORIENTAČNÍ PRO ZPRACOVATELE A PŘÍJEMCE, NENÍ PODKLADEM PRO VYÚČTOVÁNÍ DOTACE, VÝŠI DOTACI UVÁDĚT V CELÝCH KORUNÁCH ZAKROUHLENOU NA KORUNY</a:t>
            </a:r>
          </a:p>
          <a:p>
            <a:pPr algn="ctr"/>
            <a:endParaRPr lang="cs-CZ" sz="1600" b="1" dirty="0">
              <a:solidFill>
                <a:srgbClr val="FF0000"/>
              </a:solidFill>
            </a:endParaRPr>
          </a:p>
          <a:p>
            <a:r>
              <a:rPr lang="cs-CZ" dirty="0"/>
              <a:t>8.12. 2022                                                            </a:t>
            </a:r>
            <a:r>
              <a:rPr lang="cs-CZ" altLang="cs-CZ" dirty="0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2023</a:t>
            </a:r>
            <a:endParaRPr 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27</a:t>
            </a:fld>
            <a:endParaRPr lang="cs-CZ"/>
          </a:p>
        </p:txBody>
      </p:sp>
      <p:graphicFrame>
        <p:nvGraphicFramePr>
          <p:cNvPr id="11" name="Zástupný symbol pro obsah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3537672"/>
              </p:ext>
            </p:extLst>
          </p:nvPr>
        </p:nvGraphicFramePr>
        <p:xfrm>
          <a:off x="838200" y="1143922"/>
          <a:ext cx="10891057" cy="49350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6025">
                  <a:extLst>
                    <a:ext uri="{9D8B030D-6E8A-4147-A177-3AD203B41FA5}">
                      <a16:colId xmlns:a16="http://schemas.microsoft.com/office/drawing/2014/main" val="3942353671"/>
                    </a:ext>
                  </a:extLst>
                </a:gridCol>
                <a:gridCol w="4512880">
                  <a:extLst>
                    <a:ext uri="{9D8B030D-6E8A-4147-A177-3AD203B41FA5}">
                      <a16:colId xmlns:a16="http://schemas.microsoft.com/office/drawing/2014/main" val="1699946007"/>
                    </a:ext>
                  </a:extLst>
                </a:gridCol>
                <a:gridCol w="651633">
                  <a:extLst>
                    <a:ext uri="{9D8B030D-6E8A-4147-A177-3AD203B41FA5}">
                      <a16:colId xmlns:a16="http://schemas.microsoft.com/office/drawing/2014/main" val="3571127084"/>
                    </a:ext>
                  </a:extLst>
                </a:gridCol>
                <a:gridCol w="603368">
                  <a:extLst>
                    <a:ext uri="{9D8B030D-6E8A-4147-A177-3AD203B41FA5}">
                      <a16:colId xmlns:a16="http://schemas.microsoft.com/office/drawing/2014/main" val="1902839953"/>
                    </a:ext>
                  </a:extLst>
                </a:gridCol>
                <a:gridCol w="494736">
                  <a:extLst>
                    <a:ext uri="{9D8B030D-6E8A-4147-A177-3AD203B41FA5}">
                      <a16:colId xmlns:a16="http://schemas.microsoft.com/office/drawing/2014/main" val="2145749167"/>
                    </a:ext>
                  </a:extLst>
                </a:gridCol>
                <a:gridCol w="614543">
                  <a:extLst>
                    <a:ext uri="{9D8B030D-6E8A-4147-A177-3AD203B41FA5}">
                      <a16:colId xmlns:a16="http://schemas.microsoft.com/office/drawing/2014/main" val="4213860900"/>
                    </a:ext>
                  </a:extLst>
                </a:gridCol>
                <a:gridCol w="887672">
                  <a:extLst>
                    <a:ext uri="{9D8B030D-6E8A-4147-A177-3AD203B41FA5}">
                      <a16:colId xmlns:a16="http://schemas.microsoft.com/office/drawing/2014/main" val="4281874688"/>
                    </a:ext>
                  </a:extLst>
                </a:gridCol>
                <a:gridCol w="290200">
                  <a:extLst>
                    <a:ext uri="{9D8B030D-6E8A-4147-A177-3AD203B41FA5}">
                      <a16:colId xmlns:a16="http://schemas.microsoft.com/office/drawing/2014/main" val="4002385662"/>
                    </a:ext>
                  </a:extLst>
                </a:gridCol>
              </a:tblGrid>
              <a:tr h="217196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u="none" strike="noStrike" dirty="0">
                          <a:effectLst/>
                        </a:rPr>
                        <a:t>Neinvestiční výdaje  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effectLst/>
                        </a:rPr>
                        <a:t> 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93238085"/>
                  </a:ext>
                </a:extLst>
              </a:tr>
              <a:tr h="60332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Příklady položek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Celkové předpokládané uznatelné výdaje akce/činnosti: </a:t>
                      </a:r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Požadovaná výše dotace: </a:t>
                      </a:r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Vlastní a jiné zdroje:</a:t>
                      </a:r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1520118"/>
                  </a:ext>
                </a:extLst>
              </a:tr>
              <a:tr h="17264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1. Spotřeba materiálu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sazenice, semínka, zemina, barvy, laky, zahradní nářadí, publikace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3923568"/>
                  </a:ext>
                </a:extLst>
              </a:tr>
              <a:tr h="662725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2. Drobný dlouhodobý hmotný majetek</a:t>
                      </a: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</a:t>
                      </a:r>
                      <a:r>
                        <a:rPr lang="cs-CZ" sz="1100" b="0" dirty="0">
                          <a:solidFill>
                            <a:srgbClr val="002060"/>
                          </a:solidFill>
                          <a:effectLst/>
                        </a:rPr>
                        <a:t>dle posouzení ekonoma (vnitřní směrnice) – drobný majetek s použitelností delší než rok v cenovém rozmezí 3 000 Kč až 40 000 Kč. </a:t>
                      </a:r>
                      <a:r>
                        <a:rPr lang="cs-CZ" sz="1100" b="0" baseline="0" dirty="0">
                          <a:solidFill>
                            <a:srgbClr val="002060"/>
                          </a:solidFill>
                          <a:effectLst/>
                        </a:rPr>
                        <a:t> Př. </a:t>
                      </a:r>
                      <a:r>
                        <a:rPr lang="cs-CZ" sz="1100" b="0" dirty="0">
                          <a:solidFill>
                            <a:srgbClr val="002060"/>
                          </a:solidFill>
                          <a:effectLst/>
                        </a:rPr>
                        <a:t>mikroskop, dalekohled,..</a:t>
                      </a: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071213"/>
                  </a:ext>
                </a:extLst>
              </a:tr>
              <a:tr h="499364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3. Drobný dlouhodobý nehmotný majetek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odle posouzení ekonoma školy (vnitřní směrnice) – drobný majetek s použitelností delší než rok v cenovém rozmezí</a:t>
                      </a:r>
                    </a:p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7 000 Kč až 60 000 Kč. Př. software k EVVO apod. 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548866"/>
                  </a:ext>
                </a:extLst>
              </a:tr>
              <a:tr h="17264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4. Opravy a udržování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oprava venkovní učebny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673735"/>
                  </a:ext>
                </a:extLst>
              </a:tr>
              <a:tr h="17264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5. Cestovné 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cestovní</a:t>
                      </a: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příkazy pedagogů, jízdenky žáků – </a:t>
                      </a:r>
                      <a:r>
                        <a:rPr lang="cs-CZ" sz="1100" b="0" kern="1200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nikoliv stravné</a:t>
                      </a:r>
                      <a:endParaRPr lang="cs-CZ" sz="11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1245184"/>
                  </a:ext>
                </a:extLst>
              </a:tr>
              <a:tr h="17264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6. Mzdové výdaje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b="0" kern="1200" baseline="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4800480"/>
                  </a:ext>
                </a:extLst>
              </a:tr>
              <a:tr h="17264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z toho: 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3035681"/>
                  </a:ext>
                </a:extLst>
              </a:tr>
              <a:tr h="17264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 mzdy a platy 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odměna učiteli – nenároková složka platu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4998098"/>
                  </a:ext>
                </a:extLst>
              </a:tr>
              <a:tr h="336004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 dirty="0">
                          <a:effectLst/>
                        </a:rPr>
                        <a:t>    zákonné odvody z mezd (mimo odvod na FKSP)</a:t>
                      </a:r>
                      <a:endParaRPr lang="pl-PL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226049"/>
                  </a:ext>
                </a:extLst>
              </a:tr>
              <a:tr h="17264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 dohody mimo pracovní poměr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odměna lektora na IČO i bez IČA (dohody mimo pracovní poměr)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3998563"/>
                  </a:ext>
                </a:extLst>
              </a:tr>
              <a:tr h="172643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 dirty="0">
                          <a:effectLst/>
                        </a:rPr>
                        <a:t>7. Dary, výdaje na reprezentaci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717748"/>
                  </a:ext>
                </a:extLst>
              </a:tr>
              <a:tr h="336004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>
                          <a:effectLst/>
                        </a:rPr>
                        <a:t>8. Ostatní služby, z toho:</a:t>
                      </a:r>
                      <a:endParaRPr lang="pl-PL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Doprava – úhrada faktury za autobus, půjčovné, propagace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8777825"/>
                  </a:ext>
                </a:extLst>
              </a:tr>
              <a:tr h="17264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a)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úhrada výukového programu, nájemné, tisk sborníku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528675"/>
                  </a:ext>
                </a:extLst>
              </a:tr>
              <a:tr h="17264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b)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drobné občerstvení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9629742"/>
                  </a:ext>
                </a:extLst>
              </a:tr>
              <a:tr h="17264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9. Ostatní výdaje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592895"/>
                  </a:ext>
                </a:extLst>
              </a:tr>
              <a:tr h="2709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baseline="0" dirty="0">
                          <a:effectLst/>
                        </a:rPr>
                        <a:t>Neinvestiční výdaje celkem </a:t>
                      </a:r>
                      <a:endParaRPr lang="cs-CZ" sz="1100" b="1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1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>
                          <a:effectLst/>
                        </a:rPr>
                        <a:t>0,00 Kč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47200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91225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3005"/>
            <a:ext cx="10515600" cy="714894"/>
          </a:xfrm>
        </p:spPr>
        <p:txBody>
          <a:bodyPr>
            <a:normAutofit fontScale="90000"/>
          </a:bodyPr>
          <a:lstStyle/>
          <a:p>
            <a: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cs-CZ" sz="31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Rozpočet, s. </a:t>
            </a:r>
            <a:r>
              <a:rPr lang="cs-CZ" sz="31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 </a:t>
            </a:r>
            <a:r>
              <a:rPr lang="cs-CZ" sz="31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nutná spolupráce s ekonomem</a:t>
            </a:r>
            <a:br>
              <a:rPr lang="cs-CZ" sz="31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47651"/>
            <a:ext cx="10515600" cy="5408699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Výdaje, které nejsou definovány jako neuznatelné, jsou uznatelnými výdaji.</a:t>
            </a:r>
          </a:p>
          <a:p>
            <a:pPr marL="0" indent="0">
              <a:buFontTx/>
              <a:buNone/>
              <a:defRPr/>
            </a:pPr>
            <a:endParaRPr lang="cs-CZ" altLang="cs-CZ" sz="2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alt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Neuznatelnými výdaji se rozumí výdaje, na které nelze dotaci, ani prostředky finanční spoluúčasti, použít. </a:t>
            </a:r>
            <a:r>
              <a:rPr lang="cs-CZ" alt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l-PL" alt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definovány v Zásadách v čl. 1, odst. 5.) a </a:t>
            </a:r>
            <a:r>
              <a:rPr lang="cs-CZ" alt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výdaje, které nejsou uvedeny v účelu použití dotace ve smlouvě či dopisu.</a:t>
            </a:r>
          </a:p>
          <a:p>
            <a:pPr marL="0" indent="0">
              <a:buNone/>
              <a:defRPr/>
            </a:pPr>
            <a:endParaRPr lang="cs-CZ" altLang="cs-CZ" sz="2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alt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daní, daňových odpisů, poplatků a odvodů;</a:t>
            </a:r>
          </a:p>
          <a:p>
            <a:pPr>
              <a:defRPr/>
            </a:pPr>
            <a:r>
              <a:rPr lang="cs-CZ" alt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úvěrů a splátky půjček; včetně jejich nedoplatků, úhradu úroků z prodlení, </a:t>
            </a:r>
          </a:p>
          <a:p>
            <a:pPr>
              <a:defRPr/>
            </a:pPr>
            <a:r>
              <a:rPr lang="cs-CZ" alt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nákup věcí osobní potřeby;</a:t>
            </a:r>
          </a:p>
          <a:p>
            <a:pPr>
              <a:defRPr/>
            </a:pPr>
            <a:r>
              <a:rPr lang="cs-CZ" alt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penále, pokuty; platby sankčního charakteru</a:t>
            </a:r>
          </a:p>
          <a:p>
            <a:pPr>
              <a:defRPr/>
            </a:pPr>
            <a:r>
              <a:rPr lang="cs-CZ" alt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splátek finančního nebo operativního leasingu, odpisy pohledávek, </a:t>
            </a:r>
          </a:p>
          <a:p>
            <a:pPr>
              <a:defRPr/>
            </a:pPr>
            <a:r>
              <a:rPr lang="cs-CZ" alt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nákup darů – mimo ceny do soutěží;</a:t>
            </a:r>
          </a:p>
          <a:p>
            <a:pPr>
              <a:defRPr/>
            </a:pPr>
            <a:r>
              <a:rPr lang="cs-CZ" alt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bankovní poplatky; nákup nemovitostí;</a:t>
            </a:r>
          </a:p>
          <a:p>
            <a:pPr>
              <a:defRPr/>
            </a:pPr>
            <a:r>
              <a:rPr lang="cs-CZ" alt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DPH, pokud příjemce je plátcem DPH a dle zákona č. 235/2004 Sb., o dani z přidané hodnoty, ve znění pozdějších předpisů, má možnost nárokovat odpočet daně na vstupu plně či  částečně,</a:t>
            </a:r>
          </a:p>
          <a:p>
            <a:pPr lvl="0"/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nákup počítačové sestavy, notebooku, reproduktorů, tiskárny, tonerů do tiskárny, web kamery, tabletu, interaktivní tabule, </a:t>
            </a:r>
            <a:r>
              <a:rPr lang="cs-CZ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laminovačky</a:t>
            </a:r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 lvl="0"/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tisk environmentálních materiálů s ekovýchovnou tématikou.</a:t>
            </a:r>
          </a:p>
          <a:p>
            <a:pPr marL="0" indent="0">
              <a:buNone/>
              <a:defRPr/>
            </a:pPr>
            <a:endParaRPr lang="cs-CZ" altLang="cs-CZ" sz="2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cs-CZ" alt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835434" cy="365125"/>
          </a:xfrm>
        </p:spPr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8317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73331"/>
            <a:ext cx="10515600" cy="839585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 účelu použití dotace - rozpočtu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903615"/>
            <a:ext cx="10515600" cy="4227185"/>
          </a:xfrm>
        </p:spPr>
        <p:txBody>
          <a:bodyPr/>
          <a:lstStyle/>
          <a:p>
            <a:endParaRPr lang="cs-CZ" dirty="0"/>
          </a:p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položky v rozpočtu totožné s položkami v účelu použití dotace?</a:t>
            </a:r>
          </a:p>
          <a:p>
            <a:pPr marL="0" indent="0" algn="ctr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praxi se stává, že výčet položek uvedených v rozpočtu není totožný s účelem použití dotace.</a:t>
            </a:r>
          </a:p>
          <a:p>
            <a:pPr marL="0" indent="0">
              <a:buNone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PŘÍJEMCE si tak nemůže koupit položky, které mu chybí v účelu použití dotace.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8007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8527" y="-531222"/>
            <a:ext cx="10515600" cy="1288316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b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Odeslání žádosti v RAP a datovou schránkou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31025"/>
            <a:ext cx="10515600" cy="5511339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buNone/>
              <a:defRPr/>
            </a:pPr>
            <a:endParaRPr lang="cs-CZ" sz="5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Jakmile budete mít žádost vyplněnou a připojené všechny povinné přílohy:</a:t>
            </a:r>
          </a:p>
          <a:p>
            <a:pPr marL="914400" indent="-914400" algn="just">
              <a:buAutoNum type="arabicParenR"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kliknete na zkontrolovat, systém Vám ukáže případné chyby,</a:t>
            </a:r>
          </a:p>
          <a:p>
            <a:pPr marL="914400" indent="-914400" algn="just">
              <a:buAutoNum type="arabicParenR"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opravíte případné chyby </a:t>
            </a:r>
          </a:p>
          <a:p>
            <a:pPr marL="914400" indent="-914400" algn="just">
              <a:buAutoNum type="arabicParenR"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5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kliknete na: ODESLAT BEZ PODPISU </a:t>
            </a:r>
          </a:p>
          <a:p>
            <a:pPr marL="0" indent="0" algn="just">
              <a:buNone/>
              <a:defRPr/>
            </a:pPr>
            <a:endParaRPr lang="cs-CZ" sz="5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>
              <a:buNone/>
              <a:defRPr/>
            </a:pPr>
            <a:r>
              <a:rPr lang="cs-CZ" sz="65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 v RAPU MUSÍ BÝT ODESLÁNA </a:t>
            </a:r>
            <a:r>
              <a:rPr lang="cs-CZ" sz="65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12:00 hod.</a:t>
            </a:r>
          </a:p>
          <a:p>
            <a:pPr marL="0" indent="0" algn="just">
              <a:buNone/>
              <a:defRPr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sz="3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Následně:</a:t>
            </a:r>
          </a:p>
          <a:p>
            <a:pPr marL="514350" indent="-514350" algn="just">
              <a:buAutoNum type="arabicParenR"/>
              <a:defRPr/>
            </a:pP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stáhnete soubor PDF (opis k tisku) s podanou žádostí opatřenou PID (čárovým kódem), </a:t>
            </a:r>
          </a:p>
          <a:p>
            <a:pPr marL="514350" indent="-514350" algn="just">
              <a:buAutoNum type="arabicParenR"/>
              <a:defRPr/>
            </a:pP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tuto žádost si uložíte do PC </a:t>
            </a:r>
            <a:r>
              <a:rPr lang="cs-CZ" sz="4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elektronickou verzi opatříte kvalifikovaným elektronickým podpisem včetně časového razítka nebo zaručeným elektronickým podpisem (soukromé školy a neziskové organizace) a </a:t>
            </a:r>
          </a:p>
          <a:p>
            <a:pPr marL="514350" indent="-514350" algn="just">
              <a:buAutoNum type="arabicParenR"/>
              <a:defRPr/>
            </a:pPr>
            <a:r>
              <a:rPr lang="cs-CZ" sz="4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doručíte datovou schránkou</a:t>
            </a: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just">
              <a:buNone/>
              <a:defRPr/>
            </a:pPr>
            <a:endParaRPr lang="cs-CZ" sz="4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ŽÁDOSTI </a:t>
            </a:r>
            <a:r>
              <a:rPr lang="cs-CZ" sz="4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STAČÍ JEDEN ELEKTRONICKÝ PODPIS. </a:t>
            </a:r>
          </a:p>
          <a:p>
            <a:pPr marL="0" indent="0" algn="ctr">
              <a:buNone/>
              <a:defRPr/>
            </a:pPr>
            <a:endParaRPr lang="cs-CZ" sz="3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endParaRPr lang="cs-CZ" sz="2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9131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30136" y="136525"/>
            <a:ext cx="8478175" cy="902162"/>
          </a:xfrm>
        </p:spPr>
        <p:txBody>
          <a:bodyPr>
            <a:normAutofit fontScale="90000"/>
          </a:bodyPr>
          <a:lstStyle/>
          <a:p>
            <a:pPr algn="just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asté chyby v odesílání žádosti                                      datovou schránkou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71852"/>
            <a:ext cx="10515600" cy="4790273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  <a:defRPr/>
            </a:pPr>
            <a:r>
              <a:rPr lang="cs-CZ" sz="3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Nesprávně zaslaný formulář:</a:t>
            </a:r>
          </a:p>
          <a:p>
            <a:pPr algn="just"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naskenovaný formulář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orazítkovaný a podepsaný vlastnoručně 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posléze odeslaný datovou schránkou s kvalifikovaným elektronickým podpisem nebo se zaručeným elektronickým podpisem bez časového razítka,</a:t>
            </a:r>
          </a:p>
          <a:p>
            <a:pPr marL="0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originál formuláře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odeslaný datovou schránkou s kvalifikovaným elektronickým podpisem nebo se zaručeným elektronickým podpisem bez časového razítka, který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není podepsaný totožnou osobou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jejíž jméno a příjmení se zobrazí v systému spisové služby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odesílatel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sz="3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 zaslaný formulář datovou schránkou musí být: </a:t>
            </a:r>
          </a:p>
          <a:p>
            <a:pPr marL="0" indent="0">
              <a:buFontTx/>
              <a:buNone/>
              <a:defRPr/>
            </a:pP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originálem formuláře, podepsaný </a:t>
            </a: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kvalifikovaným elektronickým podpisem  včetně časového razítka </a:t>
            </a: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(krajské a obecní školy) nebo</a:t>
            </a:r>
          </a:p>
          <a:p>
            <a:pPr marL="0" indent="0">
              <a:buFontTx/>
              <a:buNone/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Zaručeným  nebo kvalifikovaným elektronickým podpisem bez časového razítka </a:t>
            </a: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(soukromé školy, certifikovaná střediska ekologické výchovy).</a:t>
            </a:r>
          </a:p>
          <a:p>
            <a:pPr marL="0" indent="0">
              <a:buFontTx/>
              <a:buNone/>
              <a:defRPr/>
            </a:pPr>
            <a:endParaRPr lang="cs-CZ" sz="2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FontTx/>
              <a:buNone/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Jméno a příjmení na originálu formuláře musí být totožné s jménem a příjmením odesílatele, které se v systému spisové služby zobrazí.</a:t>
            </a:r>
          </a:p>
          <a:p>
            <a:pPr marL="0" indent="0" algn="ctr">
              <a:buFontTx/>
              <a:buNone/>
              <a:defRPr/>
            </a:pPr>
            <a:endParaRPr lang="cs-CZ" sz="21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72000" cy="365125"/>
          </a:xfrm>
        </p:spPr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54012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52502" y="116378"/>
            <a:ext cx="9001298" cy="789709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 ELEKTRONICKÉHO PODPISU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80655"/>
            <a:ext cx="10515600" cy="5050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Zákon č. 297/2016; o službách vytvářejících důvěru pro elektronické transakce</a:t>
            </a: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WEBOVÉ ODKAZY k vyřízení kvalifikovaného elektronického podpisu včetně časového razítka:</a:t>
            </a: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https://www.postsignum.cz/isignum.html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https://www.postsignum.cz/tokenme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https://www.postsignum.cz/casove_razitko_tsa.html</a:t>
            </a: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28674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89462"/>
            <a:ext cx="10515600" cy="1101338"/>
          </a:xfrm>
        </p:spPr>
        <p:txBody>
          <a:bodyPr>
            <a:normAutofit fontScale="90000"/>
          </a:bodyPr>
          <a:lstStyle/>
          <a:p>
            <a:pPr algn="ctr"/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Chyba nebo doplnění v odeslané žádosti v RAP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!!!!! ŽADATEL  NEVKLÁDÁ  DALŠÍ  ŽÁDOST  do  RAPU!!!!!</a:t>
            </a:r>
          </a:p>
          <a:p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ZAŠLE DOPLNĚNÍ NEBO OPRAVU S UVEDENÍM </a:t>
            </a:r>
            <a:r>
              <a:rPr lang="cs-CZ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pidu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žádosti 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na e-mail </a:t>
            </a:r>
            <a:r>
              <a:rPr lang="cs-CZ" altLang="cs-CZ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sz="24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posléze datovou schránkou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19418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96983"/>
            <a:ext cx="10515600" cy="931817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Oprava, vyřazení žádosti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62545"/>
            <a:ext cx="10515600" cy="4468255"/>
          </a:xfrm>
        </p:spPr>
        <p:txBody>
          <a:bodyPr/>
          <a:lstStyle/>
          <a:p>
            <a:pPr algn="just"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bude žádost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neúplná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(chybějící přílohy, apod.), nebo bude obsahovat chybný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 použití dotace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just">
              <a:buNone/>
              <a:defRPr/>
            </a:pPr>
            <a:endParaRPr lang="cs-CZ" alt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žadatel bude vyzván k opravě do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 kalendářních dnů e-mailem (přílohy) a datovou  schránkou (opravy žádosti)</a:t>
            </a:r>
          </a:p>
          <a:p>
            <a:pPr algn="just">
              <a:buFontTx/>
              <a:buNone/>
              <a:defRPr/>
            </a:pPr>
            <a:endParaRPr lang="cs-CZ" alt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vyřazení žádosti bude žadatel vyrozuměn dopisem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(nedoručení včas, neoprávněnost žadatele, </a:t>
            </a:r>
            <a:r>
              <a:rPr lang="cs-CZ" alt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chybějící časové razítko, nevyhovující podpis, </a:t>
            </a:r>
            <a:r>
              <a:rPr lang="cs-CZ" altLang="cs-CZ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sken</a:t>
            </a:r>
            <a:r>
              <a:rPr lang="cs-CZ" alt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žádosti, více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žádostí od jednoho žadatele).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570000"/>
            <a:ext cx="4114800" cy="151475"/>
          </a:xfrm>
        </p:spPr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3653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92335" y="490451"/>
            <a:ext cx="6209608" cy="764771"/>
          </a:xfrm>
        </p:spPr>
        <p:txBody>
          <a:bodyPr>
            <a:normAutofit/>
          </a:bodyPr>
          <a:lstStyle/>
          <a:p>
            <a:pPr algn="ctr"/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Kontakty: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63040"/>
            <a:ext cx="10515600" cy="4667760"/>
          </a:xfrm>
        </p:spPr>
        <p:txBody>
          <a:bodyPr/>
          <a:lstStyle/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Odbor školství a mládeže KÚ OK:</a:t>
            </a:r>
          </a:p>
          <a:p>
            <a:pPr>
              <a:buNone/>
              <a:defRPr/>
            </a:pPr>
            <a:endParaRPr lang="cs-CZ" altLang="cs-CZ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cs-CZ" altLang="cs-CZ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Metodik poskytování dotací:</a:t>
            </a:r>
          </a:p>
          <a:p>
            <a:pPr algn="ctr">
              <a:buNone/>
              <a:defRPr/>
            </a:pPr>
            <a:r>
              <a:rPr lang="cs-CZ" altLang="cs-CZ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Martina Křepelková Gazdíková, </a:t>
            </a:r>
            <a:r>
              <a:rPr lang="cs-CZ" altLang="cs-CZ" b="1" u="sng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</a:t>
            </a:r>
            <a:r>
              <a:rPr lang="cs-CZ" altLang="cs-CZ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telefon: 585 508 672</a:t>
            </a:r>
          </a:p>
          <a:p>
            <a:pPr algn="ctr">
              <a:buNone/>
              <a:defRPr/>
            </a:pPr>
            <a:r>
              <a:rPr lang="cs-CZ" altLang="cs-CZ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cs-CZ" altLang="cs-CZ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Technická podpora RAP:  </a:t>
            </a:r>
            <a:r>
              <a:rPr lang="cs-CZ" altLang="cs-CZ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Bc. Viktor Müller</a:t>
            </a:r>
          </a:p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telefon: 585 508 457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12201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0011" y="897775"/>
            <a:ext cx="10515600" cy="74814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Poskytnutí dotace/příspěvku</a:t>
            </a:r>
            <a:r>
              <a:rPr lang="cs-CZ" altLang="cs-CZ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altLang="cs-CZ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205345"/>
            <a:ext cx="10515600" cy="5237018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Informace o poskytnutí výše dotace/příspěvku bude zaslána žadatelům do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dnů 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rozhodnutí ROK nebo ZOK.</a:t>
            </a:r>
            <a:endParaRPr lang="cs-CZ" sz="1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Krajským školám budou poskytnuty finanční prostředky formou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příspěvku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obdrží pouze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dopis o čerpání finančních prostředků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>
              <a:defRPr/>
            </a:pPr>
            <a:endParaRPr lang="cs-CZ" sz="1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Obecním, soukromým  </a:t>
            </a:r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lám a jiným organizacím budou poskytnuty finanční prostředky  formou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základě 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uzavřené smlouvy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Dotace bude poskytnuta ve lhůtě </a:t>
            </a:r>
            <a:r>
              <a:rPr lang="cs-CZ" sz="18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 dnů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nabytí účinnosti smlouvy.</a:t>
            </a:r>
          </a:p>
          <a:p>
            <a:pPr algn="just">
              <a:defRPr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Celkovými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uznatelnými výdaji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výdaje vzniklé v</a:t>
            </a: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období realizace akce/činnosti</a:t>
            </a:r>
            <a:r>
              <a:rPr 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dle pravidel dotačního programu (v období 1. 1. 2024 do 31. 12. 2024 – upřesněno smlouvou nebo informací o zaslání příspěvku).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Dotaci je možné čerpat po obdržení stanoviska o výši poskytnuté dotace/příspěvku již od 1.1. 2024. </a:t>
            </a:r>
          </a:p>
          <a:p>
            <a:pPr marL="0" indent="0" algn="just">
              <a:buNone/>
              <a:defRPr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Dotaci je možné použít na úhradu uznatelných výdajů akce </a:t>
            </a:r>
            <a:r>
              <a:rPr 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30 dnů po ukončení akce</a:t>
            </a:r>
            <a:r>
              <a:rPr 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nebo v případě, že se akce uskutečnila před poskytnutím dotace, do 30 dnů ode dne nabytí účinnosti Smlouvy. </a:t>
            </a:r>
          </a:p>
          <a:p>
            <a:endParaRPr lang="cs-CZ" sz="1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199" y="6442363"/>
            <a:ext cx="9472749" cy="141317"/>
          </a:xfrm>
        </p:spPr>
        <p:txBody>
          <a:bodyPr/>
          <a:lstStyle/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2581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94064" y="523702"/>
            <a:ext cx="8959735" cy="1097280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Závazné dokumenty pro příjemce: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78676"/>
            <a:ext cx="10515600" cy="4252124"/>
          </a:xfrm>
        </p:spPr>
        <p:txBody>
          <a:bodyPr>
            <a:normAutofit/>
          </a:bodyPr>
          <a:lstStyle/>
          <a:p>
            <a:pPr marL="0" indent="0" algn="just">
              <a:buFontTx/>
              <a:buNone/>
              <a:defRPr/>
            </a:pP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  - olkraj.cz – krajské dotace</a:t>
            </a:r>
          </a:p>
          <a:p>
            <a:pPr marL="0" indent="0" algn="just">
              <a:buFontTx/>
              <a:buNone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https://www.olkraj.cz/aktualni-dotacni-programy-cl-5738.html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r">
              <a:buFontTx/>
              <a:buNone/>
              <a:defRPr/>
            </a:pPr>
            <a:endParaRPr lang="cs-CZ" dirty="0"/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Pravidla dotačního programu, s. 3-5, 10-12 </a:t>
            </a:r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Zásady </a:t>
            </a:r>
            <a:r>
              <a:rPr lang="pl-P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poskytování finanční podpory z rozpočtu OK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Veřejnoprávní smlouva, úprava rozpočtu pro PO zřizované Ol. krajem. 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altLang="cs-CZ" dirty="0">
              <a:latin typeface="Inter" panose="02000503000000020004" pitchFamily="2" charset="0"/>
              <a:ea typeface="Inter" panose="02000503000000020004" pitchFamily="2" charset="0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8450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FC1CFF-2D50-5A75-C666-A68B68B73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3502" y="514905"/>
            <a:ext cx="8850297" cy="949911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Schválená výše dotace: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AAD875C-8DEE-F639-26B1-A155320F8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4412"/>
            <a:ext cx="10515600" cy="43463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Uznatelnost výdajů již od 1.1. 2024.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Dopis o přiznané výši: KONEC BŘEZNA 2024 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NEJLÉPE OBJEDNAT VĚTŠINU POLOŽEK Z UČELU POUŽITÍ DOTACE </a:t>
            </a:r>
          </a:p>
          <a:p>
            <a:pPr marL="0" indent="0" algn="ctr">
              <a:buNone/>
            </a:pPr>
            <a:r>
              <a:rPr lang="cs-CZ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HNED V BŘEZNU 2024</a:t>
            </a:r>
          </a:p>
          <a:p>
            <a:pPr marL="0" indent="0" algn="ctr">
              <a:buNone/>
            </a:pPr>
            <a:r>
              <a:rPr lang="cs-CZ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KONZULTACI S EKONOMEM ŠKOLY.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7471284-4178-7D25-114D-B9FA0CF59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211856-C085-1A11-9E70-F3BDA5A77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C1DDE27-5FE3-90DA-0C69-82FDDE3EA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05903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40080"/>
            <a:ext cx="10515600" cy="997527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projektu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3873731"/>
          </a:xfrm>
        </p:spPr>
        <p:txBody>
          <a:bodyPr/>
          <a:lstStyle/>
          <a:p>
            <a:endParaRPr lang="cs-CZ" dirty="0"/>
          </a:p>
          <a:p>
            <a:pPr algn="just"/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založit si sešit a psát si poznámky průběžně o realizovaných aktivitách hned po ukončení aktivity</a:t>
            </a: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nekupovat položky, které nejsou v účelu použití dotace</a:t>
            </a: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!!!!nemít žádnou vratku dotace!!!!!</a:t>
            </a: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4060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587730"/>
            <a:ext cx="10515600" cy="2909455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ZA POZORNOST </a:t>
            </a:r>
            <a:b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6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5619404"/>
            <a:ext cx="10515600" cy="511396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65459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Inter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2941</TotalTime>
  <Words>4404</Words>
  <Application>Microsoft Office PowerPoint</Application>
  <PresentationFormat>Širokoúhlá obrazovka</PresentationFormat>
  <Paragraphs>625</Paragraphs>
  <Slides>40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6" baseType="lpstr">
      <vt:lpstr>Arial</vt:lpstr>
      <vt:lpstr>Calibri</vt:lpstr>
      <vt:lpstr>Inter</vt:lpstr>
      <vt:lpstr>Times New Roman</vt:lpstr>
      <vt:lpstr>Wingdings</vt:lpstr>
      <vt:lpstr>Motiv Office</vt:lpstr>
      <vt:lpstr>       Program podpory environmentálního vzdělávání, výchovy a osvěty v Olomouckém kraji v roce 2024 </vt:lpstr>
      <vt:lpstr>Časový harmonogram</vt:lpstr>
      <vt:lpstr>Oprávněný žadatel </vt:lpstr>
      <vt:lpstr>                                  Výše podpory</vt:lpstr>
      <vt:lpstr>Podporované aktivity</vt:lpstr>
      <vt:lpstr>Podporované aktivity</vt:lpstr>
      <vt:lpstr>Neuznatelné výdaje r. 2024</vt:lpstr>
      <vt:lpstr>Metodické materiály</vt:lpstr>
      <vt:lpstr>Přihlášení do RAP</vt:lpstr>
      <vt:lpstr>Přihlášení do RAP</vt:lpstr>
      <vt:lpstr>                     Žádost, s. 1-3 – číslování stran odpovídá žádosti    v systému RAP</vt:lpstr>
      <vt:lpstr>                     Žádost, s. 3</vt:lpstr>
      <vt:lpstr>                     Žádost, s. 5</vt:lpstr>
      <vt:lpstr>           Kritéria A hodnocení žádosti, s. 6: </vt:lpstr>
      <vt:lpstr>             Kritéria B hodnocení žádosti, s.18                </vt:lpstr>
      <vt:lpstr>             Kritéria B hodnocení žádosti, s.14                 </vt:lpstr>
      <vt:lpstr>Kontrola hlavního cíle, aktivit</vt:lpstr>
      <vt:lpstr>Kritéria B hodnocení žádosti, s.18                </vt:lpstr>
      <vt:lpstr>           Kritérium C hodnocení žádosti, s. 20</vt:lpstr>
      <vt:lpstr>Účel použití dotace:</vt:lpstr>
      <vt:lpstr>Účel použití dotace:</vt:lpstr>
      <vt:lpstr>                     Povinné přílohy žádosti, s. 7,8 </vt:lpstr>
      <vt:lpstr>                     Povinné přílohy žádosti, s.7,8 </vt:lpstr>
      <vt:lpstr>Zaslané přílohy v RAPU</vt:lpstr>
      <vt:lpstr>Časté chyby v příloze č. 17 a) </vt:lpstr>
      <vt:lpstr>Žádost, s. 9-18</vt:lpstr>
      <vt:lpstr> Rozpočet, s. 17 – nezbytná spolupráce s ekonomem, ředitelem školy</vt:lpstr>
      <vt:lpstr>           Rozpočet, s. 17 – nutná spolupráce s ekonomem </vt:lpstr>
      <vt:lpstr>Kontrola účelu použití dotace - rozpočtu</vt:lpstr>
      <vt:lpstr>                     Odeslání žádosti v RAP a datovou schránkou </vt:lpstr>
      <vt:lpstr>Časté chyby v odesílání žádosti                                      datovou schránkou</vt:lpstr>
      <vt:lpstr>Povinnost ELEKTRONICKÉHO PODPISU</vt:lpstr>
      <vt:lpstr>Chyba nebo doplnění v odeslané žádosti v RAP</vt:lpstr>
      <vt:lpstr>Oprava, vyřazení žádosti </vt:lpstr>
      <vt:lpstr>Kontakty:</vt:lpstr>
      <vt:lpstr>            Poskytnutí dotace/příspěvku </vt:lpstr>
      <vt:lpstr>Závazné dokumenty pro příjemce:</vt:lpstr>
      <vt:lpstr>Schválená výše dotace:</vt:lpstr>
      <vt:lpstr>Realizace projektu</vt:lpstr>
      <vt:lpstr>DĚKUJI ZA POZORNOST  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Křepelková Gazdíková Martina</cp:lastModifiedBy>
  <cp:revision>239</cp:revision>
  <dcterms:created xsi:type="dcterms:W3CDTF">2022-03-10T07:10:19Z</dcterms:created>
  <dcterms:modified xsi:type="dcterms:W3CDTF">2024-01-09T13:00:19Z</dcterms:modified>
</cp:coreProperties>
</file>