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6"/>
  </p:notesMasterIdLst>
  <p:sldIdLst>
    <p:sldId id="300" r:id="rId2"/>
    <p:sldId id="299" r:id="rId3"/>
    <p:sldId id="301" r:id="rId4"/>
    <p:sldId id="302" r:id="rId5"/>
    <p:sldId id="303" r:id="rId6"/>
    <p:sldId id="304" r:id="rId7"/>
    <p:sldId id="305" r:id="rId8"/>
    <p:sldId id="312" r:id="rId9"/>
    <p:sldId id="311" r:id="rId10"/>
    <p:sldId id="306" r:id="rId11"/>
    <p:sldId id="307" r:id="rId12"/>
    <p:sldId id="308" r:id="rId13"/>
    <p:sldId id="309" r:id="rId14"/>
    <p:sldId id="310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8A4C"/>
    <a:srgbClr val="00549F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1" d="100"/>
          <a:sy n="111" d="100"/>
        </p:scale>
        <p:origin x="510" y="114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07.12.2023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B9A263FB-9553-FE40-B69A-A21F891332B5}"/>
              </a:ext>
            </a:extLst>
          </p:cNvPr>
          <p:cNvGrpSpPr/>
          <p:nvPr userDrawn="1"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14">
              <a:extLst>
                <a:ext uri="{FF2B5EF4-FFF2-40B4-BE49-F238E27FC236}">
                  <a16:creationId xmlns:a16="http://schemas.microsoft.com/office/drawing/2014/main" id="{9D2871E8-D0C6-FA42-BD07-84FB26C4C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7896225" cy="5687313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 smtClean="0"/>
              <a:t>Kliknutím můžete upravit styl předlohy.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4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NUL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987B16C9-6EB4-B441-99E2-038B7B550DF6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CE242A34-4B81-0044-BA95-540016741164}"/>
                </a:ext>
              </a:extLst>
            </p:cNvPr>
            <p:cNvSpPr/>
            <p:nvPr userDrawn="1"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E7DE0464-B0AE-E643-9683-91B407784A1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294210"/>
              <a:ext cx="12192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Grafický objekt 11">
              <a:extLst>
                <a:ext uri="{FF2B5EF4-FFF2-40B4-BE49-F238E27FC236}">
                  <a16:creationId xmlns:a16="http://schemas.microsoft.com/office/drawing/2014/main" id="{DE55D01D-646A-744F-B542-83A21236EB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xmlns="" xmlns:lc="http://schemas.openxmlformats.org/drawingml/2006/lockedCanvas" r:embed="rId14"/>
                </a:ext>
              </a:extLst>
            </a:blip>
            <a:stretch>
              <a:fillRect/>
            </a:stretch>
          </p:blipFill>
          <p:spPr>
            <a:xfrm>
              <a:off x="-1" y="0"/>
              <a:ext cx="2110507" cy="1520108"/>
            </a:xfrm>
            <a:prstGeom prst="rect">
              <a:avLst/>
            </a:prstGeom>
          </p:spPr>
        </p:pic>
      </p:grpSp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udeska.olkraj.cz/Gordic/Ginis/App/RAP05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b="1" dirty="0"/>
              <a:t>08_01_Dotační program pro sociální oblast 2024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Dotační titul</a:t>
            </a:r>
            <a:br>
              <a:rPr lang="cs-CZ" dirty="0"/>
            </a:br>
            <a:r>
              <a:rPr lang="cs-CZ" dirty="0"/>
              <a:t>08_01_04_Podpora infrastruktury sociálních služeb na území Olomouckého kraje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224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cap="all" dirty="0"/>
              <a:t>Administrátor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Kontaktní údaje pro komunikaci s administrátorem: </a:t>
            </a:r>
          </a:p>
          <a:p>
            <a:endParaRPr lang="cs-CZ" dirty="0"/>
          </a:p>
          <a:p>
            <a:r>
              <a:rPr lang="cs-CZ" dirty="0"/>
              <a:t>Odbor sociálních věcí Krajského úřadu Olomouckého kraje</a:t>
            </a:r>
          </a:p>
          <a:p>
            <a:r>
              <a:rPr lang="cs-CZ" dirty="0"/>
              <a:t>Olomouc, Jeremenkova 40b (budova RCO)</a:t>
            </a:r>
          </a:p>
          <a:p>
            <a:endParaRPr lang="cs-CZ" dirty="0"/>
          </a:p>
          <a:p>
            <a:r>
              <a:rPr lang="cs-CZ" dirty="0"/>
              <a:t>Jméno administrátora: Bc. Adéla Kubisová, </a:t>
            </a:r>
            <a:r>
              <a:rPr lang="cs-CZ" dirty="0" err="1"/>
              <a:t>DiS</a:t>
            </a:r>
            <a:r>
              <a:rPr lang="cs-CZ" dirty="0"/>
              <a:t>. </a:t>
            </a:r>
          </a:p>
          <a:p>
            <a:r>
              <a:rPr lang="cs-CZ" dirty="0"/>
              <a:t>Telefon: 585 508 235</a:t>
            </a:r>
          </a:p>
          <a:p>
            <a:r>
              <a:rPr lang="cs-CZ" dirty="0"/>
              <a:t>E-mail: a.kubisova@olkraj.cz 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687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cap="all" dirty="0"/>
              <a:t>Kdy a jak podat žádost?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Lhůta pro podání: </a:t>
            </a:r>
            <a:r>
              <a:rPr lang="cs-CZ" dirty="0">
                <a:solidFill>
                  <a:srgbClr val="FF0000"/>
                </a:solidFill>
              </a:rPr>
              <a:t>od 22.01.2024 do 02.02.2024 do 12:00</a:t>
            </a:r>
            <a:r>
              <a:rPr lang="cs-CZ" dirty="0"/>
              <a:t>!!</a:t>
            </a:r>
          </a:p>
          <a:p>
            <a:endParaRPr lang="cs-CZ" dirty="0"/>
          </a:p>
          <a:p>
            <a:pPr algn="just"/>
            <a:r>
              <a:rPr lang="cs-CZ" dirty="0"/>
              <a:t>Žádost musí být v tomto termínu řádně elektronicky vyplněná v systému RAP (Portál komunikace s občany) → uložená a odeslaná (včetně povinných příloh) ve formuláři na webu  </a:t>
            </a:r>
            <a:r>
              <a:rPr lang="cs-CZ" dirty="0">
                <a:solidFill>
                  <a:schemeClr val="tx2">
                    <a:lumMod val="40000"/>
                    <a:lumOff val="60000"/>
                  </a:schemeClr>
                </a:solidFill>
                <a:hlinkClick r:id="rId2">
                  <a:extLst>
                    <a:ext uri="{A12FA001-AC4F-418D-AE19-62706E023703}">
                      <ahyp:hlinkClr xmlns:lc="http://schemas.openxmlformats.org/drawingml/2006/lockedCanvas" xmlns:ahyp="http://schemas.microsoft.com/office/drawing/2018/hyperlinkcolor" xmlns="" val="tx"/>
                    </a:ext>
                  </a:extLst>
                </a:hlinkClick>
              </a:rPr>
              <a:t>www.olkraj.cz </a:t>
            </a:r>
            <a:r>
              <a:rPr lang="cs-CZ" dirty="0"/>
              <a:t>/ Krajské dotace / Krajské dotace 2024 / → a doručená na úřad:</a:t>
            </a:r>
          </a:p>
          <a:p>
            <a:pPr algn="just"/>
            <a:endParaRPr lang="cs-CZ" dirty="0"/>
          </a:p>
          <a:p>
            <a:pPr algn="just"/>
            <a:r>
              <a:rPr lang="cs-CZ" dirty="0">
                <a:solidFill>
                  <a:srgbClr val="FF0000"/>
                </a:solidFill>
              </a:rPr>
              <a:t>elektronicky datovou schránkou </a:t>
            </a:r>
            <a:r>
              <a:rPr lang="cs-CZ" dirty="0"/>
              <a:t>žadatele do datové schránky ID: </a:t>
            </a:r>
            <a:r>
              <a:rPr lang="cs-CZ" dirty="0" err="1"/>
              <a:t>qiabfmf</a:t>
            </a:r>
            <a:r>
              <a:rPr lang="cs-CZ" dirty="0"/>
              <a:t> </a:t>
            </a:r>
          </a:p>
          <a:p>
            <a:pPr algn="just"/>
            <a:r>
              <a:rPr lang="cs-CZ" dirty="0"/>
              <a:t>se zaručeným nebo kvalifikovaným elektronickým podpisem. S každým žadatelem, který podal žádost tímto způsobem, bude Smlouva uzavírána elektronicky.   </a:t>
            </a:r>
          </a:p>
          <a:p>
            <a:pPr algn="just"/>
            <a:r>
              <a:rPr lang="cs-CZ" dirty="0"/>
              <a:t>    </a:t>
            </a:r>
            <a:r>
              <a:rPr lang="cs-CZ" dirty="0">
                <a:solidFill>
                  <a:srgbClr val="FF0000"/>
                </a:solidFill>
              </a:rPr>
              <a:t>(! doporučujeme všem žadatelům !) </a:t>
            </a:r>
          </a:p>
          <a:p>
            <a:pPr algn="just"/>
            <a:endParaRPr lang="cs-CZ" dirty="0"/>
          </a:p>
          <a:p>
            <a:pPr algn="just"/>
            <a:r>
              <a:rPr lang="cs-CZ" dirty="0"/>
              <a:t>Případně využijte jinou možnost doručení viz Zásady pro poskytování finanční podpory z rozpočtu Olomouckého kraje schválené ZOK usnesením č. UZ/15/15/2023 ze dne 19.06.2023.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03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cap="all" dirty="0"/>
              <a:t>O kolik si můžete požádat?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dirty="0"/>
              <a:t>Minimální výše dotace na jednu </a:t>
            </a:r>
            <a:r>
              <a:rPr lang="cs-CZ" dirty="0" smtClean="0"/>
              <a:t>akci </a:t>
            </a:r>
            <a:r>
              <a:rPr lang="cs-CZ" dirty="0" smtClean="0">
                <a:solidFill>
                  <a:srgbClr val="FF0000"/>
                </a:solidFill>
              </a:rPr>
              <a:t>stavební </a:t>
            </a:r>
            <a:r>
              <a:rPr lang="cs-CZ" dirty="0" smtClean="0"/>
              <a:t>činí </a:t>
            </a:r>
            <a:r>
              <a:rPr lang="cs-CZ" dirty="0" smtClean="0">
                <a:solidFill>
                  <a:srgbClr val="FF0000"/>
                </a:solidFill>
              </a:rPr>
              <a:t>200 </a:t>
            </a:r>
            <a:r>
              <a:rPr lang="cs-CZ" dirty="0">
                <a:solidFill>
                  <a:srgbClr val="FF0000"/>
                </a:solidFill>
              </a:rPr>
              <a:t>000 </a:t>
            </a:r>
            <a:r>
              <a:rPr lang="cs-CZ" dirty="0" smtClean="0">
                <a:solidFill>
                  <a:srgbClr val="FF0000"/>
                </a:solidFill>
              </a:rPr>
              <a:t>Kč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FF0000"/>
                </a:solidFill>
              </a:rPr>
              <a:t>nestavební </a:t>
            </a:r>
            <a:r>
              <a:rPr lang="cs-CZ" dirty="0" smtClean="0"/>
              <a:t>činí </a:t>
            </a:r>
            <a:r>
              <a:rPr lang="cs-CZ" dirty="0" smtClean="0">
                <a:solidFill>
                  <a:srgbClr val="FF0000"/>
                </a:solidFill>
              </a:rPr>
              <a:t>100 000 Kč</a:t>
            </a:r>
            <a:r>
              <a:rPr lang="cs-CZ" dirty="0" smtClean="0"/>
              <a:t>. </a:t>
            </a:r>
            <a:endParaRPr lang="cs-CZ" dirty="0"/>
          </a:p>
          <a:p>
            <a:pPr algn="just"/>
            <a:r>
              <a:rPr lang="cs-CZ" dirty="0"/>
              <a:t>Maximální výše dotace na jednu </a:t>
            </a:r>
            <a:r>
              <a:rPr lang="cs-CZ" dirty="0" smtClean="0"/>
              <a:t>akci činí </a:t>
            </a:r>
            <a:r>
              <a:rPr lang="cs-CZ" dirty="0">
                <a:solidFill>
                  <a:srgbClr val="FF0000"/>
                </a:solidFill>
              </a:rPr>
              <a:t>stavební </a:t>
            </a:r>
            <a:r>
              <a:rPr lang="cs-CZ" dirty="0"/>
              <a:t>činí </a:t>
            </a:r>
            <a:r>
              <a:rPr lang="cs-CZ" dirty="0" smtClean="0"/>
              <a:t>             </a:t>
            </a:r>
            <a:r>
              <a:rPr lang="cs-CZ" dirty="0" smtClean="0">
                <a:solidFill>
                  <a:srgbClr val="FF0000"/>
                </a:solidFill>
              </a:rPr>
              <a:t>2 000 </a:t>
            </a:r>
            <a:r>
              <a:rPr lang="cs-CZ" dirty="0">
                <a:solidFill>
                  <a:srgbClr val="FF0000"/>
                </a:solidFill>
              </a:rPr>
              <a:t>000 Kč</a:t>
            </a:r>
            <a:r>
              <a:rPr lang="cs-CZ" dirty="0"/>
              <a:t>, </a:t>
            </a:r>
            <a:r>
              <a:rPr lang="cs-CZ" dirty="0">
                <a:solidFill>
                  <a:srgbClr val="FF0000"/>
                </a:solidFill>
              </a:rPr>
              <a:t>nestavební </a:t>
            </a:r>
            <a:r>
              <a:rPr lang="cs-CZ" dirty="0"/>
              <a:t>činí </a:t>
            </a:r>
            <a:r>
              <a:rPr lang="cs-CZ" dirty="0" smtClean="0">
                <a:solidFill>
                  <a:srgbClr val="FF0000"/>
                </a:solidFill>
              </a:rPr>
              <a:t>500000 </a:t>
            </a:r>
            <a:r>
              <a:rPr lang="cs-CZ" dirty="0">
                <a:solidFill>
                  <a:srgbClr val="FF0000"/>
                </a:solidFill>
              </a:rPr>
              <a:t>Kč</a:t>
            </a:r>
            <a:r>
              <a:rPr lang="cs-CZ" dirty="0"/>
              <a:t>.</a:t>
            </a:r>
          </a:p>
          <a:p>
            <a:endParaRPr lang="cs-CZ" sz="300" dirty="0"/>
          </a:p>
          <a:p>
            <a:pPr marL="0" indent="0" algn="ctr">
              <a:buNone/>
            </a:pPr>
            <a:r>
              <a:rPr lang="cs-CZ" sz="2400" dirty="0"/>
              <a:t>Požadovaná výše dotace musí být uvedena v celých korunách.</a:t>
            </a:r>
          </a:p>
          <a:p>
            <a:endParaRPr lang="cs-CZ" sz="900" dirty="0"/>
          </a:p>
          <a:p>
            <a:pPr algn="just"/>
            <a:r>
              <a:rPr lang="cs-CZ" dirty="0"/>
              <a:t>Žadatel může v rámci vyhlášeného dotačního titulu podat </a:t>
            </a:r>
            <a:r>
              <a:rPr lang="cs-CZ" dirty="0">
                <a:solidFill>
                  <a:srgbClr val="FF0000"/>
                </a:solidFill>
              </a:rPr>
              <a:t>dvě žádosti </a:t>
            </a:r>
            <a:r>
              <a:rPr lang="cs-CZ" dirty="0"/>
              <a:t>na různé </a:t>
            </a:r>
            <a:r>
              <a:rPr lang="cs-CZ" dirty="0" smtClean="0"/>
              <a:t>akce.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93509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cap="all" dirty="0"/>
              <a:t>Kdo může podat žádost?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Právnická osoba, která </a:t>
            </a:r>
            <a:r>
              <a:rPr lang="cs-CZ" dirty="0" smtClean="0"/>
              <a:t>je </a:t>
            </a:r>
            <a:r>
              <a:rPr lang="cs-CZ" dirty="0" smtClean="0">
                <a:solidFill>
                  <a:srgbClr val="FF0000"/>
                </a:solidFill>
              </a:rPr>
              <a:t>registrovaným poskytovatelem </a:t>
            </a:r>
            <a:r>
              <a:rPr lang="cs-CZ" dirty="0" smtClean="0"/>
              <a:t>(dle zákona č. 108/2006 Sb., o sociálních službách, ve znění pozdějších předpisů) </a:t>
            </a:r>
            <a:r>
              <a:rPr lang="cs-CZ" dirty="0" smtClean="0">
                <a:solidFill>
                  <a:srgbClr val="FF0000"/>
                </a:solidFill>
              </a:rPr>
              <a:t>pobytových terénních nebo ambulantních sociálních služeb</a:t>
            </a:r>
            <a:r>
              <a:rPr lang="cs-CZ" dirty="0" smtClean="0"/>
              <a:t> s místem poskytování v územním obvodu Olomouckého kraje. </a:t>
            </a:r>
            <a:endParaRPr lang="cs-CZ" dirty="0"/>
          </a:p>
          <a:p>
            <a:pPr algn="just"/>
            <a:endParaRPr lang="cs-CZ" dirty="0"/>
          </a:p>
          <a:p>
            <a:pPr algn="just"/>
            <a:r>
              <a:rPr lang="cs-CZ" dirty="0">
                <a:solidFill>
                  <a:srgbClr val="FF0000"/>
                </a:solidFill>
              </a:rPr>
              <a:t>Žadatelem v dotačním titulu nemůže být: fyzická osoba, obec, dobrovolný svazek obcí, příspěvková organizace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3025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cap="all" dirty="0"/>
              <a:t>Na co si můžete požádat?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Podporované projekty investiční stavební:</a:t>
            </a:r>
          </a:p>
          <a:p>
            <a:pPr algn="just"/>
            <a:r>
              <a:rPr lang="cs-CZ" dirty="0" smtClean="0"/>
              <a:t>rekonstrukce </a:t>
            </a:r>
            <a:r>
              <a:rPr lang="cs-CZ" dirty="0"/>
              <a:t>a úpravy prostorového zázemí pro poskytování sociálních služeb, které povedou zejména ke zkvalitnění materiálně-technických podmínek </a:t>
            </a:r>
            <a:r>
              <a:rPr lang="cs-CZ" dirty="0" smtClean="0"/>
              <a:t>pobytových, </a:t>
            </a:r>
            <a:r>
              <a:rPr lang="cs-CZ" dirty="0"/>
              <a:t>terénních a ambulantních</a:t>
            </a:r>
            <a:r>
              <a:rPr lang="cs-CZ" dirty="0" smtClean="0"/>
              <a:t> </a:t>
            </a:r>
            <a:r>
              <a:rPr lang="cs-CZ" dirty="0"/>
              <a:t>sociálních </a:t>
            </a:r>
            <a:r>
              <a:rPr lang="cs-CZ" dirty="0" smtClean="0"/>
              <a:t>služeb. (Jedná se zejména </a:t>
            </a:r>
            <a:r>
              <a:rPr lang="cs-CZ" dirty="0"/>
              <a:t>o projekty s převažujícím podílem stavební činnosti zaměřené na rekonstrukce a modernizace hygienického zázemí, nebo společných koupelen pro imobilní klienty, zpřístupnění budov odstraněním bariér vstupu do budov, úpravy vstupních otvorů</a:t>
            </a:r>
            <a:r>
              <a:rPr lang="cs-CZ" dirty="0" smtClean="0"/>
              <a:t>.)</a:t>
            </a:r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Podporované projekty investiční nestavební:</a:t>
            </a:r>
          </a:p>
          <a:p>
            <a:pPr algn="just"/>
            <a:r>
              <a:rPr lang="cs-CZ" dirty="0" smtClean="0"/>
              <a:t>pořízení </a:t>
            </a:r>
            <a:r>
              <a:rPr lang="cs-CZ" dirty="0"/>
              <a:t>dlouhodobého hmotného majetku nad 40 000 Kč, zejména polohovacích lůžek, plošin, nájezdových ramp, </a:t>
            </a:r>
          </a:p>
          <a:p>
            <a:pPr algn="just"/>
            <a:r>
              <a:rPr lang="cs-CZ" dirty="0" smtClean="0"/>
              <a:t>kofinancování </a:t>
            </a:r>
            <a:r>
              <a:rPr lang="cs-CZ" dirty="0"/>
              <a:t>vozidel za účelem přepravy za uživatelem nebo převozu uživatele (pořízených z projektů financovaných z fondů EU - Nákup </a:t>
            </a:r>
            <a:r>
              <a:rPr lang="cs-CZ" dirty="0" err="1"/>
              <a:t>nízkoemisních</a:t>
            </a:r>
            <a:r>
              <a:rPr lang="cs-CZ" dirty="0"/>
              <a:t> vozidel pro sociální služby, či obdobných projektů).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0311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cap="all" dirty="0"/>
              <a:t>Vyplnění žádosti a doložení povinných příloh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sz="2400" dirty="0" smtClean="0">
                <a:solidFill>
                  <a:srgbClr val="FF0000"/>
                </a:solidFill>
              </a:rPr>
              <a:t>Po přihlášení do RAP si, prosím</a:t>
            </a:r>
            <a:r>
              <a:rPr lang="cs-CZ" sz="2400" dirty="0">
                <a:solidFill>
                  <a:srgbClr val="FF0000"/>
                </a:solidFill>
              </a:rPr>
              <a:t>, </a:t>
            </a:r>
            <a:r>
              <a:rPr lang="cs-CZ" sz="2400" dirty="0" smtClean="0">
                <a:solidFill>
                  <a:srgbClr val="FF0000"/>
                </a:solidFill>
              </a:rPr>
              <a:t>zkontrolujte v žádosti své </a:t>
            </a:r>
            <a:r>
              <a:rPr lang="cs-CZ" sz="2400" dirty="0">
                <a:solidFill>
                  <a:srgbClr val="FF0000"/>
                </a:solidFill>
              </a:rPr>
              <a:t>identifikační údaje</a:t>
            </a:r>
            <a:r>
              <a:rPr lang="cs-CZ" sz="2400" dirty="0"/>
              <a:t>. V případě, že nastala jakákoliv změna, je zapotřebí je aktualizovat a to prostřednictvím technické podpory (tel. 585 508 </a:t>
            </a:r>
            <a:r>
              <a:rPr lang="cs-CZ" sz="2400" dirty="0" smtClean="0"/>
              <a:t>457, </a:t>
            </a:r>
            <a:r>
              <a:rPr lang="cs-CZ" altLang="cs-CZ" sz="2400" dirty="0"/>
              <a:t>dotace@olkraj.cz</a:t>
            </a:r>
            <a:r>
              <a:rPr lang="cs-CZ" sz="2400" dirty="0" smtClean="0"/>
              <a:t>). </a:t>
            </a:r>
            <a:endParaRPr lang="cs-CZ" sz="2400" dirty="0"/>
          </a:p>
          <a:p>
            <a:r>
              <a:rPr lang="cs-CZ" sz="2400" dirty="0"/>
              <a:t>V části 2c) v žádosti: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zde uvést pouze výčet jednotlivých druhů výdajů bez částek</a:t>
            </a:r>
          </a:p>
          <a:p>
            <a:r>
              <a:rPr lang="cs-CZ" dirty="0">
                <a:solidFill>
                  <a:srgbClr val="FF0000"/>
                </a:solidFill>
              </a:rPr>
              <a:t>Např</a:t>
            </a:r>
            <a:r>
              <a:rPr lang="cs-CZ" dirty="0" smtClean="0">
                <a:solidFill>
                  <a:srgbClr val="FF0000"/>
                </a:solidFill>
              </a:rPr>
              <a:t>.: polohovací lůžka, rekonstrukce koupelny…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7</a:t>
            </a:fld>
            <a:endParaRPr lang="cs-CZ"/>
          </a:p>
        </p:txBody>
      </p:sp>
      <p:graphicFrame>
        <p:nvGraphicFramePr>
          <p:cNvPr id="7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9702838"/>
              </p:ext>
            </p:extLst>
          </p:nvPr>
        </p:nvGraphicFramePr>
        <p:xfrm>
          <a:off x="1776412" y="3792088"/>
          <a:ext cx="8639175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List" r:id="rId3" imgW="6162744" imgH="847635" progId="Excel.Sheet.12">
                  <p:embed/>
                </p:oleObj>
              </mc:Choice>
              <mc:Fallback>
                <p:oleObj name="List" r:id="rId3" imgW="6162744" imgH="847635" progId="Excel.Sheet.12">
                  <p:embed/>
                  <p:pic>
                    <p:nvPicPr>
                      <p:cNvPr id="7" name="Objek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6412" y="3792088"/>
                        <a:ext cx="8639175" cy="1189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45485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altLang="cs-CZ" b="1" cap="all" dirty="0"/>
              <a:t>Vyřazení žádosti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defRPr/>
            </a:pPr>
            <a:r>
              <a:rPr lang="cs-CZ" sz="3200" dirty="0"/>
              <a:t>které </a:t>
            </a:r>
            <a:r>
              <a:rPr lang="cs-CZ" dirty="0"/>
              <a:t>nebudou vyplněny a odeslány ve stanoveném termínu </a:t>
            </a:r>
            <a:r>
              <a:rPr lang="cs-CZ" b="1" dirty="0">
                <a:solidFill>
                  <a:srgbClr val="FF0000"/>
                </a:solidFill>
              </a:rPr>
              <a:t>(do 02.02.2024 do 12:00 hod) </a:t>
            </a:r>
            <a:r>
              <a:rPr lang="cs-CZ" dirty="0"/>
              <a:t>elektronicky na předepsaném formuláři </a:t>
            </a:r>
            <a:r>
              <a:rPr lang="cs-CZ" b="1" dirty="0"/>
              <a:t>v systému RAP</a:t>
            </a:r>
            <a:r>
              <a:rPr lang="cs-CZ" dirty="0"/>
              <a:t>,</a:t>
            </a:r>
          </a:p>
          <a:p>
            <a:pPr>
              <a:defRPr/>
            </a:pPr>
            <a:r>
              <a:rPr lang="cs-CZ" dirty="0"/>
              <a:t>které nebudou </a:t>
            </a:r>
            <a:r>
              <a:rPr lang="cs-CZ" b="1" dirty="0"/>
              <a:t>doručeny včas</a:t>
            </a:r>
            <a:r>
              <a:rPr lang="cs-CZ" dirty="0"/>
              <a:t>,</a:t>
            </a:r>
          </a:p>
          <a:p>
            <a:pPr algn="just">
              <a:defRPr/>
            </a:pPr>
            <a:r>
              <a:rPr lang="cs-CZ" dirty="0"/>
              <a:t>budou podány duplicitně (více žádostí jednoho žadatele do jednoho DT na tentýž projekt),</a:t>
            </a:r>
          </a:p>
          <a:p>
            <a:pPr algn="just">
              <a:defRPr/>
            </a:pPr>
            <a:r>
              <a:rPr lang="cs-CZ" dirty="0"/>
              <a:t>bude podáno více žádostí, než je povolený limit stanovený </a:t>
            </a:r>
            <a:r>
              <a:rPr lang="cs-CZ" dirty="0" smtClean="0"/>
              <a:t>pravidly</a:t>
            </a:r>
            <a:endParaRPr lang="cs-CZ" dirty="0"/>
          </a:p>
          <a:p>
            <a:pPr>
              <a:defRPr/>
            </a:pPr>
            <a:r>
              <a:rPr lang="cs-CZ" dirty="0"/>
              <a:t>které budou podány neoprávněným žadatelem.  </a:t>
            </a:r>
          </a:p>
          <a:p>
            <a:pPr marL="0" indent="0" algn="ctr">
              <a:buFontTx/>
              <a:buNone/>
              <a:defRPr/>
            </a:pPr>
            <a:r>
              <a:rPr lang="cs-CZ" sz="3200" b="1" dirty="0"/>
              <a:t>O vyřazení žádosti bude žadatel vyrozuměn administrátorem </a:t>
            </a:r>
            <a:r>
              <a:rPr lang="cs-CZ" sz="3200" dirty="0"/>
              <a:t>do 15 pracovních dnů od ukončení příjmu žádosti.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202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altLang="cs-CZ" b="1" cap="all" dirty="0"/>
              <a:t>Kritéria hodnocení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173857"/>
            <a:ext cx="10515600" cy="3956943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FontTx/>
              <a:buNone/>
            </a:pPr>
            <a:r>
              <a:rPr lang="cs-CZ" altLang="cs-CZ" dirty="0"/>
              <a:t>Maximální počet bodů, který lze získat, je 100</a:t>
            </a:r>
          </a:p>
          <a:p>
            <a:pPr marL="0" indent="0" algn="just">
              <a:buFontTx/>
              <a:buNone/>
            </a:pPr>
            <a:endParaRPr lang="cs-CZ" altLang="cs-CZ" dirty="0"/>
          </a:p>
          <a:p>
            <a:pPr marL="0" indent="0" algn="just">
              <a:buFontTx/>
              <a:buNone/>
            </a:pPr>
            <a:endParaRPr lang="cs-CZ" altLang="cs-CZ" sz="3600" dirty="0"/>
          </a:p>
          <a:p>
            <a:pPr marL="0" indent="0" algn="just">
              <a:buFontTx/>
              <a:buNone/>
            </a:pPr>
            <a:endParaRPr lang="cs-CZ" altLang="cs-CZ" sz="3600" dirty="0" smtClean="0"/>
          </a:p>
          <a:p>
            <a:pPr marL="0" indent="0" algn="just">
              <a:buFontTx/>
              <a:buNone/>
            </a:pPr>
            <a:endParaRPr lang="cs-CZ" altLang="cs-CZ" sz="3600" dirty="0"/>
          </a:p>
          <a:p>
            <a:pPr marL="0" indent="0" algn="just">
              <a:buFontTx/>
              <a:buNone/>
            </a:pPr>
            <a:endParaRPr lang="cs-CZ" altLang="cs-CZ" sz="3600" dirty="0"/>
          </a:p>
          <a:p>
            <a:pPr marL="0" indent="0" algn="ctr">
              <a:buFontTx/>
              <a:buNone/>
            </a:pPr>
            <a:endParaRPr lang="cs-CZ" altLang="cs-CZ" dirty="0"/>
          </a:p>
          <a:p>
            <a:pPr marL="0" indent="0" algn="ctr">
              <a:buFontTx/>
              <a:buNone/>
            </a:pPr>
            <a:endParaRPr lang="cs-CZ" altLang="cs-CZ" dirty="0" smtClean="0"/>
          </a:p>
          <a:p>
            <a:pPr marL="0" indent="0" algn="ctr">
              <a:buFontTx/>
              <a:buNone/>
            </a:pPr>
            <a:endParaRPr lang="cs-CZ" altLang="cs-CZ" dirty="0"/>
          </a:p>
          <a:p>
            <a:pPr marL="0" indent="0" algn="ctr">
              <a:buFontTx/>
              <a:buNone/>
            </a:pPr>
            <a:endParaRPr lang="cs-CZ" altLang="cs-CZ" dirty="0" smtClean="0"/>
          </a:p>
          <a:p>
            <a:pPr marL="0" indent="0" algn="ctr">
              <a:buFontTx/>
              <a:buNone/>
            </a:pPr>
            <a:r>
              <a:rPr lang="cs-CZ" altLang="cs-CZ" dirty="0" smtClean="0"/>
              <a:t>Informace </a:t>
            </a:r>
            <a:r>
              <a:rPr lang="cs-CZ" altLang="cs-CZ" dirty="0"/>
              <a:t>o poskytnutí resp. neposkytnutí dotace bude zaslána </a:t>
            </a:r>
            <a:r>
              <a:rPr lang="cs-CZ" altLang="cs-CZ" b="1" dirty="0"/>
              <a:t>do 15 </a:t>
            </a:r>
            <a:r>
              <a:rPr lang="cs-CZ" altLang="cs-CZ" b="1" dirty="0" smtClean="0"/>
              <a:t>pracovních dnů </a:t>
            </a:r>
            <a:r>
              <a:rPr lang="cs-CZ" altLang="cs-CZ" dirty="0"/>
              <a:t>po rozhodnutí řídícího orgánu</a:t>
            </a:r>
          </a:p>
          <a:p>
            <a:pPr marL="0" indent="0" algn="ctr">
              <a:buFontTx/>
              <a:buNone/>
            </a:pPr>
            <a:r>
              <a:rPr lang="cs-CZ" altLang="cs-CZ" b="1" dirty="0">
                <a:solidFill>
                  <a:srgbClr val="FF0000"/>
                </a:solidFill>
              </a:rPr>
              <a:t> Jednání ROK </a:t>
            </a:r>
            <a:r>
              <a:rPr lang="cs-CZ" altLang="cs-CZ" b="1" dirty="0" smtClean="0">
                <a:solidFill>
                  <a:srgbClr val="FF0000"/>
                </a:solidFill>
              </a:rPr>
              <a:t>08.04.2024</a:t>
            </a:r>
          </a:p>
          <a:p>
            <a:pPr marL="0" indent="0" algn="ctr">
              <a:buFontTx/>
              <a:buNone/>
            </a:pPr>
            <a:r>
              <a:rPr lang="cs-CZ" altLang="cs-CZ" b="1" dirty="0" smtClean="0">
                <a:solidFill>
                  <a:srgbClr val="FF0000"/>
                </a:solidFill>
              </a:rPr>
              <a:t>Jednání ZOK 29.04.2023</a:t>
            </a:r>
            <a:endParaRPr lang="cs-CZ" altLang="cs-CZ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9</a:t>
            </a:fld>
            <a:endParaRPr lang="cs-CZ"/>
          </a:p>
        </p:txBody>
      </p:sp>
      <p:graphicFrame>
        <p:nvGraphicFramePr>
          <p:cNvPr id="8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369957"/>
              </p:ext>
            </p:extLst>
          </p:nvPr>
        </p:nvGraphicFramePr>
        <p:xfrm>
          <a:off x="1463674" y="2614862"/>
          <a:ext cx="8518526" cy="24321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080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37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66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540385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HODNOTITEL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0320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POČET </a:t>
                      </a:r>
                      <a:r>
                        <a:rPr lang="cs-CZ" sz="1600" cap="all" dirty="0" smtClean="0">
                          <a:solidFill>
                            <a:schemeClr val="tx1"/>
                          </a:solidFill>
                          <a:effectLst/>
                        </a:rPr>
                        <a:t>Kritérií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25095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MAXIMÁLNÍ POČET PŘIDĚLENÝCH BODŮ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7828">
                <a:tc>
                  <a:txBody>
                    <a:bodyPr/>
                    <a:lstStyle/>
                    <a:p>
                      <a:pPr marL="111760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Administrátor (A) 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600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cs-CZ" sz="1400" strike="noStrike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40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6526">
                <a:tc>
                  <a:txBody>
                    <a:bodyPr/>
                    <a:lstStyle/>
                    <a:p>
                      <a:pPr marL="111760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Komise pro rodinu a sociální</a:t>
                      </a:r>
                      <a:r>
                        <a:rPr lang="cs-CZ" sz="160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záležitosti Rady OK (B) 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40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43">
                <a:tc>
                  <a:txBody>
                    <a:bodyPr/>
                    <a:lstStyle/>
                    <a:p>
                      <a:pPr marL="111760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Rada Olomouckého kraje (C)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540385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3164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cap="all" dirty="0"/>
              <a:t>Spoluúčast žadatele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r>
              <a:rPr lang="cs-CZ" altLang="cs-CZ" b="1" dirty="0" smtClean="0">
                <a:solidFill>
                  <a:srgbClr val="FF0000"/>
                </a:solidFill>
              </a:rPr>
              <a:t>Minimální </a:t>
            </a:r>
            <a:r>
              <a:rPr lang="cs-CZ" altLang="cs-CZ" b="1" dirty="0">
                <a:solidFill>
                  <a:srgbClr val="FF0000"/>
                </a:solidFill>
              </a:rPr>
              <a:t>podíl spoluúčasti </a:t>
            </a:r>
            <a:r>
              <a:rPr lang="cs-CZ" altLang="cs-CZ" dirty="0"/>
              <a:t>žadatele z vlastních a jiných zdrojů vychází z celkových předpokládaných uznatelných výdajů akce/činnosti uvedených v žádosti žadatele, a činí </a:t>
            </a:r>
            <a:r>
              <a:rPr lang="cs-CZ" altLang="cs-CZ" b="1" dirty="0">
                <a:solidFill>
                  <a:srgbClr val="FF0000"/>
                </a:solidFill>
              </a:rPr>
              <a:t>50 %</a:t>
            </a:r>
            <a:r>
              <a:rPr lang="cs-CZ" altLang="cs-CZ" dirty="0"/>
              <a:t> </a:t>
            </a:r>
            <a:r>
              <a:rPr lang="cs-CZ" altLang="cs-CZ" b="1" dirty="0"/>
              <a:t>celkových </a:t>
            </a:r>
            <a:r>
              <a:rPr lang="cs-CZ" altLang="cs-CZ" b="1" dirty="0" smtClean="0"/>
              <a:t>předpokládaných </a:t>
            </a:r>
            <a:r>
              <a:rPr lang="cs-CZ" altLang="cs-CZ" b="1" dirty="0"/>
              <a:t>uznatelných výdajů </a:t>
            </a:r>
            <a:r>
              <a:rPr lang="cs-CZ" altLang="cs-CZ" b="1" dirty="0" smtClean="0"/>
              <a:t>akce</a:t>
            </a:r>
            <a:r>
              <a:rPr lang="cs-CZ" altLang="cs-CZ" dirty="0" smtClean="0"/>
              <a:t>. </a:t>
            </a:r>
            <a:endParaRPr lang="cs-CZ" altLang="cs-CZ" dirty="0"/>
          </a:p>
          <a:p>
            <a:pPr algn="just">
              <a:defRPr/>
            </a:pPr>
            <a:endParaRPr lang="cs-CZ" altLang="cs-CZ" dirty="0"/>
          </a:p>
          <a:p>
            <a:pPr algn="just">
              <a:spcBef>
                <a:spcPct val="0"/>
              </a:spcBef>
              <a:defRPr/>
            </a:pPr>
            <a:r>
              <a:rPr lang="cs-CZ" altLang="cs-CZ" b="1" dirty="0"/>
              <a:t>Podmínky uznatelnosti výdajů musí splňovat i výdaje týkající se vlastní spoluúčasti žadatele. </a:t>
            </a:r>
            <a:r>
              <a:rPr lang="cs-CZ" altLang="cs-CZ" dirty="0" smtClean="0">
                <a:solidFill>
                  <a:srgbClr val="FF0000"/>
                </a:solidFill>
              </a:rPr>
              <a:t>Neuznatelné výdaje jsou uvedeny v pravidlech bod 7.4. (např. mzdové výdaje</a:t>
            </a:r>
            <a:r>
              <a:rPr lang="cs-CZ" altLang="cs-CZ" smtClean="0">
                <a:solidFill>
                  <a:srgbClr val="FF0000"/>
                </a:solidFill>
              </a:rPr>
              <a:t>, </a:t>
            </a:r>
            <a:r>
              <a:rPr lang="cs-CZ" altLang="cs-CZ" smtClean="0">
                <a:solidFill>
                  <a:srgbClr val="FF0000"/>
                </a:solidFill>
              </a:rPr>
              <a:t>občerstvení </a:t>
            </a:r>
            <a:r>
              <a:rPr lang="cs-CZ" altLang="cs-CZ" dirty="0" smtClean="0">
                <a:solidFill>
                  <a:srgbClr val="FF0000"/>
                </a:solidFill>
              </a:rPr>
              <a:t>apod. </a:t>
            </a:r>
            <a:endParaRPr lang="cs-CZ" alt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85371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altLang="cs-CZ" b="1" dirty="0"/>
              <a:t>VYÚČTOVÁNÍ POSKYTNUTÉ DOTACE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/>
              <a:t>Podmínky vyúčtování (obsah, termín předložení) stanoveny ve </a:t>
            </a:r>
            <a:r>
              <a:rPr lang="cs-CZ" altLang="cs-CZ" b="1" dirty="0">
                <a:solidFill>
                  <a:srgbClr val="FF0000"/>
                </a:solidFill>
              </a:rPr>
              <a:t>smlouvě.</a:t>
            </a:r>
          </a:p>
          <a:p>
            <a:pPr>
              <a:defRPr/>
            </a:pPr>
            <a:endParaRPr lang="cs-CZ" altLang="cs-CZ" sz="1200" b="1" dirty="0">
              <a:solidFill>
                <a:srgbClr val="FF0000"/>
              </a:solidFill>
            </a:endParaRPr>
          </a:p>
          <a:p>
            <a:pPr marL="0" indent="0" algn="just">
              <a:buFontTx/>
              <a:buNone/>
              <a:defRPr/>
            </a:pPr>
            <a:r>
              <a:rPr lang="cs-CZ" altLang="cs-CZ" b="1" dirty="0">
                <a:solidFill>
                  <a:srgbClr val="FF0000"/>
                </a:solidFill>
              </a:rPr>
              <a:t>Předložení termínu nenechávejte na poslední den, uvedený ve smlouvě, předejdete tak </a:t>
            </a:r>
            <a:r>
              <a:rPr lang="cs-CZ" altLang="cs-CZ" b="1" u="sng" dirty="0">
                <a:solidFill>
                  <a:srgbClr val="FF0000"/>
                </a:solidFill>
              </a:rPr>
              <a:t>porušení rozpočtové kázně</a:t>
            </a:r>
            <a:r>
              <a:rPr lang="cs-CZ" altLang="cs-CZ" b="1" dirty="0">
                <a:solidFill>
                  <a:srgbClr val="FF0000"/>
                </a:solidFill>
              </a:rPr>
              <a:t>. </a:t>
            </a:r>
          </a:p>
          <a:p>
            <a:pPr marL="0" indent="0" algn="ctr">
              <a:buFontTx/>
              <a:buNone/>
              <a:defRPr/>
            </a:pPr>
            <a:endParaRPr lang="cs-CZ" altLang="cs-CZ" sz="1100" b="1" dirty="0">
              <a:solidFill>
                <a:srgbClr val="FF0000"/>
              </a:solidFill>
            </a:endParaRPr>
          </a:p>
          <a:p>
            <a:pPr algn="just">
              <a:defRPr/>
            </a:pPr>
            <a:r>
              <a:rPr lang="cs-CZ" altLang="cs-CZ" dirty="0"/>
              <a:t>Příjemce je oprávněn dotaci použít pouze na výdaje konkrétně uvedené v čl. II odst. 1 </a:t>
            </a:r>
            <a:r>
              <a:rPr lang="cs-CZ" altLang="cs-CZ" u="sng" dirty="0"/>
              <a:t>smlouvy</a:t>
            </a:r>
            <a:r>
              <a:rPr lang="cs-CZ" altLang="cs-CZ" dirty="0"/>
              <a:t> (</a:t>
            </a:r>
            <a:r>
              <a:rPr lang="cs-CZ" altLang="cs-CZ" dirty="0">
                <a:solidFill>
                  <a:srgbClr val="FF0000"/>
                </a:solidFill>
              </a:rPr>
              <a:t>ne na výdaje uvedené v žádosti</a:t>
            </a:r>
            <a:r>
              <a:rPr lang="cs-CZ" altLang="cs-CZ" dirty="0" smtClean="0"/>
              <a:t>).</a:t>
            </a:r>
            <a:endParaRPr lang="cs-CZ" alt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474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altLang="cs-CZ" b="1" dirty="0"/>
              <a:t>VYÚČTOVÁNÍ POSKYTNUTÉ DOTACE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FontTx/>
              <a:buNone/>
              <a:defRPr/>
            </a:pPr>
            <a:r>
              <a:rPr lang="cs-CZ" b="1" u="sng" dirty="0"/>
              <a:t>Výpočet spoluúčasti</a:t>
            </a:r>
          </a:p>
          <a:p>
            <a:pPr marL="0" indent="0">
              <a:buFontTx/>
              <a:buNone/>
              <a:defRPr/>
            </a:pPr>
            <a:r>
              <a:rPr lang="cs-CZ" b="1" dirty="0"/>
              <a:t>Celkové předpokládané uznatelné </a:t>
            </a:r>
            <a:r>
              <a:rPr lang="cs-CZ" b="1" dirty="0" smtClean="0"/>
              <a:t>výdaje - </a:t>
            </a:r>
            <a:r>
              <a:rPr lang="cs-CZ" dirty="0" smtClean="0"/>
              <a:t>uvedeny </a:t>
            </a:r>
            <a:r>
              <a:rPr lang="cs-CZ" dirty="0"/>
              <a:t>ve smlouvě, vyplývají ze žádosti</a:t>
            </a:r>
          </a:p>
          <a:p>
            <a:pPr>
              <a:buFontTx/>
              <a:buChar char="-"/>
              <a:defRPr/>
            </a:pPr>
            <a:endParaRPr lang="cs-CZ" dirty="0"/>
          </a:p>
          <a:p>
            <a:pPr marL="0" indent="0">
              <a:buFontTx/>
              <a:buNone/>
              <a:defRPr/>
            </a:pPr>
            <a:r>
              <a:rPr lang="cs-CZ" b="1" dirty="0"/>
              <a:t>Celkové skutečně vynaložené uznatelné výdaje</a:t>
            </a:r>
          </a:p>
          <a:p>
            <a:pPr>
              <a:buFontTx/>
              <a:buChar char="-"/>
              <a:defRPr/>
            </a:pPr>
            <a:r>
              <a:rPr lang="cs-CZ" dirty="0" smtClean="0"/>
              <a:t>pokud </a:t>
            </a:r>
            <a:r>
              <a:rPr lang="cs-CZ" dirty="0"/>
              <a:t>byly nižší, než předpokládané, je příjemce povinen vrátit nevyčerpanou část dotace, provést </a:t>
            </a:r>
            <a:r>
              <a:rPr lang="cs-CZ" dirty="0" smtClean="0"/>
              <a:t>propočet</a:t>
            </a:r>
          </a:p>
          <a:p>
            <a:pPr marL="0" indent="0">
              <a:buNone/>
              <a:defRPr/>
            </a:pPr>
            <a:r>
              <a:rPr lang="cs-CZ" altLang="cs-CZ" dirty="0"/>
              <a:t>Pokud </a:t>
            </a:r>
            <a:r>
              <a:rPr lang="cs-CZ" altLang="cs-CZ" b="1" u="sng" dirty="0"/>
              <a:t>celkové skutečně vynaložené uznatelné výdaje</a:t>
            </a:r>
            <a:r>
              <a:rPr lang="cs-CZ" altLang="cs-CZ" b="1" dirty="0"/>
              <a:t> </a:t>
            </a:r>
            <a:r>
              <a:rPr lang="cs-CZ" altLang="cs-CZ" dirty="0"/>
              <a:t>projektu budou </a:t>
            </a:r>
            <a:r>
              <a:rPr lang="cs-CZ" altLang="cs-CZ" b="1" u="sng" dirty="0"/>
              <a:t>nižší, než celkové předpokládané uznatelné výdaje  </a:t>
            </a:r>
            <a:r>
              <a:rPr lang="cs-CZ" altLang="cs-CZ" dirty="0"/>
              <a:t>(uvedené v žádosti), je žadatel povinen v rámci vyúčtování dotace vrátit poskytovateli část poskytnuté dotace v souladu se Smlouvou tak, aby </a:t>
            </a:r>
            <a:r>
              <a:rPr lang="cs-CZ" altLang="cs-CZ" dirty="0">
                <a:solidFill>
                  <a:srgbClr val="FF0000"/>
                </a:solidFill>
              </a:rPr>
              <a:t>výše dotace odpovídala nejvýše </a:t>
            </a:r>
            <a:r>
              <a:rPr lang="cs-CZ" altLang="cs-CZ" b="1" dirty="0">
                <a:solidFill>
                  <a:srgbClr val="FF0000"/>
                </a:solidFill>
              </a:rPr>
              <a:t>50 %</a:t>
            </a:r>
            <a:r>
              <a:rPr lang="cs-CZ" altLang="cs-CZ" dirty="0">
                <a:solidFill>
                  <a:srgbClr val="FF0000"/>
                </a:solidFill>
              </a:rPr>
              <a:t> z celkových </a:t>
            </a:r>
            <a:r>
              <a:rPr lang="cs-CZ" altLang="cs-CZ" b="1" dirty="0">
                <a:solidFill>
                  <a:srgbClr val="FF0000"/>
                </a:solidFill>
              </a:rPr>
              <a:t>skutečně</a:t>
            </a:r>
            <a:r>
              <a:rPr lang="cs-CZ" altLang="cs-CZ" dirty="0">
                <a:solidFill>
                  <a:srgbClr val="FF0000"/>
                </a:solidFill>
              </a:rPr>
              <a:t> </a:t>
            </a:r>
            <a:r>
              <a:rPr lang="cs-CZ" altLang="cs-CZ" b="1" dirty="0">
                <a:solidFill>
                  <a:srgbClr val="FF0000"/>
                </a:solidFill>
              </a:rPr>
              <a:t>vynaložených</a:t>
            </a:r>
            <a:r>
              <a:rPr lang="cs-CZ" altLang="cs-CZ" dirty="0">
                <a:solidFill>
                  <a:srgbClr val="FF0000"/>
                </a:solidFill>
              </a:rPr>
              <a:t> uznatelných výdajů projektu.</a:t>
            </a:r>
          </a:p>
          <a:p>
            <a:pPr>
              <a:buFontTx/>
              <a:buChar char="-"/>
              <a:defRPr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615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altLang="cs-CZ" b="1" dirty="0"/>
              <a:t>VÝPOČET VRATKY DOTACE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13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00924" y="3250245"/>
            <a:ext cx="44481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cs-CZ" altLang="cs-CZ" b="1" dirty="0">
                <a:solidFill>
                  <a:srgbClr val="FF0000"/>
                </a:solidFill>
              </a:rPr>
              <a:t>vratku zaslat na BÚ poskytovatele </a:t>
            </a:r>
            <a:r>
              <a:rPr lang="cs-CZ" altLang="cs-CZ" b="1" u="sng" dirty="0">
                <a:solidFill>
                  <a:srgbClr val="FF0000"/>
                </a:solidFill>
              </a:rPr>
              <a:t>dle smlouvy </a:t>
            </a:r>
            <a:r>
              <a:rPr lang="cs-CZ" altLang="cs-CZ" b="1" dirty="0">
                <a:solidFill>
                  <a:srgbClr val="FF0000"/>
                </a:solidFill>
              </a:rPr>
              <a:t>do 15 dnů od předložení vyúčtování</a:t>
            </a:r>
            <a:r>
              <a:rPr lang="cs-CZ" altLang="cs-CZ" dirty="0"/>
              <a:t> </a:t>
            </a:r>
          </a:p>
        </p:txBody>
      </p:sp>
      <p:pic>
        <p:nvPicPr>
          <p:cNvPr id="20" name="Zástupný symbol pro obsah 1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0233" y="2216293"/>
            <a:ext cx="6037887" cy="3862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8744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KONEC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cs-CZ" altLang="cs-CZ" sz="3200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15.12.2023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26750"/>
            <a:ext cx="4114800" cy="365125"/>
          </a:xfrm>
        </p:spPr>
        <p:txBody>
          <a:bodyPr/>
          <a:lstStyle/>
          <a:p>
            <a:r>
              <a:rPr lang="cs-CZ" altLang="cs-CZ" dirty="0"/>
              <a:t>Bc. Adéla Kubisová, </a:t>
            </a:r>
            <a:r>
              <a:rPr lang="cs-CZ" altLang="cs-CZ" dirty="0" err="1"/>
              <a:t>DiS</a:t>
            </a:r>
            <a:r>
              <a:rPr lang="cs-CZ" altLang="cs-CZ" dirty="0"/>
              <a:t>.</a:t>
            </a:r>
          </a:p>
          <a:p>
            <a:r>
              <a:rPr lang="cs-CZ" dirty="0"/>
              <a:t>a.kubisova@olkraj.cz</a:t>
            </a:r>
            <a:r>
              <a:rPr lang="cs-CZ" altLang="cs-CZ" dirty="0"/>
              <a:t>, 585 508 235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30049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331</TotalTime>
  <Words>936</Words>
  <Application>Microsoft Office PowerPoint</Application>
  <PresentationFormat>Širokoúhlá obrazovka</PresentationFormat>
  <Paragraphs>130</Paragraphs>
  <Slides>14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Motiv Office</vt:lpstr>
      <vt:lpstr>List</vt:lpstr>
      <vt:lpstr>08_01_Dotační program pro sociální oblast 2024</vt:lpstr>
      <vt:lpstr>Administrátor</vt:lpstr>
      <vt:lpstr>Kdy a jak podat žádost?</vt:lpstr>
      <vt:lpstr>O kolik si můžete požádat?</vt:lpstr>
      <vt:lpstr>Kdo může podat žádost?</vt:lpstr>
      <vt:lpstr>Na co si můžete požádat?</vt:lpstr>
      <vt:lpstr>Vyplnění žádosti a doložení povinných příloh</vt:lpstr>
      <vt:lpstr>Vyřazení žádosti</vt:lpstr>
      <vt:lpstr>Kritéria hodnocení</vt:lpstr>
      <vt:lpstr>Spoluúčast žadatele</vt:lpstr>
      <vt:lpstr>VYÚČTOVÁNÍ POSKYTNUTÉ DOTACE</vt:lpstr>
      <vt:lpstr>VYÚČTOVÁNÍ POSKYTNUTÉ DOTACE</vt:lpstr>
      <vt:lpstr>VÝPOČET VRATKY DOTACE</vt:lpstr>
      <vt:lpstr>KONEC PREZENTACE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Kubisová Adéla</cp:lastModifiedBy>
  <cp:revision>27</cp:revision>
  <dcterms:created xsi:type="dcterms:W3CDTF">2022-03-10T07:10:19Z</dcterms:created>
  <dcterms:modified xsi:type="dcterms:W3CDTF">2023-12-07T06:34:13Z</dcterms:modified>
</cp:coreProperties>
</file>