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6"/>
  </p:notesMasterIdLst>
  <p:sldIdLst>
    <p:sldId id="300" r:id="rId2"/>
    <p:sldId id="301" r:id="rId3"/>
    <p:sldId id="302" r:id="rId4"/>
    <p:sldId id="305" r:id="rId5"/>
    <p:sldId id="304" r:id="rId6"/>
    <p:sldId id="307" r:id="rId7"/>
    <p:sldId id="316" r:id="rId8"/>
    <p:sldId id="318" r:id="rId9"/>
    <p:sldId id="312" r:id="rId10"/>
    <p:sldId id="319" r:id="rId11"/>
    <p:sldId id="321" r:id="rId12"/>
    <p:sldId id="323" r:id="rId13"/>
    <p:sldId id="325" r:id="rId14"/>
    <p:sldId id="309" r:id="rId15"/>
  </p:sldIdLst>
  <p:sldSz cx="12192000" cy="6858000"/>
  <p:notesSz cx="6796088" cy="99250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8A4C"/>
    <a:srgbClr val="00549F"/>
    <a:srgbClr val="A5C659"/>
    <a:srgbClr val="6BB7EB"/>
    <a:srgbClr val="EABB47"/>
    <a:srgbClr val="C4262E"/>
    <a:srgbClr val="92D400"/>
    <a:srgbClr val="A1C05B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6327"/>
  </p:normalViewPr>
  <p:slideViewPr>
    <p:cSldViewPr snapToGrid="0" snapToObjects="1" showGuides="1">
      <p:cViewPr varScale="1">
        <p:scale>
          <a:sx n="110" d="100"/>
          <a:sy n="110" d="100"/>
        </p:scale>
        <p:origin x="630" y="96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971" cy="497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544" y="0"/>
            <a:ext cx="2944971" cy="497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21.03.2023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39838"/>
            <a:ext cx="5954712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609" y="4776431"/>
            <a:ext cx="5436870" cy="39079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7076"/>
            <a:ext cx="2944971" cy="497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544" y="9427076"/>
            <a:ext cx="2944971" cy="497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altLang="cs-CZ" smtClean="0"/>
              <a:t>Úvod – popis problematiky dané kapitoly</a:t>
            </a:r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Strategický cíl nebo cíle, vytyčené v kapitole</a:t>
            </a:r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Současný stav – popis aktuální situace, označení problematických oblastí, které koncepce řeší</a:t>
            </a:r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Seznam specifických cílů – výčet jednotlivých cílů, jejichž realizace bude pravidelně evaluována, stručný popis specifických cílů a označení nástrojů k úspěšné realizaci</a:t>
            </a:r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Příběh vězně – ilustrativní příklad typizovaného odsouzeného, tak jak by vypadal jeho život v případě pokračování současného stavu a nenaplnění cílů (pan Starý) a naopak při dosažení cílů (pan Nový), přiblížení cílů koncepce co nejširšímu okruhu osob </a:t>
            </a:r>
          </a:p>
        </p:txBody>
      </p:sp>
      <p:sp>
        <p:nvSpPr>
          <p:cNvPr id="112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45A0279-1C2F-423E-BEB5-DFA4DD0858DF}" type="slidenum">
              <a:rPr lang="cs-CZ" altLang="cs-CZ" smtClean="0"/>
              <a:pPr/>
              <a:t>4</a:t>
            </a:fld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val="3289383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B9A263FB-9553-FE40-B69A-A21F891332B5}"/>
              </a:ext>
            </a:extLst>
          </p:cNvPr>
          <p:cNvGrpSpPr/>
          <p:nvPr userDrawn="1"/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gradFill flip="none" rotWithShape="1">
              <a:gsLst>
                <a:gs pos="0">
                  <a:srgbClr val="00549F">
                    <a:shade val="30000"/>
                    <a:satMod val="115000"/>
                  </a:srgbClr>
                </a:gs>
                <a:gs pos="50000">
                  <a:srgbClr val="00549F">
                    <a:shade val="67500"/>
                    <a:satMod val="115000"/>
                  </a:srgbClr>
                </a:gs>
                <a:gs pos="100000">
                  <a:srgbClr val="00549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14">
              <a:extLst>
                <a:ext uri="{FF2B5EF4-FFF2-40B4-BE49-F238E27FC236}">
                  <a16:creationId xmlns:a16="http://schemas.microsoft.com/office/drawing/2014/main" id="{9D2871E8-D0C6-FA42-BD07-84FB26C4C3D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>
              <a:off x="-1" y="-1"/>
              <a:ext cx="7896225" cy="5687313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 smtClean="0"/>
              <a:t>Kliknutím můžete upravit styl předlohy.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 smtClean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 smtClean="0"/>
              <a:t>Upravte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4"/>
          </a:xfrm>
        </p:spPr>
        <p:txBody>
          <a:bodyPr/>
          <a:lstStyle/>
          <a:p>
            <a:pPr lvl="0"/>
            <a:r>
              <a:rPr lang="cs-CZ" dirty="0" smtClean="0"/>
              <a:t>Upravte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dirty="0" smtClean="0"/>
              <a:t>Upravte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dirty="0" smtClean="0"/>
              <a:t>Upravte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NUL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987B16C9-6EB4-B441-99E2-038B7B550DF6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CE242A34-4B81-0044-BA95-540016741164}"/>
                </a:ext>
              </a:extLst>
            </p:cNvPr>
            <p:cNvSpPr/>
            <p:nvPr userDrawn="1"/>
          </p:nvSpPr>
          <p:spPr>
            <a:xfrm>
              <a:off x="-1" y="0"/>
              <a:ext cx="12192001" cy="6858000"/>
            </a:xfrm>
            <a:prstGeom prst="rect">
              <a:avLst/>
            </a:prstGeom>
            <a:gradFill flip="none" rotWithShape="1">
              <a:gsLst>
                <a:gs pos="0">
                  <a:srgbClr val="00549F">
                    <a:shade val="30000"/>
                    <a:satMod val="115000"/>
                  </a:srgbClr>
                </a:gs>
                <a:gs pos="50000">
                  <a:srgbClr val="00549F">
                    <a:shade val="67500"/>
                    <a:satMod val="115000"/>
                  </a:srgbClr>
                </a:gs>
                <a:gs pos="100000">
                  <a:srgbClr val="00549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cxnSp>
          <p:nvCxnSpPr>
            <p:cNvPr id="9" name="Přímá spojnice 8">
              <a:extLst>
                <a:ext uri="{FF2B5EF4-FFF2-40B4-BE49-F238E27FC236}">
                  <a16:creationId xmlns:a16="http://schemas.microsoft.com/office/drawing/2014/main" id="{E7DE0464-B0AE-E643-9683-91B407784A1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0" y="6294210"/>
              <a:ext cx="12192000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Grafický objekt 11">
              <a:extLst>
                <a:ext uri="{FF2B5EF4-FFF2-40B4-BE49-F238E27FC236}">
                  <a16:creationId xmlns:a16="http://schemas.microsoft.com/office/drawing/2014/main" id="{DE55D01D-646A-744F-B542-83A21236EB5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3">
              <a:extLst>
                <a:ext uri="{96DAC541-7B7A-43D3-8B79-37D633B846F1}">
                  <asvg:svgBlip xmlns:lc="http://schemas.openxmlformats.org/drawingml/2006/lockedCanvas" xmlns=""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-1" y="0"/>
              <a:ext cx="2110507" cy="1520108"/>
            </a:xfrm>
            <a:prstGeom prst="rect">
              <a:avLst/>
            </a:prstGeom>
          </p:spPr>
        </p:pic>
      </p:grpSp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21.02.2022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lkraj.cz/portal/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esm.justice.cz/ias/issm/rejstrik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altLang="cs-CZ" b="1" dirty="0"/>
              <a:t>SEMINÁŘ PRO ŽADATELE </a:t>
            </a:r>
            <a:br>
              <a:rPr lang="pl-PL" altLang="cs-CZ" b="1" dirty="0"/>
            </a:br>
            <a:r>
              <a:rPr lang="pl-PL" altLang="cs-CZ" b="1" dirty="0"/>
              <a:t>O DOTACI PRO ROK 2023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/>
              <a:t>Dotace na </a:t>
            </a:r>
            <a:r>
              <a:rPr lang="cs-CZ" b="1" dirty="0" smtClean="0"/>
              <a:t>akce </a:t>
            </a:r>
            <a:r>
              <a:rPr lang="cs-CZ" b="1" dirty="0"/>
              <a:t>spolků hasičů </a:t>
            </a:r>
            <a:br>
              <a:rPr lang="cs-CZ" b="1" dirty="0"/>
            </a:br>
            <a:r>
              <a:rPr lang="cs-CZ" b="1" dirty="0"/>
              <a:t>a pobočných spolků hasičů Olomouckého kraje 2023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2249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2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402079" y="1071153"/>
            <a:ext cx="8212183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cs-CZ" altLang="cs-CZ" sz="2200" b="1" u="sng" dirty="0">
                <a:solidFill>
                  <a:schemeClr val="bg1"/>
                </a:solidFill>
                <a:cs typeface="Times New Roman" panose="02020603050405020304" pitchFamily="18" charset="0"/>
              </a:rPr>
              <a:t>Obsah metodického semináře </a:t>
            </a:r>
            <a:endParaRPr lang="cs-CZ" altLang="cs-CZ" sz="2200" u="sng" dirty="0">
              <a:solidFill>
                <a:schemeClr val="bg1"/>
              </a:solidFill>
              <a:cs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cs-CZ" altLang="cs-CZ" sz="2000" dirty="0">
                <a:solidFill>
                  <a:schemeClr val="bg1"/>
                </a:solidFill>
                <a:cs typeface="Times New Roman" panose="02020603050405020304" pitchFamily="18" charset="0"/>
              </a:rPr>
              <a:t>Úvod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cs-CZ" altLang="cs-CZ" sz="2000" dirty="0">
                <a:solidFill>
                  <a:schemeClr val="bg1"/>
                </a:solidFill>
                <a:cs typeface="Times New Roman" panose="02020603050405020304" pitchFamily="18" charset="0"/>
              </a:rPr>
              <a:t>Seznámení s Pravidly dotačního titulu pro rok 2023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cs-CZ" altLang="cs-CZ" sz="2000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Orientace</a:t>
            </a:r>
            <a:r>
              <a:rPr lang="cs-CZ" altLang="cs-CZ" sz="2000" dirty="0">
                <a:solidFill>
                  <a:schemeClr val="bg1"/>
                </a:solidFill>
                <a:cs typeface="Times New Roman" panose="02020603050405020304" pitchFamily="18" charset="0"/>
              </a:rPr>
              <a:t> v Pravidlech dotačního titulu, vyplnění vzorové </a:t>
            </a:r>
            <a:r>
              <a:rPr lang="cs-CZ" altLang="cs-CZ" sz="2000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žádosti</a:t>
            </a:r>
            <a:endParaRPr lang="cs-CZ" altLang="cs-CZ" sz="2000" dirty="0">
              <a:solidFill>
                <a:schemeClr val="bg1"/>
              </a:solidFill>
              <a:cs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cs-CZ" altLang="cs-CZ" sz="2000" dirty="0">
                <a:solidFill>
                  <a:schemeClr val="bg1"/>
                </a:solidFill>
                <a:cs typeface="Times New Roman" panose="02020603050405020304" pitchFamily="18" charset="0"/>
              </a:rPr>
              <a:t>Dotazy, diskuze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cs-CZ" altLang="cs-CZ" sz="2000" i="1" dirty="0">
                <a:solidFill>
                  <a:schemeClr val="bg1"/>
                </a:solidFill>
                <a:cs typeface="Times New Roman" panose="02020603050405020304" pitchFamily="18" charset="0"/>
              </a:rPr>
              <a:t>Časový rozsah semináře: 1 hod. </a:t>
            </a:r>
            <a:r>
              <a:rPr lang="cs-CZ" altLang="cs-CZ" sz="2000" i="1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až 2 </a:t>
            </a:r>
            <a:r>
              <a:rPr lang="cs-CZ" altLang="cs-CZ" sz="2000" i="1" dirty="0">
                <a:solidFill>
                  <a:schemeClr val="bg1"/>
                </a:solidFill>
                <a:cs typeface="Times New Roman" panose="02020603050405020304" pitchFamily="18" charset="0"/>
              </a:rPr>
              <a:t>hod. (dle diskuze)</a:t>
            </a:r>
          </a:p>
        </p:txBody>
      </p:sp>
    </p:spTree>
    <p:extLst>
      <p:ext uri="{BB962C8B-B14F-4D97-AF65-F5344CB8AC3E}">
        <p14:creationId xmlns:p14="http://schemas.microsoft.com/office/powerpoint/2010/main" val="24176329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3</a:t>
            </a:fld>
            <a:endParaRPr lang="cs-CZ"/>
          </a:p>
        </p:txBody>
      </p:sp>
      <p:sp>
        <p:nvSpPr>
          <p:cNvPr id="5" name="Zástupný symbol pro obsah 1"/>
          <p:cNvSpPr txBox="1">
            <a:spLocks/>
          </p:cNvSpPr>
          <p:nvPr/>
        </p:nvSpPr>
        <p:spPr>
          <a:xfrm>
            <a:off x="1793966" y="1375954"/>
            <a:ext cx="9056914" cy="486927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Tx/>
              <a:buNone/>
              <a:defRPr/>
            </a:pPr>
            <a:r>
              <a:rPr lang="cs-CZ" sz="2000" b="1" dirty="0" smtClean="0"/>
              <a:t>Dotační titul 13_01_1 Dotace na akce spolků hasičů a pobočných spolků hasičů Olomouckého kraje 2023 </a:t>
            </a:r>
            <a:r>
              <a:rPr lang="cs-CZ" sz="2000" b="1" dirty="0"/>
              <a:t>(dále jen DT) se poskytuje pouze na akce spolků hasičů a pobočných spolků hasičů Olomouckého </a:t>
            </a:r>
            <a:r>
              <a:rPr lang="cs-CZ" sz="2000" b="1" dirty="0" smtClean="0"/>
              <a:t>kraje.</a:t>
            </a:r>
          </a:p>
          <a:p>
            <a:pPr marL="0" indent="0" algn="just">
              <a:buFontTx/>
              <a:buNone/>
              <a:defRPr/>
            </a:pPr>
            <a:endParaRPr lang="cs-CZ" sz="2000" b="1" dirty="0" smtClean="0"/>
          </a:p>
          <a:p>
            <a:pPr>
              <a:defRPr/>
            </a:pPr>
            <a:r>
              <a:rPr lang="cs-CZ" sz="1800" b="1" dirty="0"/>
              <a:t>Soutěž v požárním sportu organizovaná pro dospělé</a:t>
            </a:r>
          </a:p>
          <a:p>
            <a:pPr>
              <a:defRPr/>
            </a:pPr>
            <a:r>
              <a:rPr lang="cs-CZ" sz="1800" b="1" dirty="0"/>
              <a:t>Soutěž v požárním sportu organizovaná pro děti/dorost/mládež</a:t>
            </a:r>
          </a:p>
          <a:p>
            <a:pPr>
              <a:defRPr/>
            </a:pPr>
            <a:r>
              <a:rPr lang="cs-CZ" sz="1800" b="1" dirty="0"/>
              <a:t>Soutěž v požárním sportu organizovaná pro veterány</a:t>
            </a:r>
          </a:p>
          <a:p>
            <a:pPr>
              <a:defRPr/>
            </a:pPr>
            <a:r>
              <a:rPr lang="cs-CZ" sz="1800" b="1" dirty="0"/>
              <a:t>Výročí založení Sboru dobrovolných hasičů</a:t>
            </a:r>
          </a:p>
          <a:p>
            <a:pPr>
              <a:defRPr/>
            </a:pPr>
            <a:endParaRPr lang="cs-CZ" sz="1800" b="1" dirty="0"/>
          </a:p>
          <a:p>
            <a:pPr marL="0" indent="0">
              <a:buFontTx/>
              <a:buNone/>
              <a:defRPr/>
            </a:pPr>
            <a:r>
              <a:rPr lang="cs-CZ" sz="1800" b="1" u="sng" dirty="0"/>
              <a:t>Dotační titul není určen na dětské dny, tábory, soustředění apod.</a:t>
            </a:r>
            <a:r>
              <a:rPr lang="cs-CZ" sz="1800" b="1" dirty="0"/>
              <a:t>, </a:t>
            </a:r>
            <a:br>
              <a:rPr lang="cs-CZ" sz="1800" b="1" dirty="0"/>
            </a:br>
            <a:r>
              <a:rPr lang="cs-CZ" sz="1800" b="1" dirty="0"/>
              <a:t>ale pouze na soutěže s požární tématikou či výročí založení Sboru dobrovolných hasičů.</a:t>
            </a:r>
          </a:p>
          <a:p>
            <a:pPr marL="0" indent="0">
              <a:buFontTx/>
              <a:buNone/>
              <a:defRPr/>
            </a:pPr>
            <a:endParaRPr lang="cs-CZ" sz="18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874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1978025" y="609601"/>
            <a:ext cx="8080375" cy="5516564"/>
          </a:xfrm>
        </p:spPr>
        <p:txBody>
          <a:bodyPr/>
          <a:lstStyle/>
          <a:p>
            <a:pPr marL="0" indent="0">
              <a:buNone/>
              <a:defRPr/>
            </a:pPr>
            <a:endParaRPr lang="cs-CZ" sz="2400" b="1" dirty="0" smtClean="0">
              <a:solidFill>
                <a:srgbClr val="000000"/>
              </a:solidFill>
            </a:endParaRPr>
          </a:p>
          <a:p>
            <a:pPr marL="0" indent="0">
              <a:buNone/>
              <a:defRPr/>
            </a:pPr>
            <a:endParaRPr lang="cs-CZ" sz="2400" b="1" dirty="0">
              <a:solidFill>
                <a:srgbClr val="000000"/>
              </a:solidFill>
            </a:endParaRPr>
          </a:p>
          <a:p>
            <a:pPr marL="0" indent="0">
              <a:buNone/>
              <a:defRPr/>
            </a:pPr>
            <a:r>
              <a:rPr lang="cs-CZ" sz="2400" b="1" dirty="0"/>
              <a:t>Žadatel </a:t>
            </a:r>
            <a:r>
              <a:rPr lang="cs-CZ" sz="2400" b="1" u="sng" dirty="0"/>
              <a:t>může v rámci vyhlášeného dotačního titulu </a:t>
            </a:r>
            <a:r>
              <a:rPr lang="cs-CZ" sz="2400" b="1" dirty="0"/>
              <a:t>podat pouze jednu žádost. </a:t>
            </a:r>
            <a:endParaRPr lang="cs-CZ" sz="2400" b="1" dirty="0" smtClean="0"/>
          </a:p>
          <a:p>
            <a:pPr marL="0" indent="0">
              <a:buNone/>
              <a:defRPr/>
            </a:pPr>
            <a:endParaRPr lang="cs-CZ" sz="2400" b="1" dirty="0"/>
          </a:p>
          <a:p>
            <a:pPr marL="0" indent="0">
              <a:buNone/>
              <a:defRPr/>
            </a:pPr>
            <a:r>
              <a:rPr lang="cs-CZ" sz="2400" b="1" dirty="0"/>
              <a:t>Dotaci je možno použít na úhradu uznatelných výdajů </a:t>
            </a:r>
            <a:r>
              <a:rPr lang="cs-CZ" sz="2400" b="1" dirty="0" smtClean="0"/>
              <a:t>akce </a:t>
            </a:r>
            <a:r>
              <a:rPr lang="cs-CZ" sz="2400" b="1" dirty="0"/>
              <a:t>od 1</a:t>
            </a:r>
            <a:r>
              <a:rPr lang="cs-CZ" sz="2400" b="1" dirty="0" smtClean="0"/>
              <a:t>. 1. 2023 </a:t>
            </a:r>
            <a:r>
              <a:rPr lang="cs-CZ" sz="2400" b="1" dirty="0"/>
              <a:t>do 31</a:t>
            </a:r>
            <a:r>
              <a:rPr lang="cs-CZ" sz="2400" b="1" dirty="0" smtClean="0"/>
              <a:t>. 10. 2023</a:t>
            </a:r>
            <a:r>
              <a:rPr lang="cs-CZ" sz="2400" b="1" dirty="0"/>
              <a:t>.</a:t>
            </a:r>
          </a:p>
          <a:p>
            <a:pPr marL="0" indent="0">
              <a:buNone/>
              <a:defRPr/>
            </a:pPr>
            <a:endParaRPr lang="cs-CZ" sz="2400" b="1" dirty="0"/>
          </a:p>
          <a:p>
            <a:pPr marL="0" indent="0">
              <a:buNone/>
              <a:defRPr/>
            </a:pPr>
            <a:r>
              <a:rPr lang="cs-CZ" sz="2000" b="1" u="sng" dirty="0" smtClean="0"/>
              <a:t>Minimální výše dotace na jednu akci činí: 5.000,- Kč</a:t>
            </a:r>
          </a:p>
          <a:p>
            <a:pPr marL="0" indent="0">
              <a:buNone/>
              <a:defRPr/>
            </a:pPr>
            <a:r>
              <a:rPr lang="cs-CZ" sz="2000" b="1" u="sng" dirty="0" smtClean="0"/>
              <a:t>Maximální výše dotace na jednu akci činí: 35.000,- Kč</a:t>
            </a:r>
            <a:endParaRPr lang="cs-CZ" sz="2000" b="1" u="sng" dirty="0"/>
          </a:p>
        </p:txBody>
      </p:sp>
      <p:sp>
        <p:nvSpPr>
          <p:cNvPr id="10244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0207625" y="6248400"/>
            <a:ext cx="304800" cy="476250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C897EAE-CADA-4446-A47E-5DB6F73B0EDC}" type="slidenum">
              <a:rPr lang="cs-CZ" altLang="cs-CZ" sz="1400">
                <a:solidFill>
                  <a:schemeClr val="bg1"/>
                </a:solidFill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cs-CZ" altLang="cs-CZ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0878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5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497873" y="1139283"/>
            <a:ext cx="9544596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2000" b="1" u="sng" dirty="0">
                <a:solidFill>
                  <a:schemeClr val="bg1"/>
                </a:solidFill>
              </a:rPr>
              <a:t>Příjem žádostí od </a:t>
            </a:r>
            <a:r>
              <a:rPr lang="cs-CZ" sz="2000" b="1" u="sng" dirty="0" smtClean="0">
                <a:solidFill>
                  <a:schemeClr val="bg1"/>
                </a:solidFill>
              </a:rPr>
              <a:t>20. 3. 2023 </a:t>
            </a:r>
            <a:r>
              <a:rPr lang="cs-CZ" sz="2000" b="1" u="sng" dirty="0">
                <a:solidFill>
                  <a:schemeClr val="bg1"/>
                </a:solidFill>
              </a:rPr>
              <a:t>do 2</a:t>
            </a:r>
            <a:r>
              <a:rPr lang="cs-CZ" sz="2000" b="1" u="sng" dirty="0" smtClean="0">
                <a:solidFill>
                  <a:schemeClr val="bg1"/>
                </a:solidFill>
              </a:rPr>
              <a:t>8. 4. 2023 do 12:00hodin</a:t>
            </a:r>
          </a:p>
          <a:p>
            <a:pPr>
              <a:defRPr/>
            </a:pPr>
            <a:endParaRPr lang="cs-CZ" sz="2000" b="1" u="sng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cs-CZ" dirty="0">
                <a:solidFill>
                  <a:schemeClr val="bg1"/>
                </a:solidFill>
              </a:rPr>
              <a:t>Žádost se vyplňuje přes </a:t>
            </a:r>
            <a:r>
              <a:rPr lang="cs-CZ" dirty="0" smtClean="0">
                <a:solidFill>
                  <a:schemeClr val="bg1"/>
                </a:solidFill>
              </a:rPr>
              <a:t>systém RAP </a:t>
            </a:r>
            <a:r>
              <a:rPr lang="cs-CZ" dirty="0">
                <a:latin typeface="Roboto Condensed"/>
                <a:hlinkClick r:id="rId2"/>
              </a:rPr>
              <a:t>https://www.olkraj.cz/portal</a:t>
            </a:r>
            <a:r>
              <a:rPr lang="cs-CZ" dirty="0" smtClean="0">
                <a:latin typeface="Roboto Condensed"/>
                <a:hlinkClick r:id="rId2"/>
              </a:rPr>
              <a:t>/</a:t>
            </a:r>
            <a:endParaRPr lang="cs-CZ" dirty="0" smtClean="0">
              <a:latin typeface="Roboto Condensed"/>
            </a:endParaRPr>
          </a:p>
          <a:p>
            <a:pPr>
              <a:defRPr/>
            </a:pPr>
            <a:endParaRPr lang="cs-CZ" dirty="0">
              <a:latin typeface="Roboto Condensed"/>
            </a:endParaRPr>
          </a:p>
          <a:p>
            <a:pPr>
              <a:defRPr/>
            </a:pPr>
            <a:r>
              <a:rPr lang="cs-CZ" dirty="0">
                <a:solidFill>
                  <a:schemeClr val="bg1"/>
                </a:solidFill>
                <a:latin typeface="Roboto Condensed"/>
              </a:rPr>
              <a:t>Způsoby podání žádosti jsou uvedeny v Pravidlech a </a:t>
            </a:r>
            <a:r>
              <a:rPr lang="cs-CZ" dirty="0" smtClean="0">
                <a:solidFill>
                  <a:schemeClr val="bg1"/>
                </a:solidFill>
                <a:latin typeface="Roboto Condensed"/>
              </a:rPr>
              <a:t>Zásadách.</a:t>
            </a:r>
          </a:p>
          <a:p>
            <a:pPr>
              <a:defRPr/>
            </a:pPr>
            <a:endParaRPr lang="cs-CZ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cs-CZ" altLang="cs-CZ" sz="2000" b="1" u="sng" dirty="0">
                <a:solidFill>
                  <a:schemeClr val="bg1"/>
                </a:solidFill>
                <a:cs typeface="Arial" panose="020B0604020202020204" pitchFamily="34" charset="0"/>
              </a:rPr>
              <a:t>Vyhodnocení žádostí:</a:t>
            </a:r>
          </a:p>
          <a:p>
            <a:pPr algn="just">
              <a:defRPr/>
            </a:pPr>
            <a:r>
              <a:rPr lang="cs-CZ" altLang="cs-CZ" dirty="0" smtClean="0">
                <a:solidFill>
                  <a:schemeClr val="bg1"/>
                </a:solidFill>
                <a:cs typeface="Arial" panose="020B0604020202020204" pitchFamily="34" charset="0"/>
              </a:rPr>
              <a:t>Vyhodnocení a administrace žádostí do </a:t>
            </a:r>
            <a:r>
              <a:rPr lang="cs-CZ" altLang="cs-CZ" b="1" dirty="0" smtClean="0">
                <a:solidFill>
                  <a:schemeClr val="bg1"/>
                </a:solidFill>
                <a:cs typeface="Arial" panose="020B0604020202020204" pitchFamily="34" charset="0"/>
              </a:rPr>
              <a:t>26. 5. 2023.</a:t>
            </a:r>
          </a:p>
          <a:p>
            <a:pPr algn="just">
              <a:defRPr/>
            </a:pPr>
            <a:r>
              <a:rPr lang="cs-CZ" altLang="cs-CZ" dirty="0" smtClean="0">
                <a:solidFill>
                  <a:schemeClr val="bg1"/>
                </a:solidFill>
                <a:cs typeface="Arial" panose="020B0604020202020204" pitchFamily="34" charset="0"/>
              </a:rPr>
              <a:t>Schválení rozdělení dotace Radou Olomouckého kraje dne </a:t>
            </a:r>
            <a:r>
              <a:rPr lang="cs-CZ" altLang="cs-CZ" b="1" dirty="0" smtClean="0">
                <a:solidFill>
                  <a:schemeClr val="bg1"/>
                </a:solidFill>
                <a:cs typeface="Arial" panose="020B0604020202020204" pitchFamily="34" charset="0"/>
              </a:rPr>
              <a:t>12. 6. 2023.</a:t>
            </a:r>
            <a:endParaRPr lang="cs-CZ" altLang="cs-CZ" b="1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 algn="just">
              <a:defRPr/>
            </a:pPr>
            <a:endParaRPr lang="cs-CZ" altLang="cs-CZ" sz="2000" b="1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>
              <a:defRPr/>
            </a:pPr>
            <a:r>
              <a:rPr lang="cs-CZ" altLang="cs-CZ" sz="2000" b="1" u="sng" dirty="0">
                <a:solidFill>
                  <a:schemeClr val="bg1"/>
                </a:solidFill>
                <a:cs typeface="Arial" panose="020B0604020202020204" pitchFamily="34" charset="0"/>
              </a:rPr>
              <a:t>Lhůta pro použití dotace:</a:t>
            </a:r>
          </a:p>
          <a:p>
            <a:pPr algn="just">
              <a:defRPr/>
            </a:pPr>
            <a:r>
              <a:rPr lang="cs-CZ" altLang="cs-CZ" dirty="0">
                <a:solidFill>
                  <a:schemeClr val="bg1"/>
                </a:solidFill>
                <a:cs typeface="Arial" panose="020B0604020202020204" pitchFamily="34" charset="0"/>
              </a:rPr>
              <a:t>Dotaci je možno </a:t>
            </a:r>
            <a:r>
              <a:rPr lang="cs-CZ" altLang="cs-CZ" dirty="0" smtClean="0">
                <a:solidFill>
                  <a:schemeClr val="bg1"/>
                </a:solidFill>
                <a:cs typeface="Arial" panose="020B0604020202020204" pitchFamily="34" charset="0"/>
              </a:rPr>
              <a:t>použít </a:t>
            </a:r>
            <a:r>
              <a:rPr lang="cs-CZ" altLang="cs-CZ" b="1" dirty="0" smtClean="0">
                <a:solidFill>
                  <a:schemeClr val="bg1"/>
                </a:solidFill>
                <a:cs typeface="Arial" panose="020B0604020202020204" pitchFamily="34" charset="0"/>
              </a:rPr>
              <a:t>od </a:t>
            </a:r>
            <a:r>
              <a:rPr lang="cs-CZ" altLang="cs-CZ" b="1" dirty="0">
                <a:solidFill>
                  <a:schemeClr val="bg1"/>
                </a:solidFill>
                <a:cs typeface="Arial" panose="020B0604020202020204" pitchFamily="34" charset="0"/>
              </a:rPr>
              <a:t>1. 1. </a:t>
            </a:r>
            <a:r>
              <a:rPr lang="cs-CZ" altLang="cs-CZ" b="1" dirty="0" smtClean="0">
                <a:solidFill>
                  <a:schemeClr val="bg1"/>
                </a:solidFill>
                <a:cs typeface="Arial" panose="020B0604020202020204" pitchFamily="34" charset="0"/>
              </a:rPr>
              <a:t>2023 </a:t>
            </a:r>
            <a:r>
              <a:rPr lang="cs-CZ" altLang="cs-CZ" b="1" dirty="0">
                <a:solidFill>
                  <a:schemeClr val="bg1"/>
                </a:solidFill>
                <a:cs typeface="Arial" panose="020B0604020202020204" pitchFamily="34" charset="0"/>
              </a:rPr>
              <a:t>nejpozději do 31. </a:t>
            </a:r>
            <a:r>
              <a:rPr lang="cs-CZ" altLang="cs-CZ" b="1" dirty="0" smtClean="0">
                <a:solidFill>
                  <a:schemeClr val="bg1"/>
                </a:solidFill>
                <a:cs typeface="Arial" panose="020B0604020202020204" pitchFamily="34" charset="0"/>
              </a:rPr>
              <a:t>10. 2023</a:t>
            </a:r>
            <a:r>
              <a:rPr lang="cs-CZ" altLang="cs-CZ" dirty="0" smtClean="0">
                <a:solidFill>
                  <a:schemeClr val="bg1"/>
                </a:solidFill>
                <a:cs typeface="Arial" panose="020B0604020202020204" pitchFamily="34" charset="0"/>
              </a:rPr>
              <a:t>.</a:t>
            </a:r>
            <a:endParaRPr lang="cs-CZ" altLang="cs-CZ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>
              <a:defRPr/>
            </a:pPr>
            <a:endParaRPr lang="cs-CZ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cs-CZ" dirty="0">
                <a:solidFill>
                  <a:schemeClr val="bg1"/>
                </a:solidFill>
              </a:rPr>
              <a:t>Pozdější čerpání dotace není možné</a:t>
            </a:r>
            <a:r>
              <a:rPr lang="cs-CZ" dirty="0" smtClean="0">
                <a:solidFill>
                  <a:schemeClr val="bg1"/>
                </a:solidFill>
              </a:rPr>
              <a:t>.</a:t>
            </a:r>
          </a:p>
          <a:p>
            <a:pPr>
              <a:defRPr/>
            </a:pPr>
            <a:endParaRPr lang="cs-CZ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cs-CZ" b="1" dirty="0" smtClean="0">
                <a:solidFill>
                  <a:schemeClr val="bg1"/>
                </a:solidFill>
              </a:rPr>
              <a:t>Vyúčtování dotace se vždy řídí uzavřenou smlouvou!</a:t>
            </a:r>
            <a:endParaRPr lang="cs-CZ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1470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6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943497" y="583475"/>
            <a:ext cx="5468983" cy="385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indent="-540385" algn="ctr">
              <a:lnSpc>
                <a:spcPct val="106000"/>
              </a:lnSpc>
              <a:spcAft>
                <a:spcPts val="0"/>
              </a:spcAft>
            </a:pPr>
            <a:r>
              <a:rPr lang="cs-CZ" b="1" cap="all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Kritéria hodnocení žádostí – definice</a:t>
            </a:r>
            <a:endParaRPr lang="cs-CZ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9530372"/>
              </p:ext>
            </p:extLst>
          </p:nvPr>
        </p:nvGraphicFramePr>
        <p:xfrm>
          <a:off x="1308462" y="1123408"/>
          <a:ext cx="8558349" cy="2835990"/>
        </p:xfrm>
        <a:graphic>
          <a:graphicData uri="http://schemas.openxmlformats.org/drawingml/2006/table">
            <a:tbl>
              <a:tblPr firstRow="1" firstCol="1" bandRow="1"/>
              <a:tblGrid>
                <a:gridCol w="661484">
                  <a:extLst>
                    <a:ext uri="{9D8B030D-6E8A-4147-A177-3AD203B41FA5}">
                      <a16:colId xmlns:a16="http://schemas.microsoft.com/office/drawing/2014/main" val="448422364"/>
                    </a:ext>
                  </a:extLst>
                </a:gridCol>
                <a:gridCol w="6450263">
                  <a:extLst>
                    <a:ext uri="{9D8B030D-6E8A-4147-A177-3AD203B41FA5}">
                      <a16:colId xmlns:a16="http://schemas.microsoft.com/office/drawing/2014/main" val="1259417174"/>
                    </a:ext>
                  </a:extLst>
                </a:gridCol>
                <a:gridCol w="1446602">
                  <a:extLst>
                    <a:ext uri="{9D8B030D-6E8A-4147-A177-3AD203B41FA5}">
                      <a16:colId xmlns:a16="http://schemas.microsoft.com/office/drawing/2014/main" val="1254954431"/>
                    </a:ext>
                  </a:extLst>
                </a:gridCol>
              </a:tblGrid>
              <a:tr h="487459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Hodnotící kritéria hodnocená administrátorem 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ctr"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Počet bodů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663854"/>
                  </a:ext>
                </a:extLst>
              </a:tr>
              <a:tr h="348141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A1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u="sng" baseline="0" dirty="0"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Velikost členské základny žadatele</a:t>
                      </a:r>
                      <a:endParaRPr lang="cs-CZ" sz="1100" baseline="0" dirty="0">
                        <a:solidFill>
                          <a:schemeClr val="tx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baseline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baseline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4917494"/>
                  </a:ext>
                </a:extLst>
              </a:tr>
              <a:tr h="249541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a) </a:t>
                      </a:r>
                      <a:r>
                        <a:rPr lang="cs-CZ" sz="1200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Do </a:t>
                      </a:r>
                      <a:r>
                        <a:rPr lang="cs-CZ" sz="1200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                                                                                                     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10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02531"/>
                  </a:ext>
                </a:extLst>
              </a:tr>
              <a:tr h="249541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b) </a:t>
                      </a:r>
                      <a:r>
                        <a:rPr lang="cs-CZ" sz="1200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21–50                                                                                                      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baseline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8</a:t>
                      </a:r>
                      <a:endParaRPr lang="cs-CZ" sz="1100" baseline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289488"/>
                  </a:ext>
                </a:extLst>
              </a:tr>
              <a:tr h="249541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c) </a:t>
                      </a:r>
                      <a:r>
                        <a:rPr lang="cs-CZ" sz="1200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Více </a:t>
                      </a:r>
                      <a:r>
                        <a:rPr lang="cs-CZ" sz="1200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než 50                                                                                             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baseline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5</a:t>
                      </a:r>
                      <a:endParaRPr lang="cs-CZ" sz="1100" baseline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147162"/>
                  </a:ext>
                </a:extLst>
              </a:tr>
              <a:tr h="348657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A2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u="sng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Míra dopadu projektu na občany kraje – předpokládaný počet přímých účastníků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baseline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baseline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284458"/>
                  </a:ext>
                </a:extLst>
              </a:tr>
              <a:tr h="249541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AutoNum type="alphaLcParenR"/>
                      </a:pPr>
                      <a:r>
                        <a:rPr lang="cs-CZ" sz="1100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Více než 300 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10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4157045"/>
                  </a:ext>
                </a:extLst>
              </a:tr>
              <a:tr h="286868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None/>
                      </a:pPr>
                      <a:r>
                        <a:rPr lang="cs-CZ" sz="11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b)      101-300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8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5117060"/>
                  </a:ext>
                </a:extLst>
              </a:tr>
              <a:tr h="366701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None/>
                      </a:pPr>
                      <a:r>
                        <a:rPr lang="cs-CZ" sz="11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c)       Do </a:t>
                      </a:r>
                      <a:r>
                        <a:rPr lang="cs-CZ" sz="1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5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8441647"/>
                  </a:ext>
                </a:extLst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1718949"/>
              </p:ext>
            </p:extLst>
          </p:nvPr>
        </p:nvGraphicFramePr>
        <p:xfrm>
          <a:off x="1308462" y="3962401"/>
          <a:ext cx="8558349" cy="1564270"/>
        </p:xfrm>
        <a:graphic>
          <a:graphicData uri="http://schemas.openxmlformats.org/drawingml/2006/table">
            <a:tbl>
              <a:tblPr firstRow="1" firstCol="1" bandRow="1"/>
              <a:tblGrid>
                <a:gridCol w="661484">
                  <a:extLst>
                    <a:ext uri="{9D8B030D-6E8A-4147-A177-3AD203B41FA5}">
                      <a16:colId xmlns:a16="http://schemas.microsoft.com/office/drawing/2014/main" val="2377538478"/>
                    </a:ext>
                  </a:extLst>
                </a:gridCol>
                <a:gridCol w="6450263">
                  <a:extLst>
                    <a:ext uri="{9D8B030D-6E8A-4147-A177-3AD203B41FA5}">
                      <a16:colId xmlns:a16="http://schemas.microsoft.com/office/drawing/2014/main" val="1381578783"/>
                    </a:ext>
                  </a:extLst>
                </a:gridCol>
                <a:gridCol w="1446602">
                  <a:extLst>
                    <a:ext uri="{9D8B030D-6E8A-4147-A177-3AD203B41FA5}">
                      <a16:colId xmlns:a16="http://schemas.microsoft.com/office/drawing/2014/main" val="3264043338"/>
                    </a:ext>
                  </a:extLst>
                </a:gridCol>
              </a:tblGrid>
              <a:tr h="457598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A3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u="sng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Počet všech poskytnutých dotací žadateli v rámci tohoto dotačního titulu od roku 2020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baseline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baseline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6830023"/>
                  </a:ext>
                </a:extLst>
              </a:tr>
              <a:tr h="335568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baseline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baseline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AutoNum type="alphaLcParenR"/>
                      </a:pPr>
                      <a:r>
                        <a:rPr lang="cs-CZ" sz="1100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 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</a:t>
                      </a:r>
                      <a:r>
                        <a:rPr lang="cs-CZ" sz="1200" b="1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20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4253388"/>
                  </a:ext>
                </a:extLst>
              </a:tr>
              <a:tr h="277988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None/>
                      </a:pPr>
                      <a:r>
                        <a:rPr lang="cs-CZ" sz="11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b)     1-2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cs-CZ" sz="12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4942394"/>
                  </a:ext>
                </a:extLst>
              </a:tr>
              <a:tr h="493116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None/>
                      </a:pPr>
                      <a:r>
                        <a:rPr lang="cs-CZ" sz="11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c)     3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cs-CZ" sz="1200" b="1" baseline="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4011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381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7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943497" y="583475"/>
            <a:ext cx="5468983" cy="385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indent="-540385" algn="ctr">
              <a:lnSpc>
                <a:spcPct val="106000"/>
              </a:lnSpc>
              <a:spcAft>
                <a:spcPts val="0"/>
              </a:spcAft>
            </a:pPr>
            <a:r>
              <a:rPr lang="cs-CZ" b="1" cap="all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Kritéria hodnocení žádostí – definice</a:t>
            </a:r>
            <a:endParaRPr lang="cs-CZ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7461537"/>
              </p:ext>
            </p:extLst>
          </p:nvPr>
        </p:nvGraphicFramePr>
        <p:xfrm>
          <a:off x="1308462" y="1123408"/>
          <a:ext cx="8619309" cy="3622763"/>
        </p:xfrm>
        <a:graphic>
          <a:graphicData uri="http://schemas.openxmlformats.org/drawingml/2006/table">
            <a:tbl>
              <a:tblPr firstRow="1" firstCol="1" bandRow="1"/>
              <a:tblGrid>
                <a:gridCol w="666196">
                  <a:extLst>
                    <a:ext uri="{9D8B030D-6E8A-4147-A177-3AD203B41FA5}">
                      <a16:colId xmlns:a16="http://schemas.microsoft.com/office/drawing/2014/main" val="448422364"/>
                    </a:ext>
                  </a:extLst>
                </a:gridCol>
                <a:gridCol w="6795394">
                  <a:extLst>
                    <a:ext uri="{9D8B030D-6E8A-4147-A177-3AD203B41FA5}">
                      <a16:colId xmlns:a16="http://schemas.microsoft.com/office/drawing/2014/main" val="1259417174"/>
                    </a:ext>
                  </a:extLst>
                </a:gridCol>
                <a:gridCol w="1157719">
                  <a:extLst>
                    <a:ext uri="{9D8B030D-6E8A-4147-A177-3AD203B41FA5}">
                      <a16:colId xmlns:a16="http://schemas.microsoft.com/office/drawing/2014/main" val="1254954431"/>
                    </a:ext>
                  </a:extLst>
                </a:gridCol>
              </a:tblGrid>
              <a:tr h="618577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cs-CZ" sz="11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Hodnotící kritéria hodnocená pracovní skupinou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ctr"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Počet bodů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663854"/>
                  </a:ext>
                </a:extLst>
              </a:tr>
              <a:tr h="674391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B1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u="sng" baseline="0" dirty="0" smtClean="0"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Druh realizované/</a:t>
                      </a:r>
                      <a:r>
                        <a:rPr lang="cs-CZ" sz="1200" b="1" u="sng" baseline="0" dirty="0" err="1" smtClean="0"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ých</a:t>
                      </a:r>
                      <a:r>
                        <a:rPr lang="cs-CZ" sz="1200" b="1" u="sng" baseline="0" dirty="0" smtClean="0"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akce/í hrazené/</a:t>
                      </a:r>
                      <a:r>
                        <a:rPr lang="cs-CZ" sz="1200" b="1" u="sng" baseline="0" dirty="0" err="1" smtClean="0"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ých</a:t>
                      </a:r>
                      <a:r>
                        <a:rPr lang="cs-CZ" sz="1200" b="1" u="sng" baseline="0" dirty="0" smtClean="0"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z dotace - bodování při pořádání více akcí dle nejvýše bodované akce</a:t>
                      </a:r>
                      <a:endParaRPr lang="cs-CZ" sz="1100" baseline="0" dirty="0">
                        <a:solidFill>
                          <a:schemeClr val="tx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4917494"/>
                  </a:ext>
                </a:extLst>
              </a:tr>
              <a:tr h="408888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baseline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baseline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pořádání soutěže v požárním sportu organizovaná pro děti/dorost/mládež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cs-CZ" sz="1200" b="1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20</a:t>
                      </a:r>
                      <a:endParaRPr lang="cs-CZ" sz="1200" b="1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02531"/>
                  </a:ext>
                </a:extLst>
              </a:tr>
              <a:tr h="492024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baseline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baseline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indent="-540385" algn="l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pořádání oslavy výročí založení sboru dobrovolných hasičů – 90., 100., 110., 120. výročí a dále každé celé 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cs-CZ" sz="1200" b="1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endParaRPr lang="cs-CZ" sz="1200" b="1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289488"/>
                  </a:ext>
                </a:extLst>
              </a:tr>
              <a:tr h="517436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indent="-540385" algn="l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pořádání soutěže v požárním sportu organizované pro dospělé (muži/ženy) 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cs-CZ" sz="1200" b="1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cs-CZ" sz="1200" b="1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147162"/>
                  </a:ext>
                </a:extLst>
              </a:tr>
              <a:tr h="446739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pořádání oslavy výročí založení sboru dobrovolných hasičů – 60., 65., 70., 75., 80., 85. a každé další půl výročí 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6</a:t>
                      </a:r>
                      <a:endParaRPr lang="cs-CZ" sz="1200" b="1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284458"/>
                  </a:ext>
                </a:extLst>
              </a:tr>
              <a:tr h="464708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cs-CZ" sz="1100" baseline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None/>
                      </a:pPr>
                      <a:r>
                        <a:rPr lang="cs-CZ" sz="11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pořádání soutěže v požárním sportu organizovaná pro veterány 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4</a:t>
                      </a:r>
                      <a:endParaRPr lang="cs-CZ" sz="1200" b="1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41570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202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8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943497" y="583475"/>
            <a:ext cx="5468983" cy="385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indent="-540385" algn="ctr">
              <a:lnSpc>
                <a:spcPct val="106000"/>
              </a:lnSpc>
              <a:spcAft>
                <a:spcPts val="0"/>
              </a:spcAft>
            </a:pPr>
            <a:r>
              <a:rPr lang="cs-CZ" b="1" cap="all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Kritéria hodnocení žádostí – definice</a:t>
            </a:r>
            <a:endParaRPr lang="cs-CZ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0680666"/>
              </p:ext>
            </p:extLst>
          </p:nvPr>
        </p:nvGraphicFramePr>
        <p:xfrm>
          <a:off x="1308462" y="1123409"/>
          <a:ext cx="8619309" cy="4996800"/>
        </p:xfrm>
        <a:graphic>
          <a:graphicData uri="http://schemas.openxmlformats.org/drawingml/2006/table">
            <a:tbl>
              <a:tblPr firstRow="1" firstCol="1" bandRow="1"/>
              <a:tblGrid>
                <a:gridCol w="666196">
                  <a:extLst>
                    <a:ext uri="{9D8B030D-6E8A-4147-A177-3AD203B41FA5}">
                      <a16:colId xmlns:a16="http://schemas.microsoft.com/office/drawing/2014/main" val="448422364"/>
                    </a:ext>
                  </a:extLst>
                </a:gridCol>
                <a:gridCol w="6795394">
                  <a:extLst>
                    <a:ext uri="{9D8B030D-6E8A-4147-A177-3AD203B41FA5}">
                      <a16:colId xmlns:a16="http://schemas.microsoft.com/office/drawing/2014/main" val="1259417174"/>
                    </a:ext>
                  </a:extLst>
                </a:gridCol>
                <a:gridCol w="1157719">
                  <a:extLst>
                    <a:ext uri="{9D8B030D-6E8A-4147-A177-3AD203B41FA5}">
                      <a16:colId xmlns:a16="http://schemas.microsoft.com/office/drawing/2014/main" val="1254954431"/>
                    </a:ext>
                  </a:extLst>
                </a:gridCol>
              </a:tblGrid>
              <a:tr h="553357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cs-CZ" sz="11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B2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Druh účelu použití dotace dle realizované/</a:t>
                      </a:r>
                      <a:r>
                        <a:rPr lang="cs-CZ" sz="1200" b="1" dirty="0" err="1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ých</a:t>
                      </a:r>
                      <a:r>
                        <a:rPr lang="cs-CZ" sz="12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 akce/í hrazené/</a:t>
                      </a:r>
                      <a:r>
                        <a:rPr lang="cs-CZ" sz="1200" b="1" dirty="0" err="1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ých</a:t>
                      </a:r>
                      <a:r>
                        <a:rPr lang="cs-CZ" sz="12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 z dotace - bodování při pořádání více akcí dle nejvýše bodované akce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ctr"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Počet bodů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663854"/>
                  </a:ext>
                </a:extLst>
              </a:tr>
              <a:tr h="490551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výdaje spojené s pořádáním soutěže/í v požárním sportu pro děti/dorost/mládež </a:t>
                      </a:r>
                      <a:endParaRPr lang="cs-CZ" sz="1100" baseline="0" dirty="0">
                        <a:solidFill>
                          <a:schemeClr val="tx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" indent="-540385" algn="l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cs-CZ" sz="12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4917494"/>
                  </a:ext>
                </a:extLst>
              </a:tr>
              <a:tr h="420680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baseline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baseline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výdaje spojené s pořádáním oslavy výročí založení sboru (90., 100., 110., 120. výročí a dále každé celé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" indent="-540385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cs-CZ" sz="12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02531"/>
                  </a:ext>
                </a:extLst>
              </a:tr>
              <a:tr h="436261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indent="-540385" algn="l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výdaje spojené s pořádáním soutěže/í v požárním sportu pro dospělé (muži/ženy)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" indent="-540385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cs-CZ" sz="12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12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289488"/>
                  </a:ext>
                </a:extLst>
              </a:tr>
              <a:tr h="462879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indent="-540385" algn="l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výdaje spojené s pořádáním oslavy výročí založení sboru dobrovolných hasičů – 60., 65., 70., 75., 80., 85. a každé další půl výročí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" indent="-540385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cs-CZ" sz="12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cs-CZ" sz="12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147162"/>
                  </a:ext>
                </a:extLst>
              </a:tr>
              <a:tr h="399636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výdaje spojené s pořádáním soutěže/í v požárním sportu pro veterány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" indent="-540385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cs-CZ" sz="12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cs-CZ" sz="12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284458"/>
                  </a:ext>
                </a:extLst>
              </a:tr>
              <a:tr h="490860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cs-CZ" sz="11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Hodnotící kritéria hodnocená Radou Olomouckého kraje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ctr">
                        <a:spcAft>
                          <a:spcPts val="0"/>
                        </a:spcAft>
                      </a:pP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2973439"/>
                  </a:ext>
                </a:extLst>
              </a:tr>
              <a:tr h="943304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Kategorie zařazení obce (sídlo žadatele) dle „Strategie rozvoje územního obvodu Olomouckého kraje“, ve které bude projekt realizován </a:t>
                      </a:r>
                      <a:r>
                        <a:rPr lang="cs-CZ" sz="1100" b="1" i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(„Vyhodnocení regionálních rozdílů a vyváženého rozvoje území pro Strategii rozvoje územního obvodu Olomouckého kraje“ - seznam jednotlivých obcí je k dispozici na stránkách Olomouckého kraje v sekci Krajské dotace 2023 – Program 13_01 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" indent="-540385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0941217"/>
                  </a:ext>
                </a:extLst>
              </a:tr>
              <a:tr h="399636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Kategorie 3 - 4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" indent="-540385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20</a:t>
                      </a:r>
                      <a:endParaRPr lang="cs-CZ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0096678"/>
                  </a:ext>
                </a:extLst>
              </a:tr>
              <a:tr h="399636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Kategorie 1 - 2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" indent="-540385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10</a:t>
                      </a:r>
                      <a:endParaRPr lang="cs-CZ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26232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5267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9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 rot="10800000" flipV="1">
            <a:off x="4362993" y="69661"/>
            <a:ext cx="44587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altLang="cs-CZ" sz="2800" b="1" dirty="0" smtClean="0">
              <a:solidFill>
                <a:schemeClr val="bg1"/>
              </a:solidFill>
            </a:endParaRPr>
          </a:p>
          <a:p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06879" y="357051"/>
            <a:ext cx="95271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defRPr/>
            </a:pPr>
            <a:r>
              <a:rPr lang="cs-CZ" b="1" u="sng" dirty="0">
                <a:solidFill>
                  <a:schemeClr val="bg1"/>
                </a:solidFill>
                <a:cs typeface="Arial" panose="020B0604020202020204" pitchFamily="34" charset="0"/>
              </a:rPr>
              <a:t>K vyplněné žádosti o dotaci budou připojeny následující povinné přílohy:</a:t>
            </a:r>
            <a:r>
              <a:rPr lang="cs-CZ" b="1" i="1" u="sng" dirty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endParaRPr lang="cs-CZ" b="1" u="sng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314994" y="1166949"/>
            <a:ext cx="97536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4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prostá kopie dokladu o zřízení běžného účtu žadatele (např. prostá kopie smlouvy o zřízení běžného účtu nebo potvrzení banky o zřízení běžného účtu),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4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prostá kopie dokladu prokazujícího právní osobnost žadatele (např. prostá kopie výpisu z veřejného rejstříku nebo živnostenského rejstříku nebo registru ekonomických subjektů nebo jiné zákonem stanovené evidence), příp. jiného dokladu o právní subjektivitě žadatele (platné stanovy, statut apod.),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4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prostá kopie dokladu o oprávněnosti osoby zastupovat žadatele (např. prostá kopie jmenovací listiny nebo zápisu ze schůze orgánu oprávněného volit statutární orgán nebo plná moc apod.), v případě, že toto oprávnění není výslovně uvedeno v dokladu o právní osobnosti, 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4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prostá kopie dokladu prokazujícího registraci k dani z přidané hodnoty </a:t>
            </a:r>
            <a:br>
              <a:rPr lang="cs-CZ" sz="14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4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 skutečnost, zda žadatel má či nemá nárok na vrácení DPH v oblasti realizace projektu, je-li žadatel plátcem DPH,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4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čestné prohlášení o nezměněné identifikaci žadatele </a:t>
            </a:r>
            <a:r>
              <a:rPr lang="cs-CZ" sz="1400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cs-CZ" sz="14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pokud byly přílohy dle těchto bodů doloženy k žádosti o dotaci v předchozím roce a nedošlo v nich k žádné změně, lze je nahradit čestným prohlášením), viz Příloha č. 1 žádosti,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4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přehled poskytnutých </a:t>
            </a:r>
            <a:r>
              <a:rPr lang="cs-CZ" sz="1400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dotací,</a:t>
            </a:r>
            <a:endParaRPr lang="cs-CZ" sz="1400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4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čestné prohlášení žadatele o podporu v režimu de </a:t>
            </a:r>
            <a:r>
              <a:rPr lang="cs-CZ" sz="1400" dirty="0" err="1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minimis</a:t>
            </a:r>
            <a:r>
              <a:rPr lang="cs-CZ" sz="14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(tam, kde se jedná o veřejnou podporu</a:t>
            </a:r>
            <a:r>
              <a:rPr lang="cs-CZ" sz="1400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),</a:t>
            </a:r>
            <a:endParaRPr lang="cs-CZ" sz="1400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4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čestné prohlášení žadatele – právnické </a:t>
            </a:r>
            <a:r>
              <a:rPr lang="cs-CZ" sz="1400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osoby, </a:t>
            </a:r>
            <a:r>
              <a:rPr lang="cs-CZ" sz="14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jehož součástí musí být dle textu přílohy: úplný výpis údajů z evidence skutečných majitelů dle zákona č. 37/2021 Sb., o evidenci skutečných majitelů; úplný výpis z evidence skutečných majitelů </a:t>
            </a:r>
            <a:r>
              <a:rPr lang="cs-CZ" sz="1400" u="sng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lze nahradit výpisem částečným u právnických osob</a:t>
            </a:r>
            <a:r>
              <a:rPr lang="cs-CZ" sz="14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v právní formě nadace, nadačního fondu, ústavu, obecně prospěšné společnosti, spolku, pobočného spolku, zájmového sdružení právnických osob, mezinárodní nevládní organizace a školské právnické osoby neuvedené v § 7 zákona č. 37/2021 Sb</a:t>
            </a:r>
            <a:r>
              <a:rPr lang="cs-CZ" sz="1400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., 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400" dirty="0" smtClean="0">
                <a:solidFill>
                  <a:schemeClr val="bg1"/>
                </a:solidFill>
                <a:ea typeface="Calibri" panose="020F0502020204030204" pitchFamily="34" charset="0"/>
              </a:rPr>
              <a:t>čestné </a:t>
            </a:r>
            <a:r>
              <a:rPr lang="cs-CZ" sz="1400" dirty="0">
                <a:solidFill>
                  <a:schemeClr val="bg1"/>
                </a:solidFill>
                <a:ea typeface="Calibri" panose="020F0502020204030204" pitchFamily="34" charset="0"/>
              </a:rPr>
              <a:t>prohlášení žadatele o struktuře členské základny spolku nebo organizace</a:t>
            </a:r>
            <a:endParaRPr lang="cs-CZ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518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21.02.2022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10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872343" y="931817"/>
            <a:ext cx="826443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b="1" dirty="0">
                <a:solidFill>
                  <a:srgbClr val="FF0000"/>
                </a:solidFill>
              </a:rPr>
              <a:t>Postup k získání </a:t>
            </a:r>
            <a:r>
              <a:rPr lang="cs-CZ" b="1" u="sng" dirty="0">
                <a:solidFill>
                  <a:srgbClr val="FF0000"/>
                </a:solidFill>
              </a:rPr>
              <a:t>originálu částečného výpisu </a:t>
            </a:r>
            <a:r>
              <a:rPr lang="cs-CZ" b="1" dirty="0">
                <a:solidFill>
                  <a:srgbClr val="FF0000"/>
                </a:solidFill>
              </a:rPr>
              <a:t>skutečného majitele na stránkách</a:t>
            </a:r>
            <a:r>
              <a:rPr lang="cs-CZ" b="1" dirty="0" smtClean="0">
                <a:solidFill>
                  <a:srgbClr val="FF0000"/>
                </a:solidFill>
              </a:rPr>
              <a:t>:</a:t>
            </a:r>
          </a:p>
          <a:p>
            <a:pPr>
              <a:defRPr/>
            </a:pPr>
            <a:endParaRPr lang="cs-CZ" b="1" dirty="0">
              <a:solidFill>
                <a:srgbClr val="FF0000"/>
              </a:solidFill>
            </a:endParaRPr>
          </a:p>
          <a:p>
            <a:pPr>
              <a:defRPr/>
            </a:pPr>
            <a:r>
              <a:rPr lang="cs-CZ" dirty="0">
                <a:solidFill>
                  <a:schemeClr val="bg1"/>
                </a:solidFill>
                <a:hlinkClick r:id="rId2"/>
              </a:rPr>
              <a:t>https://</a:t>
            </a:r>
            <a:r>
              <a:rPr lang="cs-CZ" dirty="0" smtClean="0">
                <a:solidFill>
                  <a:schemeClr val="bg1"/>
                </a:solidFill>
                <a:hlinkClick r:id="rId2"/>
              </a:rPr>
              <a:t>esm.justice.cz/ias/issm/rejstrik</a:t>
            </a:r>
            <a:endParaRPr lang="cs-CZ" dirty="0" smtClean="0">
              <a:solidFill>
                <a:schemeClr val="bg1"/>
              </a:solidFill>
            </a:endParaRPr>
          </a:p>
          <a:p>
            <a:pPr>
              <a:defRPr/>
            </a:pPr>
            <a:endParaRPr lang="cs-CZ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cs-CZ" dirty="0">
                <a:solidFill>
                  <a:schemeClr val="bg1"/>
                </a:solidFill>
              </a:rPr>
              <a:t>do vyhledávacího pole zadáte IČO spolku a dáte hledat</a:t>
            </a:r>
          </a:p>
          <a:p>
            <a:pPr>
              <a:defRPr/>
            </a:pPr>
            <a:r>
              <a:rPr lang="cs-CZ" dirty="0">
                <a:solidFill>
                  <a:schemeClr val="bg1"/>
                </a:solidFill>
              </a:rPr>
              <a:t>na stránce s výsledkem hledání, která se vám zobrazí je vlevo dole podtržený text – </a:t>
            </a:r>
            <a:r>
              <a:rPr lang="cs-CZ" b="1" u="sng" dirty="0">
                <a:solidFill>
                  <a:schemeClr val="bg1"/>
                </a:solidFill>
              </a:rPr>
              <a:t>částečný výpis platných údajů </a:t>
            </a:r>
          </a:p>
          <a:p>
            <a:pPr>
              <a:defRPr/>
            </a:pPr>
            <a:r>
              <a:rPr lang="cs-CZ" dirty="0">
                <a:solidFill>
                  <a:schemeClr val="bg1"/>
                </a:solidFill>
              </a:rPr>
              <a:t>kliknete na něj a zobrazí se vám výpis, potom vpravo dole kliknete na volbu </a:t>
            </a:r>
            <a:r>
              <a:rPr lang="cs-CZ" b="1" u="sng" dirty="0">
                <a:solidFill>
                  <a:schemeClr val="bg1"/>
                </a:solidFill>
              </a:rPr>
              <a:t>Stáhnout PDF verzi výpisu</a:t>
            </a:r>
          </a:p>
          <a:p>
            <a:pPr>
              <a:defRPr/>
            </a:pPr>
            <a:r>
              <a:rPr lang="cs-CZ" dirty="0" err="1">
                <a:solidFill>
                  <a:schemeClr val="bg1"/>
                </a:solidFill>
              </a:rPr>
              <a:t>pdf</a:t>
            </a:r>
            <a:r>
              <a:rPr lang="cs-CZ" dirty="0">
                <a:solidFill>
                  <a:schemeClr val="bg1"/>
                </a:solidFill>
              </a:rPr>
              <a:t> výpis s </a:t>
            </a:r>
            <a:r>
              <a:rPr lang="cs-CZ" dirty="0" err="1">
                <a:solidFill>
                  <a:schemeClr val="bg1"/>
                </a:solidFill>
              </a:rPr>
              <a:t>elektr</a:t>
            </a:r>
            <a:r>
              <a:rPr lang="cs-CZ" dirty="0">
                <a:solidFill>
                  <a:schemeClr val="bg1"/>
                </a:solidFill>
              </a:rPr>
              <a:t>. podpisem příslušného soudu uložíte bez dalších úprav do vašeho PC </a:t>
            </a:r>
          </a:p>
          <a:p>
            <a:pPr>
              <a:defRPr/>
            </a:pPr>
            <a:r>
              <a:rPr lang="cs-CZ" dirty="0">
                <a:solidFill>
                  <a:schemeClr val="bg1"/>
                </a:solidFill>
              </a:rPr>
              <a:t>stažený dokument při vyplňování žádosti v portálu RAP vložíte jako povinnou přílohu </a:t>
            </a:r>
            <a:r>
              <a:rPr lang="cs-CZ" b="1" u="sng" dirty="0">
                <a:solidFill>
                  <a:schemeClr val="bg1"/>
                </a:solidFill>
              </a:rPr>
              <a:t>je nutné vložit stažené PDF při vyplňování žádosti do příloh (elektronicky), </a:t>
            </a:r>
          </a:p>
          <a:p>
            <a:pPr>
              <a:defRPr/>
            </a:pPr>
            <a:r>
              <a:rPr lang="cs-CZ" dirty="0">
                <a:solidFill>
                  <a:schemeClr val="bg1"/>
                </a:solidFill>
              </a:rPr>
              <a:t>Vytištěný výpis v listinné podobě není brán jako originál</a:t>
            </a:r>
            <a:endParaRPr lang="cs-CZ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1948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Nadpis 1"/>
          <p:cNvSpPr>
            <a:spLocks noGrp="1"/>
          </p:cNvSpPr>
          <p:nvPr>
            <p:ph type="title"/>
          </p:nvPr>
        </p:nvSpPr>
        <p:spPr>
          <a:xfrm>
            <a:off x="1968500" y="77788"/>
            <a:ext cx="8229600" cy="1143000"/>
          </a:xfrm>
        </p:spPr>
        <p:txBody>
          <a:bodyPr anchor="t"/>
          <a:lstStyle/>
          <a:p>
            <a:r>
              <a:rPr lang="cs-CZ" altLang="cs-CZ" sz="6000" dirty="0">
                <a:solidFill>
                  <a:srgbClr val="FF0000"/>
                </a:solidFill>
              </a:rPr>
              <a:t> 	</a:t>
            </a:r>
            <a:r>
              <a:rPr lang="cs-CZ" altLang="cs-CZ" sz="6000" dirty="0" smtClean="0">
                <a:solidFill>
                  <a:srgbClr val="FF0000"/>
                </a:solidFill>
              </a:rPr>
              <a:t>  </a:t>
            </a:r>
            <a:r>
              <a:rPr lang="cs-CZ" altLang="cs-CZ" sz="1800" b="1" u="sng" dirty="0" smtClean="0">
                <a:solidFill>
                  <a:srgbClr val="FF0000"/>
                </a:solidFill>
                <a:ea typeface="+mn-ea"/>
                <a:cs typeface="+mn-cs"/>
              </a:rPr>
              <a:t> </a:t>
            </a:r>
            <a:r>
              <a:rPr lang="cs-CZ" altLang="cs-CZ" sz="1800" b="1" u="sng" dirty="0">
                <a:solidFill>
                  <a:srgbClr val="FF0000"/>
                </a:solidFill>
                <a:ea typeface="+mn-ea"/>
                <a:cs typeface="+mn-cs"/>
              </a:rPr>
              <a:t>Krok 1 – vyhledání majitele dle IČ, názvu, </a:t>
            </a:r>
            <a:r>
              <a:rPr lang="cs-CZ" altLang="cs-CZ" sz="1800" b="1" u="sng" dirty="0" err="1">
                <a:solidFill>
                  <a:srgbClr val="FF0000"/>
                </a:solidFill>
                <a:ea typeface="+mn-ea"/>
                <a:cs typeface="+mn-cs"/>
              </a:rPr>
              <a:t>atd</a:t>
            </a:r>
            <a:endParaRPr lang="cs-CZ" altLang="cs-CZ" dirty="0" smtClean="0"/>
          </a:p>
        </p:txBody>
      </p:sp>
      <p:pic>
        <p:nvPicPr>
          <p:cNvPr id="23556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93657" y="1471613"/>
            <a:ext cx="5602470" cy="5086350"/>
          </a:xfrm>
        </p:spPr>
      </p:pic>
      <p:sp>
        <p:nvSpPr>
          <p:cNvPr id="23557" name="Zástupný symbol pro číslo snímku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0B9C827-4129-4A2C-94AD-CC0DCE00BD82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11</a:t>
            </a:fld>
            <a:endParaRPr lang="cs-CZ" altLang="cs-CZ" sz="1400"/>
          </a:p>
        </p:txBody>
      </p:sp>
      <p:sp>
        <p:nvSpPr>
          <p:cNvPr id="7" name="Šipka doprava 6"/>
          <p:cNvSpPr/>
          <p:nvPr/>
        </p:nvSpPr>
        <p:spPr>
          <a:xfrm rot="1384670">
            <a:off x="2378941" y="3339306"/>
            <a:ext cx="1300163" cy="544513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3733800" y="3862388"/>
            <a:ext cx="20574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7189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>
          <a:xfrm rot="167888">
            <a:off x="838200" y="1306800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altLang="cs-CZ" sz="6000" dirty="0">
                <a:solidFill>
                  <a:srgbClr val="FF0000"/>
                </a:solidFill>
              </a:rPr>
              <a:t> </a:t>
            </a:r>
            <a:endParaRPr lang="cs-CZ" altLang="cs-CZ" dirty="0" smtClean="0"/>
          </a:p>
        </p:txBody>
      </p:sp>
      <p:pic>
        <p:nvPicPr>
          <p:cNvPr id="24579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87897" y="1481514"/>
            <a:ext cx="6454775" cy="4525962"/>
          </a:xfrm>
        </p:spPr>
      </p:pic>
      <p:sp>
        <p:nvSpPr>
          <p:cNvPr id="24580" name="Zástupný symbol pro číslo snímku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E0FB1A2-58C0-431F-AEAE-DA9A92E0C956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12</a:t>
            </a:fld>
            <a:endParaRPr lang="cs-CZ" altLang="cs-CZ" sz="1400"/>
          </a:p>
        </p:txBody>
      </p:sp>
      <p:sp>
        <p:nvSpPr>
          <p:cNvPr id="6" name="Ovál 5"/>
          <p:cNvSpPr/>
          <p:nvPr/>
        </p:nvSpPr>
        <p:spPr>
          <a:xfrm>
            <a:off x="2711450" y="5241925"/>
            <a:ext cx="1600200" cy="533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7" name="Šipka doprava 6"/>
          <p:cNvSpPr/>
          <p:nvPr/>
        </p:nvSpPr>
        <p:spPr>
          <a:xfrm rot="2674153">
            <a:off x="2147888" y="4792663"/>
            <a:ext cx="914400" cy="381000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9" name="Obdélník 7"/>
          <p:cNvSpPr>
            <a:spLocks noChangeArrowheads="1"/>
          </p:cNvSpPr>
          <p:nvPr/>
        </p:nvSpPr>
        <p:spPr bwMode="auto">
          <a:xfrm>
            <a:off x="3666309" y="470263"/>
            <a:ext cx="47113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cs-CZ" altLang="cs-CZ" sz="1800" b="1" u="sng" dirty="0" smtClean="0">
                <a:solidFill>
                  <a:srgbClr val="FF0000"/>
                </a:solidFill>
              </a:rPr>
              <a:t>Krok </a:t>
            </a:r>
            <a:r>
              <a:rPr lang="cs-CZ" altLang="cs-CZ" sz="1800" b="1" u="sng" dirty="0">
                <a:solidFill>
                  <a:srgbClr val="FF0000"/>
                </a:solidFill>
              </a:rPr>
              <a:t>2 – zobrazení částečného výpisu</a:t>
            </a:r>
          </a:p>
        </p:txBody>
      </p:sp>
      <p:sp>
        <p:nvSpPr>
          <p:cNvPr id="3" name="Obdélník 2"/>
          <p:cNvSpPr/>
          <p:nvPr/>
        </p:nvSpPr>
        <p:spPr>
          <a:xfrm>
            <a:off x="4110446" y="4859383"/>
            <a:ext cx="2812868" cy="4528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8377646" y="4859383"/>
            <a:ext cx="801188" cy="2264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223657" y="4650377"/>
            <a:ext cx="1010194" cy="1393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4756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48001" y="1397001"/>
            <a:ext cx="5751513" cy="4525963"/>
          </a:xfrm>
        </p:spPr>
      </p:pic>
      <p:sp>
        <p:nvSpPr>
          <p:cNvPr id="25604" name="Zástupný symbol pro číslo snímku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527C4E7-8BAA-4BE2-BC58-0D14116C58C7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13</a:t>
            </a:fld>
            <a:endParaRPr lang="cs-CZ" altLang="cs-CZ" sz="1400"/>
          </a:p>
        </p:txBody>
      </p:sp>
      <p:sp>
        <p:nvSpPr>
          <p:cNvPr id="6" name="Ovál 5"/>
          <p:cNvSpPr/>
          <p:nvPr/>
        </p:nvSpPr>
        <p:spPr>
          <a:xfrm>
            <a:off x="7199313" y="5410200"/>
            <a:ext cx="1600200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7" name="Šipka doprava 6"/>
          <p:cNvSpPr/>
          <p:nvPr/>
        </p:nvSpPr>
        <p:spPr>
          <a:xfrm rot="7626948">
            <a:off x="8189913" y="4648200"/>
            <a:ext cx="1219200" cy="533400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5607" name="Obdélník 7"/>
          <p:cNvSpPr>
            <a:spLocks noChangeArrowheads="1"/>
          </p:cNvSpPr>
          <p:nvPr/>
        </p:nvSpPr>
        <p:spPr bwMode="auto">
          <a:xfrm>
            <a:off x="3048001" y="400594"/>
            <a:ext cx="665334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cs-CZ" altLang="cs-CZ" sz="1800" b="1" u="sng" dirty="0">
                <a:solidFill>
                  <a:srgbClr val="FF0000"/>
                </a:solidFill>
              </a:rPr>
              <a:t>Krok 3 – stažení PDF verze výpisu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cs-CZ" altLang="cs-CZ" sz="1800" b="1" dirty="0">
                <a:solidFill>
                  <a:srgbClr val="FF0000"/>
                </a:solidFill>
              </a:rPr>
              <a:t>(!!při vyplňování žádosti v portálu RAP vložit jako povinnou přílohu!!)</a:t>
            </a:r>
          </a:p>
        </p:txBody>
      </p:sp>
      <p:sp>
        <p:nvSpPr>
          <p:cNvPr id="3" name="Obdélník 2"/>
          <p:cNvSpPr/>
          <p:nvPr/>
        </p:nvSpPr>
        <p:spPr>
          <a:xfrm>
            <a:off x="4197531" y="2943497"/>
            <a:ext cx="3001782" cy="24667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527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14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759131" y="1254034"/>
            <a:ext cx="7384869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altLang="cs-CZ" sz="2000" b="1" dirty="0">
                <a:solidFill>
                  <a:schemeClr val="bg1"/>
                </a:solidFill>
              </a:rPr>
              <a:t>Kontaktní </a:t>
            </a:r>
            <a:r>
              <a:rPr lang="cs-CZ" altLang="cs-CZ" sz="2000" b="1" dirty="0" smtClean="0">
                <a:solidFill>
                  <a:schemeClr val="bg1"/>
                </a:solidFill>
              </a:rPr>
              <a:t>údaje: </a:t>
            </a:r>
            <a:r>
              <a:rPr lang="cs-CZ" altLang="cs-CZ" sz="2000" b="1" dirty="0">
                <a:solidFill>
                  <a:schemeClr val="bg1"/>
                </a:solidFill>
              </a:rPr>
              <a:t>Anna </a:t>
            </a:r>
            <a:r>
              <a:rPr lang="cs-CZ" altLang="cs-CZ" sz="2000" b="1" dirty="0" smtClean="0">
                <a:solidFill>
                  <a:schemeClr val="bg1"/>
                </a:solidFill>
              </a:rPr>
              <a:t>Juřenová</a:t>
            </a:r>
          </a:p>
          <a:p>
            <a:pPr>
              <a:defRPr/>
            </a:pPr>
            <a:r>
              <a:rPr lang="cs-CZ" altLang="cs-CZ" dirty="0" smtClean="0">
                <a:solidFill>
                  <a:schemeClr val="bg1"/>
                </a:solidFill>
              </a:rPr>
              <a:t>e-mail</a:t>
            </a:r>
            <a:r>
              <a:rPr lang="cs-CZ" altLang="cs-CZ" dirty="0">
                <a:solidFill>
                  <a:schemeClr val="bg1"/>
                </a:solidFill>
              </a:rPr>
              <a:t>: a.jurenova@olkraj.cz</a:t>
            </a:r>
          </a:p>
          <a:p>
            <a:pPr>
              <a:defRPr/>
            </a:pPr>
            <a:r>
              <a:rPr lang="cs-CZ" altLang="cs-CZ" dirty="0">
                <a:solidFill>
                  <a:schemeClr val="bg1"/>
                </a:solidFill>
              </a:rPr>
              <a:t>mobil: +420 725 409 079</a:t>
            </a:r>
          </a:p>
          <a:p>
            <a:pPr>
              <a:defRPr/>
            </a:pPr>
            <a:r>
              <a:rPr lang="cs-CZ" altLang="cs-CZ" dirty="0">
                <a:solidFill>
                  <a:schemeClr val="bg1"/>
                </a:solidFill>
              </a:rPr>
              <a:t>telefon pevná linka: 585 508 247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  <a:defRPr/>
            </a:pPr>
            <a:endParaRPr lang="cs-CZ" altLang="cs-CZ" dirty="0"/>
          </a:p>
        </p:txBody>
      </p:sp>
      <p:pic>
        <p:nvPicPr>
          <p:cNvPr id="6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251" y="3849687"/>
            <a:ext cx="1158875" cy="9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813786"/>
            <a:ext cx="1047946" cy="1044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2534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763</TotalTime>
  <Words>1345</Words>
  <Application>Microsoft Office PowerPoint</Application>
  <PresentationFormat>Širokoúhlá obrazovka</PresentationFormat>
  <Paragraphs>173</Paragraphs>
  <Slides>14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9" baseType="lpstr">
      <vt:lpstr>Arial</vt:lpstr>
      <vt:lpstr>Calibri</vt:lpstr>
      <vt:lpstr>Roboto Condensed</vt:lpstr>
      <vt:lpstr>Times New Roman</vt:lpstr>
      <vt:lpstr>Motiv Office</vt:lpstr>
      <vt:lpstr>SEMINÁŘ PRO ŽADATELE  O DOTACI PRO ROK 2023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    Krok 1 – vyhledání majitele dle IČ, názvu, atd</vt:lpstr>
      <vt:lpstr> </vt:lpstr>
      <vt:lpstr>Prezentace aplikace PowerPoint</vt:lpstr>
      <vt:lpstr>Prezentace aplikace PowerPoint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Niče Luděk</dc:creator>
  <cp:lastModifiedBy>Juřenová Anna</cp:lastModifiedBy>
  <cp:revision>105</cp:revision>
  <cp:lastPrinted>2023-03-21T09:19:46Z</cp:lastPrinted>
  <dcterms:created xsi:type="dcterms:W3CDTF">2022-03-10T07:10:19Z</dcterms:created>
  <dcterms:modified xsi:type="dcterms:W3CDTF">2023-03-21T09:29:51Z</dcterms:modified>
</cp:coreProperties>
</file>