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4"/>
  </p:notesMasterIdLst>
  <p:sldIdLst>
    <p:sldId id="300" r:id="rId2"/>
    <p:sldId id="299" r:id="rId3"/>
    <p:sldId id="303" r:id="rId4"/>
    <p:sldId id="304" r:id="rId5"/>
    <p:sldId id="301" r:id="rId6"/>
    <p:sldId id="302" r:id="rId7"/>
    <p:sldId id="307" r:id="rId8"/>
    <p:sldId id="305" r:id="rId9"/>
    <p:sldId id="306" r:id="rId10"/>
    <p:sldId id="308" r:id="rId11"/>
    <p:sldId id="309" r:id="rId12"/>
    <p:sldId id="310" r:id="rId13"/>
    <p:sldId id="311" r:id="rId14"/>
    <p:sldId id="312" r:id="rId15"/>
    <p:sldId id="313" r:id="rId16"/>
    <p:sldId id="316" r:id="rId17"/>
    <p:sldId id="315" r:id="rId18"/>
    <p:sldId id="317" r:id="rId19"/>
    <p:sldId id="329" r:id="rId20"/>
    <p:sldId id="330" r:id="rId21"/>
    <p:sldId id="331" r:id="rId22"/>
    <p:sldId id="318" r:id="rId23"/>
    <p:sldId id="319" r:id="rId24"/>
    <p:sldId id="321" r:id="rId25"/>
    <p:sldId id="320" r:id="rId26"/>
    <p:sldId id="322" r:id="rId27"/>
    <p:sldId id="323" r:id="rId28"/>
    <p:sldId id="324" r:id="rId29"/>
    <p:sldId id="325" r:id="rId30"/>
    <p:sldId id="326" r:id="rId31"/>
    <p:sldId id="327" r:id="rId32"/>
    <p:sldId id="328" r:id="rId33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88" d="100"/>
          <a:sy n="88" d="100"/>
        </p:scale>
        <p:origin x="494" y="6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12.01.2023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NUL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96DAC541-7B7A-43D3-8B79-37D633B846F1}">
                  <asvg:svgBlip xmlns:lc="http://schemas.openxmlformats.org/drawingml/2006/lockedCanvas"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84800" y="3378926"/>
            <a:ext cx="6750000" cy="1790674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/>
              <a:t>13_02</a:t>
            </a:r>
            <a:br>
              <a:rPr lang="pl-PL" dirty="0"/>
            </a:br>
            <a:r>
              <a:rPr lang="pl-PL" dirty="0"/>
              <a:t>Dotační program na podporu jednotek sboru dobrovolných hasičů pro rok </a:t>
            </a:r>
            <a:r>
              <a:rPr lang="pl-PL" dirty="0" smtClean="0"/>
              <a:t>2023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Blanka Procházková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964800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UPOZORNĚNÍ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33006"/>
            <a:ext cx="10515600" cy="43977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/>
              <a:t>V ROCE </a:t>
            </a:r>
            <a:r>
              <a:rPr lang="cs-CZ" dirty="0" smtClean="0"/>
              <a:t>2023 JE </a:t>
            </a:r>
            <a:r>
              <a:rPr lang="cs-CZ" dirty="0"/>
              <a:t>CELÁ ADMINISTRACE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PROGRAMU </a:t>
            </a:r>
            <a:r>
              <a:rPr lang="cs-CZ" dirty="0"/>
              <a:t>NA PODPORU JSDH </a:t>
            </a:r>
            <a:r>
              <a:rPr lang="cs-CZ" dirty="0" smtClean="0"/>
              <a:t>2023 </a:t>
            </a:r>
            <a:br>
              <a:rPr lang="cs-CZ" dirty="0" smtClean="0"/>
            </a:br>
            <a:r>
              <a:rPr lang="cs-CZ" dirty="0" smtClean="0"/>
              <a:t>v </a:t>
            </a:r>
            <a:r>
              <a:rPr lang="cs-CZ" dirty="0"/>
              <a:t>elektronické formě </a:t>
            </a:r>
            <a:r>
              <a:rPr lang="cs-CZ" dirty="0" smtClean="0"/>
              <a:t>prostřednictvím systému RAP a </a:t>
            </a:r>
            <a:r>
              <a:rPr lang="cs-CZ" dirty="0"/>
              <a:t>datových schránek </a:t>
            </a:r>
            <a:r>
              <a:rPr lang="cs-CZ" dirty="0" smtClean="0"/>
              <a:t>za použití </a:t>
            </a:r>
            <a:br>
              <a:rPr lang="cs-CZ" dirty="0" smtClean="0"/>
            </a:br>
            <a:r>
              <a:rPr lang="cs-CZ" dirty="0" smtClean="0"/>
              <a:t>KVALIFIKOVANÝCH </a:t>
            </a:r>
            <a:r>
              <a:rPr lang="cs-CZ" dirty="0"/>
              <a:t>ELEKTRONICKÝCH PODPISŮ </a:t>
            </a:r>
            <a:br>
              <a:rPr lang="cs-CZ" dirty="0"/>
            </a:br>
            <a:r>
              <a:rPr lang="cs-CZ" dirty="0"/>
              <a:t>včetně kvalifikovaného elektronického časového </a:t>
            </a:r>
            <a:r>
              <a:rPr lang="cs-CZ" dirty="0" smtClean="0"/>
              <a:t>razítka.</a:t>
            </a:r>
          </a:p>
          <a:p>
            <a:pPr marL="0" indent="0" algn="ctr">
              <a:buNone/>
            </a:pPr>
            <a:r>
              <a:rPr lang="cs-CZ" dirty="0" smtClean="0"/>
              <a:t>Systém RAP neumožňuje obcím správné podepsání s časovým razítkem, proto je nutné vygenerovanou žádost zaslat prostřednictvím datových schránek se správným elektronickým podpisem statutárního zástupce žadatele.</a:t>
            </a:r>
            <a:endParaRPr lang="cs-CZ" dirty="0"/>
          </a:p>
          <a:p>
            <a:pPr algn="ctr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68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Cíl dotačního programu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5760" y="2268000"/>
            <a:ext cx="10988040" cy="38628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Je podpora </a:t>
            </a:r>
            <a:r>
              <a:rPr lang="cs-CZ" dirty="0"/>
              <a:t>jednotek sborů dobrovolných hasičů </a:t>
            </a:r>
            <a:r>
              <a:rPr lang="cs-CZ" dirty="0" smtClean="0"/>
              <a:t>(dále také JSDH</a:t>
            </a:r>
            <a:r>
              <a:rPr lang="cs-CZ" dirty="0"/>
              <a:t>) obcí v Olomouckém kraji ve veřejném zájmu a v souladu s cíli Olomouckého kraje.</a:t>
            </a:r>
          </a:p>
          <a:p>
            <a:pPr algn="ctr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81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Důvod vyhlášení dotačního programu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održení § 27 odst. 3 písm. b) zákona </a:t>
            </a:r>
            <a:br>
              <a:rPr lang="cs-CZ" dirty="0" smtClean="0"/>
            </a:br>
            <a:r>
              <a:rPr lang="cs-CZ" dirty="0" smtClean="0"/>
              <a:t>č. 133/1985 Sb., o požární ochraně, kdy k zabezpečení plošného pokrytí území kraje jednotkami požární ochrany přispívá kraj obcím na financování potřeb jejich jednotek sborů dobrovolných hasičů obcí,</a:t>
            </a:r>
          </a:p>
          <a:p>
            <a:r>
              <a:rPr lang="cs-CZ" dirty="0" smtClean="0"/>
              <a:t>obecným </a:t>
            </a:r>
            <a:r>
              <a:rPr lang="cs-CZ" dirty="0"/>
              <a:t>účelem vyhlášeného dotačního programu je zajištění akceschopnosti jednotek sborů dobrovolných hasičů obcí Olomouckého kraje.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49"/>
            <a:ext cx="2743200" cy="365125"/>
          </a:xfrm>
        </p:spPr>
        <p:txBody>
          <a:bodyPr/>
          <a:lstStyle/>
          <a:p>
            <a:r>
              <a:rPr lang="cs-CZ" dirty="0"/>
              <a:t>12. 1. </a:t>
            </a:r>
            <a:r>
              <a:rPr lang="cs-CZ" dirty="0" smtClean="0"/>
              <a:t>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93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altLang="cs-CZ" dirty="0"/>
              <a:t>Dotační titul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13_02_1</a:t>
            </a:r>
          </a:p>
          <a:p>
            <a:pPr marL="0" indent="0" algn="ctr">
              <a:buNone/>
            </a:pPr>
            <a:r>
              <a:rPr lang="cs-CZ" dirty="0"/>
              <a:t>Dotace na pořízení, technické zhodnocení </a:t>
            </a:r>
            <a:br>
              <a:rPr lang="cs-CZ" dirty="0"/>
            </a:br>
            <a:r>
              <a:rPr lang="cs-CZ" dirty="0"/>
              <a:t>a opravu požární techniky,  nákup věcného vybavení a zajištění akceschopnosti JSDH obcí Olomouckého kraje </a:t>
            </a:r>
            <a:r>
              <a:rPr lang="cs-CZ" dirty="0" smtClean="0"/>
              <a:t>2023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(Pravidla JSDH)</a:t>
            </a:r>
          </a:p>
          <a:p>
            <a:pPr algn="ctr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</a:t>
            </a:r>
            <a:r>
              <a:rPr lang="cs-CZ" dirty="0" smtClean="0"/>
              <a:t>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09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Dotační titul č.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13_02_2</a:t>
            </a:r>
          </a:p>
          <a:p>
            <a:pPr marL="0" indent="0" algn="ctr">
              <a:buNone/>
            </a:pPr>
            <a:r>
              <a:rPr lang="cs-CZ" dirty="0"/>
              <a:t>Dotace na pořízení cisternových automobilových stříkaček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dopravních automobilů pro JSDH obcí Olomouckého kraje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 </a:t>
            </a:r>
            <a:r>
              <a:rPr lang="cs-CZ" dirty="0"/>
              <a:t>dotací MV ČR </a:t>
            </a:r>
            <a:r>
              <a:rPr lang="cs-CZ" dirty="0" smtClean="0"/>
              <a:t>2023 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(Pravidla CAS a DA)</a:t>
            </a:r>
          </a:p>
          <a:p>
            <a:pPr algn="ctr"/>
            <a:endParaRPr lang="cs-CZ" dirty="0"/>
          </a:p>
          <a:p>
            <a:pPr marL="0" indent="0" algn="ctr">
              <a:buNone/>
            </a:pPr>
            <a:r>
              <a:rPr lang="cs-CZ" dirty="0"/>
              <a:t>Pouze výzva JSDH V1 a </a:t>
            </a:r>
            <a:r>
              <a:rPr lang="cs-CZ" dirty="0" smtClean="0"/>
              <a:t>V2 </a:t>
            </a:r>
          </a:p>
          <a:p>
            <a:pPr marL="0" indent="0" algn="ctr">
              <a:buNone/>
            </a:pPr>
            <a:r>
              <a:rPr lang="cs-CZ" dirty="0" smtClean="0"/>
              <a:t>Dotaci nelze čerpat na pořízení požárních přívěsů k hašení.</a:t>
            </a:r>
            <a:endParaRPr lang="cs-CZ" dirty="0"/>
          </a:p>
          <a:p>
            <a:pPr algn="ctr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</a:t>
            </a:r>
            <a:r>
              <a:rPr lang="cs-CZ" dirty="0" smtClean="0"/>
              <a:t>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97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Financování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Program na podporu JSDH </a:t>
            </a:r>
            <a:r>
              <a:rPr lang="cs-CZ" dirty="0" smtClean="0"/>
              <a:t>2023 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Alokované finanční prostředky 9.400.000 Kč</a:t>
            </a:r>
          </a:p>
          <a:p>
            <a:pPr marL="0" indent="0" algn="ctr">
              <a:buNone/>
            </a:pPr>
            <a:r>
              <a:rPr lang="cs-CZ" dirty="0"/>
              <a:t>z toho:</a:t>
            </a:r>
          </a:p>
          <a:p>
            <a:pPr algn="ctr"/>
            <a:endParaRPr lang="cs-CZ" dirty="0"/>
          </a:p>
          <a:p>
            <a:pPr marL="0" indent="0" algn="ctr">
              <a:buNone/>
            </a:pPr>
            <a:r>
              <a:rPr lang="cs-CZ" dirty="0"/>
              <a:t>DT č. 1 – Pravidla JSDH		</a:t>
            </a:r>
            <a:r>
              <a:rPr lang="cs-CZ" dirty="0" smtClean="0"/>
              <a:t>6.000.000 </a:t>
            </a:r>
            <a:r>
              <a:rPr lang="cs-CZ" dirty="0"/>
              <a:t>Kč</a:t>
            </a:r>
          </a:p>
          <a:p>
            <a:pPr marL="0" indent="0" algn="ctr">
              <a:buNone/>
            </a:pPr>
            <a:r>
              <a:rPr lang="cs-CZ" dirty="0"/>
              <a:t>DT č. 2 – Pravidla CAS a DA		</a:t>
            </a:r>
            <a:r>
              <a:rPr lang="cs-CZ" dirty="0" smtClean="0"/>
              <a:t>3.400.000 </a:t>
            </a:r>
            <a:r>
              <a:rPr lang="cs-CZ" dirty="0"/>
              <a:t>Kč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</a:t>
            </a:r>
            <a:r>
              <a:rPr lang="cs-CZ" dirty="0" smtClean="0"/>
              <a:t>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38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DT </a:t>
            </a:r>
            <a:r>
              <a:rPr lang="cs-CZ" dirty="0" smtClean="0"/>
              <a:t>č. </a:t>
            </a:r>
            <a:r>
              <a:rPr lang="cs-CZ" dirty="0"/>
              <a:t>1 Pravidla JSDH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Jedna JSDH </a:t>
            </a:r>
            <a:r>
              <a:rPr lang="cs-CZ" dirty="0"/>
              <a:t>obce = jedna žádost.</a:t>
            </a:r>
          </a:p>
          <a:p>
            <a:pPr marL="0" indent="0" algn="ctr">
              <a:buNone/>
            </a:pPr>
            <a:r>
              <a:rPr lang="cs-CZ" dirty="0"/>
              <a:t>Pokud má obec zřízeno více </a:t>
            </a:r>
            <a:r>
              <a:rPr lang="cs-CZ" dirty="0" smtClean="0"/>
              <a:t>JSDH </a:t>
            </a:r>
            <a:r>
              <a:rPr lang="cs-CZ" dirty="0"/>
              <a:t>podá pro každou </a:t>
            </a:r>
            <a:r>
              <a:rPr lang="cs-CZ" dirty="0" smtClean="0"/>
              <a:t>JSDH </a:t>
            </a:r>
            <a:r>
              <a:rPr lang="cs-CZ" dirty="0"/>
              <a:t>žádost samostatně.</a:t>
            </a:r>
          </a:p>
          <a:p>
            <a:pPr algn="ctr"/>
            <a:endParaRPr lang="cs-CZ" dirty="0"/>
          </a:p>
          <a:p>
            <a:pPr marL="0" indent="0" algn="ctr">
              <a:buNone/>
            </a:pPr>
            <a:r>
              <a:rPr lang="cs-CZ" dirty="0"/>
              <a:t>Jedna žádost = jeden věcný prostředek nebo soubor prostředků.</a:t>
            </a:r>
          </a:p>
          <a:p>
            <a:pPr marL="0" indent="0" algn="ctr">
              <a:buNone/>
            </a:pPr>
            <a:r>
              <a:rPr lang="cs-CZ" dirty="0"/>
              <a:t>Při vyplňování žádosti za částí 2 je vložená tabulka, kde je seznam požární techniky a vybavení (</a:t>
            </a:r>
            <a:r>
              <a:rPr lang="cs-CZ" dirty="0" smtClean="0"/>
              <a:t>nápověda, </a:t>
            </a:r>
            <a:r>
              <a:rPr lang="cs-CZ" dirty="0"/>
              <a:t>o co lze žádat a </a:t>
            </a:r>
            <a:r>
              <a:rPr lang="cs-CZ" dirty="0" smtClean="0"/>
              <a:t>kombinovat, </a:t>
            </a:r>
            <a:r>
              <a:rPr lang="cs-CZ" dirty="0"/>
              <a:t>a co ne - žluté nadpisy).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26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DT </a:t>
            </a:r>
            <a:r>
              <a:rPr lang="cs-CZ" dirty="0" smtClean="0"/>
              <a:t>č. </a:t>
            </a:r>
            <a:r>
              <a:rPr lang="cs-CZ" dirty="0"/>
              <a:t>1 Pravidla JSDH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Nelze kombinovat např. osobní ochranné prostředky s dalším vybavením, nebo pořízení pneumatik najednou pro CAS a DA.</a:t>
            </a:r>
          </a:p>
          <a:p>
            <a:r>
              <a:rPr lang="cs-CZ" dirty="0"/>
              <a:t>Určení zda budete žádat </a:t>
            </a:r>
            <a:r>
              <a:rPr lang="cs-CZ" u="sng" dirty="0"/>
              <a:t>o dotaci neinvestiční nebo investiční </a:t>
            </a:r>
            <a:r>
              <a:rPr lang="cs-CZ" dirty="0"/>
              <a:t>doporučujeme konzultovat s vaší účetní/m nebo finančním oddělením.</a:t>
            </a:r>
          </a:p>
          <a:p>
            <a:r>
              <a:rPr lang="cs-CZ" u="sng" dirty="0"/>
              <a:t>V žádosti části 2c - nepsat obch. názvy, značky, počty, částky (to se píše v žádosti v části 2b).</a:t>
            </a:r>
          </a:p>
          <a:p>
            <a:r>
              <a:rPr lang="cs-CZ" dirty="0"/>
              <a:t>Částka žádané dotace musí být zaokrouhlená na celé stovky.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04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Minimální a maximální výše dotace DT </a:t>
            </a:r>
            <a:r>
              <a:rPr lang="cs-CZ" dirty="0" smtClean="0"/>
              <a:t>č. </a:t>
            </a:r>
            <a:r>
              <a:rPr lang="cs-CZ" dirty="0"/>
              <a:t>1 Pravidla JSDH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412274"/>
            <a:ext cx="10515600" cy="3718526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DT č. 1	min. 5.000 Kč	max. 200.000 </a:t>
            </a:r>
            <a:r>
              <a:rPr lang="cs-CZ" dirty="0" smtClean="0"/>
              <a:t>Kč</a:t>
            </a:r>
          </a:p>
          <a:p>
            <a:endParaRPr lang="cs-CZ" dirty="0"/>
          </a:p>
          <a:p>
            <a:r>
              <a:rPr lang="cs-CZ" dirty="0"/>
              <a:t>Spolufinancování </a:t>
            </a:r>
            <a:r>
              <a:rPr lang="cs-CZ" dirty="0" smtClean="0"/>
              <a:t>při poskytnuté </a:t>
            </a:r>
            <a:r>
              <a:rPr lang="cs-CZ" dirty="0"/>
              <a:t>dotaci nad 35.000 Kč minimálně ve stejné výši jako poskytnutá </a:t>
            </a:r>
            <a:r>
              <a:rPr lang="cs-CZ" dirty="0" smtClean="0"/>
              <a:t>dotace, tzn</a:t>
            </a:r>
            <a:r>
              <a:rPr lang="cs-CZ" dirty="0"/>
              <a:t>. dotace činí max. 50% z předpokládaných (skutečných) celkových nákladů.</a:t>
            </a:r>
          </a:p>
          <a:p>
            <a:r>
              <a:rPr lang="cs-CZ" dirty="0" smtClean="0"/>
              <a:t>V </a:t>
            </a:r>
            <a:r>
              <a:rPr lang="cs-CZ" dirty="0"/>
              <a:t>případě, že bude poskytnuta dotace do </a:t>
            </a:r>
            <a:r>
              <a:rPr lang="cs-CZ" dirty="0" smtClean="0"/>
              <a:t>35.000 </a:t>
            </a:r>
            <a:r>
              <a:rPr lang="cs-CZ" dirty="0"/>
              <a:t>Kč, není vyžadována spoluúčast.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91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DT č. 1 Pravidla JSDH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u="sng" dirty="0"/>
              <a:t>Neuznatelné výdaje jsou obecně definovány v Zásadách v čl. 1, odst. 5. Mezi další neuznatelné výdaje zejména patří: </a:t>
            </a:r>
          </a:p>
          <a:p>
            <a:r>
              <a:rPr lang="cs-CZ" dirty="0"/>
              <a:t>pojistné,</a:t>
            </a:r>
          </a:p>
          <a:p>
            <a:r>
              <a:rPr lang="cs-CZ" dirty="0"/>
              <a:t>vybavení hasičské zbrojnice např. alarm, skříňky, vysoušeče apod.,</a:t>
            </a:r>
          </a:p>
          <a:p>
            <a:r>
              <a:rPr lang="cs-CZ" dirty="0"/>
              <a:t>pořízení a opravy vybavení pro požární sport (za vybavení pro požární sport se považuje mimo jiné i vybavení a úpravy technických prostředků požární ochrany, které neodpovídají technickým předpisům nebo parametrům uváděných výrobcem technických prostředků při schvalování způsobilosti jeho použití při uvedení na trh),</a:t>
            </a:r>
          </a:p>
          <a:p>
            <a:r>
              <a:rPr lang="cs-CZ" dirty="0"/>
              <a:t>slavnostní vycházkové uniformy, </a:t>
            </a:r>
          </a:p>
          <a:p>
            <a:r>
              <a:rPr lang="cs-CZ" dirty="0"/>
              <a:t>rekonstrukce a opravy budov,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74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DT č. 1 Pravidla JSDH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600" dirty="0"/>
              <a:t>pořízení nového dopravního automobilu (DA</a:t>
            </a:r>
            <a:r>
              <a:rPr lang="cs-CZ" sz="2600" dirty="0" smtClean="0"/>
              <a:t>) </a:t>
            </a:r>
            <a:r>
              <a:rPr lang="cs-CZ" sz="2600" u="sng" dirty="0" smtClean="0"/>
              <a:t>nebo požárního přívěsu pro hašení </a:t>
            </a:r>
            <a:r>
              <a:rPr lang="cs-CZ" sz="2600" u="sng" dirty="0"/>
              <a:t>pro JSDH obce</a:t>
            </a:r>
            <a:r>
              <a:rPr lang="cs-CZ" sz="2600" dirty="0"/>
              <a:t>, který bude pořizován z účelové investiční dotace na pořízení dopravního automobilu z rozpočtové kapitoly Ministerstva vnitra Generálního ředitelství Hasičského záchranného sboru České republiky (MV GŘ HZS ČR) v rámci programu „Investiční účelové dotace pro jednotky sboru dobrovolných hasičů obcí“ výzva </a:t>
            </a:r>
            <a:r>
              <a:rPr lang="cs-CZ" sz="2600" dirty="0" smtClean="0"/>
              <a:t>JSDH_V2_2023,</a:t>
            </a:r>
            <a:endParaRPr lang="cs-CZ" sz="2600" dirty="0"/>
          </a:p>
          <a:p>
            <a:endParaRPr lang="cs-CZ" sz="2600" dirty="0"/>
          </a:p>
          <a:p>
            <a:r>
              <a:rPr lang="cs-CZ" sz="2600" dirty="0"/>
              <a:t>pořízení nové cisternové automobilové stříkačky (CAS) pro JSDH obce, která bude pořízena z účelové investiční dotace na pořízení cisternové automobilové stříkačky z rozpočtové kapitoly MV GŘ HZS ČR v rámci programu „Investiční účelové dotace pro jednotky sboru dobrovolných hasičů obcí“ výzva </a:t>
            </a:r>
            <a:r>
              <a:rPr lang="cs-CZ" sz="2600" dirty="0" smtClean="0"/>
              <a:t>JSDH_V1_2023.</a:t>
            </a:r>
            <a:endParaRPr lang="cs-CZ" sz="2600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46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BR" dirty="0"/>
              <a:t>DT </a:t>
            </a:r>
            <a:r>
              <a:rPr lang="cs-CZ" dirty="0" smtClean="0"/>
              <a:t>č</a:t>
            </a:r>
            <a:r>
              <a:rPr lang="pt-BR" dirty="0" smtClean="0"/>
              <a:t>. </a:t>
            </a:r>
            <a:r>
              <a:rPr lang="pt-BR" dirty="0"/>
              <a:t>2 Pravidla CAS a </a:t>
            </a:r>
            <a:r>
              <a:rPr lang="pt-BR" dirty="0" smtClean="0"/>
              <a:t>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Jedna </a:t>
            </a:r>
            <a:r>
              <a:rPr lang="cs-CZ" dirty="0" smtClean="0"/>
              <a:t>JSDH </a:t>
            </a:r>
            <a:r>
              <a:rPr lang="cs-CZ" dirty="0"/>
              <a:t>obce = jedna žádost.</a:t>
            </a:r>
          </a:p>
          <a:p>
            <a:r>
              <a:rPr lang="cs-CZ" dirty="0"/>
              <a:t>Jedna žádost = jeden dopravní automobil nebo jedna cisternová automobilová stříkačka pro jednu </a:t>
            </a:r>
            <a:r>
              <a:rPr lang="cs-CZ" dirty="0" smtClean="0"/>
              <a:t>JSDH zřízenou obcí.</a:t>
            </a:r>
            <a:endParaRPr lang="cs-CZ" dirty="0"/>
          </a:p>
          <a:p>
            <a:r>
              <a:rPr lang="cs-CZ" dirty="0"/>
              <a:t>Možno žádat pouze při kombinaci se státní dotací </a:t>
            </a:r>
            <a:br>
              <a:rPr lang="cs-CZ" dirty="0"/>
            </a:br>
            <a:r>
              <a:rPr lang="cs-CZ" dirty="0"/>
              <a:t>z MV GŘ HZS ČR na pořízení nového dopravního automobilu nebo cisternové automobilové stříkačky</a:t>
            </a:r>
            <a:r>
              <a:rPr lang="cs-CZ" dirty="0" smtClean="0"/>
              <a:t>.</a:t>
            </a:r>
          </a:p>
          <a:p>
            <a:r>
              <a:rPr lang="cs-CZ" dirty="0" smtClean="0"/>
              <a:t>Nelze žádat o dotaci na pořízení požárního přívěsu pro hašení.</a:t>
            </a:r>
            <a:endParaRPr lang="cs-CZ" dirty="0"/>
          </a:p>
          <a:p>
            <a:r>
              <a:rPr lang="cs-CZ" dirty="0"/>
              <a:t>Částka žádané dotace bude vždy v celých tisících.</a:t>
            </a: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/>
              <a:t>DA = </a:t>
            </a:r>
            <a:r>
              <a:rPr lang="cs-CZ" dirty="0" smtClean="0"/>
              <a:t>90 </a:t>
            </a:r>
            <a:r>
              <a:rPr lang="cs-CZ" dirty="0"/>
              <a:t>tis. Kč a CAS = </a:t>
            </a:r>
            <a:r>
              <a:rPr lang="cs-CZ" dirty="0" smtClean="0"/>
              <a:t>250 </a:t>
            </a:r>
            <a:r>
              <a:rPr lang="cs-CZ" dirty="0"/>
              <a:t>tis. Kč)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360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155865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Minimální a maximální výše dotace DT </a:t>
            </a:r>
            <a:r>
              <a:rPr lang="cs-CZ" dirty="0" smtClean="0"/>
              <a:t>č</a:t>
            </a:r>
            <a:r>
              <a:rPr lang="pt-BR" dirty="0" smtClean="0"/>
              <a:t>. </a:t>
            </a:r>
            <a:r>
              <a:rPr lang="pt-BR" dirty="0"/>
              <a:t>2 Pravidla CAS a 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2268000"/>
            <a:ext cx="10787743" cy="38628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dirty="0"/>
              <a:t>DT č. 2	min. 60.000 Kč	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pro </a:t>
            </a:r>
            <a:r>
              <a:rPr lang="cs-CZ" dirty="0"/>
              <a:t>CAS 	max. </a:t>
            </a:r>
            <a:r>
              <a:rPr lang="cs-CZ" dirty="0" smtClean="0"/>
              <a:t>250.000 </a:t>
            </a:r>
            <a:r>
              <a:rPr lang="cs-CZ" dirty="0"/>
              <a:t>Kč    </a:t>
            </a:r>
            <a:r>
              <a:rPr lang="cs-CZ" dirty="0" smtClean="0"/>
              <a:t>pro </a:t>
            </a:r>
            <a:r>
              <a:rPr lang="cs-CZ" dirty="0"/>
              <a:t>DA 	max. </a:t>
            </a:r>
            <a:r>
              <a:rPr lang="cs-CZ" dirty="0" smtClean="0"/>
              <a:t>90.000 </a:t>
            </a:r>
            <a:r>
              <a:rPr lang="cs-CZ" dirty="0"/>
              <a:t>Kč </a:t>
            </a: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r>
              <a:rPr lang="cs-CZ" dirty="0"/>
              <a:t>Spolufinancování minimálně ve stejné výši jako poskytnutá dotace.</a:t>
            </a:r>
          </a:p>
          <a:p>
            <a:r>
              <a:rPr lang="cs-CZ" dirty="0" smtClean="0"/>
              <a:t>Pouze </a:t>
            </a:r>
            <a:r>
              <a:rPr lang="cs-CZ" dirty="0"/>
              <a:t>pro ty co mají zároveň dotaci z MV ČR výzva JSDH V1 a V2 </a:t>
            </a:r>
            <a:r>
              <a:rPr lang="cs-CZ" dirty="0" smtClean="0"/>
              <a:t>2023.</a:t>
            </a:r>
            <a:endParaRPr lang="cs-CZ" dirty="0"/>
          </a:p>
          <a:p>
            <a:r>
              <a:rPr lang="cs-CZ" dirty="0" smtClean="0"/>
              <a:t>Nelze čerpat na pořízení požárního přívěsu pro hašení.</a:t>
            </a:r>
          </a:p>
          <a:p>
            <a:r>
              <a:rPr lang="cs-CZ" dirty="0" smtClean="0"/>
              <a:t>JSDH, na kterou žádáte o dotaci v DT č. 2, nemůžete žádat v DT č. 1.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36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42606" y="548640"/>
            <a:ext cx="9011194" cy="1029153"/>
          </a:xfrm>
        </p:spPr>
        <p:txBody>
          <a:bodyPr>
            <a:normAutofit/>
          </a:bodyPr>
          <a:lstStyle/>
          <a:p>
            <a:r>
              <a:rPr lang="pt-BR" dirty="0"/>
              <a:t>Pravidla CAS a DA - </a:t>
            </a:r>
            <a:r>
              <a:rPr lang="pt-BR" dirty="0" smtClean="0"/>
              <a:t>podmínka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1555" y="1375954"/>
            <a:ext cx="11303726" cy="5059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V roce </a:t>
            </a:r>
            <a:r>
              <a:rPr lang="cs-CZ" dirty="0" smtClean="0"/>
              <a:t>2023 </a:t>
            </a:r>
            <a:r>
              <a:rPr lang="cs-CZ" dirty="0"/>
              <a:t>obdrží dotaci na nový </a:t>
            </a:r>
            <a:r>
              <a:rPr lang="cs-CZ" dirty="0" smtClean="0"/>
              <a:t>dopravní automobil </a:t>
            </a:r>
            <a:r>
              <a:rPr lang="cs-CZ" dirty="0"/>
              <a:t>z MV GŘ HZS ČR výzva JSDH V2 při splnění podmínek </a:t>
            </a:r>
            <a:r>
              <a:rPr lang="cs-CZ" dirty="0" smtClean="0"/>
              <a:t>18 </a:t>
            </a:r>
            <a:r>
              <a:rPr lang="cs-CZ" dirty="0"/>
              <a:t>obcí pro </a:t>
            </a:r>
            <a:r>
              <a:rPr lang="cs-CZ" dirty="0" smtClean="0"/>
              <a:t>20 JSDH </a:t>
            </a:r>
            <a:r>
              <a:rPr lang="cs-CZ" dirty="0"/>
              <a:t>obcí Olomouckého kraje:</a:t>
            </a:r>
          </a:p>
          <a:p>
            <a:r>
              <a:rPr lang="cs-CZ" sz="2600" dirty="0" smtClean="0"/>
              <a:t>Město Hranice JSDH </a:t>
            </a:r>
            <a:r>
              <a:rPr lang="cs-CZ" sz="2600" dirty="0" err="1" smtClean="0"/>
              <a:t>Valšovice</a:t>
            </a:r>
            <a:endParaRPr lang="cs-CZ" sz="2600" dirty="0" smtClean="0"/>
          </a:p>
          <a:p>
            <a:r>
              <a:rPr lang="cs-CZ" sz="2600" dirty="0" smtClean="0"/>
              <a:t>Město Kojetín JSDH Kojetín</a:t>
            </a:r>
          </a:p>
          <a:p>
            <a:r>
              <a:rPr lang="cs-CZ" sz="2600" dirty="0" smtClean="0"/>
              <a:t>Město Lipník nad Bečvou JSDH Loučka</a:t>
            </a:r>
          </a:p>
          <a:p>
            <a:r>
              <a:rPr lang="cs-CZ" sz="2600" dirty="0"/>
              <a:t>Město Lipník nad Bečvou </a:t>
            </a:r>
            <a:r>
              <a:rPr lang="cs-CZ" sz="2600" dirty="0" smtClean="0"/>
              <a:t>JSDH Nové Dvory</a:t>
            </a:r>
          </a:p>
          <a:p>
            <a:r>
              <a:rPr lang="cs-CZ" sz="2600" dirty="0" smtClean="0"/>
              <a:t>Městys Drahany JSDH Drahany</a:t>
            </a:r>
          </a:p>
          <a:p>
            <a:r>
              <a:rPr lang="cs-CZ" sz="2600" dirty="0" smtClean="0"/>
              <a:t>Městys Hustopeče nad Bečvou JSDH Poruba</a:t>
            </a:r>
          </a:p>
          <a:p>
            <a:r>
              <a:rPr lang="cs-CZ" sz="2600" dirty="0"/>
              <a:t>Městys Hustopeče nad Bečvou </a:t>
            </a:r>
            <a:r>
              <a:rPr lang="cs-CZ" sz="2600" dirty="0" smtClean="0"/>
              <a:t>JSDH Vysoká</a:t>
            </a:r>
          </a:p>
          <a:p>
            <a:r>
              <a:rPr lang="cs-CZ" sz="2600" dirty="0"/>
              <a:t>Městys Protivanov JSDH Protivanov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5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511629"/>
            <a:ext cx="10515600" cy="672737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Dopravní automobily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80160"/>
            <a:ext cx="10515600" cy="507619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Obec Čechy JSDH Čechy</a:t>
            </a:r>
            <a:endParaRPr lang="cs-CZ" dirty="0"/>
          </a:p>
          <a:p>
            <a:r>
              <a:rPr lang="cs-CZ" dirty="0"/>
              <a:t>Obec Červenka </a:t>
            </a:r>
            <a:r>
              <a:rPr lang="cs-CZ" dirty="0" smtClean="0"/>
              <a:t> JSDH Červenka</a:t>
            </a:r>
            <a:endParaRPr lang="cs-CZ" dirty="0"/>
          </a:p>
          <a:p>
            <a:r>
              <a:rPr lang="cs-CZ" dirty="0"/>
              <a:t>Obec </a:t>
            </a:r>
            <a:r>
              <a:rPr lang="cs-CZ" dirty="0" smtClean="0"/>
              <a:t>Drahanovice JSDH Drahanovice</a:t>
            </a:r>
            <a:endParaRPr lang="cs-CZ" dirty="0"/>
          </a:p>
          <a:p>
            <a:r>
              <a:rPr lang="cs-CZ" dirty="0"/>
              <a:t>Obec Hradčany </a:t>
            </a:r>
            <a:r>
              <a:rPr lang="cs-CZ" dirty="0" smtClean="0"/>
              <a:t>JSDH Hradčany</a:t>
            </a:r>
            <a:endParaRPr lang="cs-CZ" dirty="0"/>
          </a:p>
          <a:p>
            <a:r>
              <a:rPr lang="cs-CZ" dirty="0"/>
              <a:t>Obec Hrubčice </a:t>
            </a:r>
            <a:r>
              <a:rPr lang="cs-CZ" dirty="0" smtClean="0"/>
              <a:t>JSDH Hrubčice</a:t>
            </a:r>
            <a:endParaRPr lang="cs-CZ" dirty="0"/>
          </a:p>
          <a:p>
            <a:r>
              <a:rPr lang="cs-CZ" dirty="0"/>
              <a:t>Obec Luká </a:t>
            </a:r>
            <a:r>
              <a:rPr lang="cs-CZ" dirty="0" smtClean="0"/>
              <a:t>JSDH </a:t>
            </a:r>
            <a:r>
              <a:rPr lang="cs-CZ" dirty="0" err="1" smtClean="0"/>
              <a:t>Ješov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Obec Mikulovice </a:t>
            </a:r>
            <a:r>
              <a:rPr lang="cs-CZ" dirty="0" smtClean="0"/>
              <a:t>JSDH Široký </a:t>
            </a:r>
            <a:r>
              <a:rPr lang="cs-CZ" dirty="0"/>
              <a:t>Brod </a:t>
            </a:r>
          </a:p>
          <a:p>
            <a:r>
              <a:rPr lang="cs-CZ" dirty="0"/>
              <a:t>Obec Mladeč </a:t>
            </a:r>
            <a:r>
              <a:rPr lang="cs-CZ" dirty="0" smtClean="0"/>
              <a:t>JSDH Mladeč</a:t>
            </a:r>
            <a:endParaRPr lang="cs-CZ" dirty="0"/>
          </a:p>
          <a:p>
            <a:r>
              <a:rPr lang="cs-CZ" dirty="0"/>
              <a:t>Obec Nová Hradečná </a:t>
            </a:r>
            <a:r>
              <a:rPr lang="cs-CZ" dirty="0" smtClean="0"/>
              <a:t>JSDH Nová Hradečná</a:t>
            </a:r>
            <a:endParaRPr lang="cs-CZ" dirty="0"/>
          </a:p>
          <a:p>
            <a:r>
              <a:rPr lang="cs-CZ" dirty="0"/>
              <a:t>Obec Raková u Konice </a:t>
            </a:r>
            <a:r>
              <a:rPr lang="cs-CZ" dirty="0" smtClean="0"/>
              <a:t>JSDH Raková u Konice</a:t>
            </a:r>
            <a:endParaRPr lang="cs-CZ" dirty="0"/>
          </a:p>
          <a:p>
            <a:r>
              <a:rPr lang="cs-CZ" dirty="0"/>
              <a:t>Obec </a:t>
            </a:r>
            <a:r>
              <a:rPr lang="cs-CZ" dirty="0" smtClean="0"/>
              <a:t>Rouské JSDH Rouské</a:t>
            </a:r>
            <a:endParaRPr lang="cs-CZ" dirty="0"/>
          </a:p>
          <a:p>
            <a:r>
              <a:rPr lang="cs-CZ" dirty="0"/>
              <a:t>Obec Věrovany </a:t>
            </a:r>
            <a:r>
              <a:rPr lang="cs-CZ" dirty="0" smtClean="0"/>
              <a:t>JSDH </a:t>
            </a:r>
            <a:r>
              <a:rPr lang="cs-CZ" dirty="0" err="1" smtClean="0"/>
              <a:t>Nenakonice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87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964800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Cisternové automobilové stříkačky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76549"/>
            <a:ext cx="10515600" cy="4354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 roce </a:t>
            </a:r>
            <a:r>
              <a:rPr lang="cs-CZ" dirty="0" smtClean="0"/>
              <a:t>2023 </a:t>
            </a:r>
            <a:r>
              <a:rPr lang="cs-CZ" dirty="0"/>
              <a:t>obdrží dotaci na novou CAS z MV GŘ HZS ČR výzva JSDH V1 při splnění podmínek </a:t>
            </a:r>
            <a:r>
              <a:rPr lang="cs-CZ" dirty="0" smtClean="0"/>
              <a:t>6 </a:t>
            </a:r>
            <a:r>
              <a:rPr lang="cs-CZ" dirty="0"/>
              <a:t>obcí pro </a:t>
            </a:r>
            <a:r>
              <a:rPr lang="cs-CZ" dirty="0" smtClean="0"/>
              <a:t>6 JSDH </a:t>
            </a:r>
            <a:r>
              <a:rPr lang="cs-CZ" dirty="0"/>
              <a:t>obcí Olomouckého kraje:</a:t>
            </a:r>
          </a:p>
          <a:p>
            <a:r>
              <a:rPr lang="cs-CZ" sz="2600" dirty="0"/>
              <a:t>Město </a:t>
            </a:r>
            <a:r>
              <a:rPr lang="cs-CZ" sz="2600" dirty="0" smtClean="0"/>
              <a:t>Hanušovice JSDH Hanušovice</a:t>
            </a:r>
            <a:endParaRPr lang="cs-CZ" sz="2600" dirty="0"/>
          </a:p>
          <a:p>
            <a:r>
              <a:rPr lang="cs-CZ" sz="2600" dirty="0"/>
              <a:t>Město Kostelec na </a:t>
            </a:r>
            <a:r>
              <a:rPr lang="cs-CZ" sz="2600" dirty="0" smtClean="0"/>
              <a:t>Hané JSDH Kostelec na Hané</a:t>
            </a:r>
          </a:p>
          <a:p>
            <a:r>
              <a:rPr lang="cs-CZ" sz="2600" dirty="0" smtClean="0"/>
              <a:t>Městys Brodek u Prostějova JSDH Brodek u Prostějova</a:t>
            </a:r>
            <a:endParaRPr lang="cs-CZ" sz="2600" dirty="0"/>
          </a:p>
          <a:p>
            <a:r>
              <a:rPr lang="cs-CZ" sz="2600" dirty="0" smtClean="0"/>
              <a:t>Obec Lutín JSDH </a:t>
            </a:r>
            <a:r>
              <a:rPr lang="cs-CZ" sz="2600" dirty="0" err="1" smtClean="0"/>
              <a:t>Třebčín</a:t>
            </a:r>
            <a:endParaRPr lang="cs-CZ" sz="2600" dirty="0" smtClean="0"/>
          </a:p>
          <a:p>
            <a:r>
              <a:rPr lang="cs-CZ" sz="2600" dirty="0"/>
              <a:t>Obec Ruda nad </a:t>
            </a:r>
            <a:r>
              <a:rPr lang="cs-CZ" sz="2600" dirty="0" smtClean="0"/>
              <a:t>Moravou JSDH Ruda nad Moravou</a:t>
            </a:r>
            <a:endParaRPr lang="cs-CZ" sz="2600" dirty="0"/>
          </a:p>
          <a:p>
            <a:r>
              <a:rPr lang="cs-CZ" sz="2600" dirty="0" smtClean="0"/>
              <a:t>Obec Tršice JSDH Tršice</a:t>
            </a:r>
            <a:endParaRPr lang="cs-CZ" sz="2600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38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Termín pro podání žádostí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128661"/>
            <a:ext cx="10515600" cy="40370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/>
              <a:t>DT č. 1 		</a:t>
            </a:r>
            <a:r>
              <a:rPr lang="cs-CZ" dirty="0" smtClean="0"/>
              <a:t>16. </a:t>
            </a:r>
            <a:r>
              <a:rPr lang="cs-CZ" dirty="0"/>
              <a:t>1. </a:t>
            </a:r>
            <a:r>
              <a:rPr lang="cs-CZ" dirty="0" smtClean="0"/>
              <a:t>2023 </a:t>
            </a:r>
            <a:r>
              <a:rPr lang="cs-CZ" dirty="0"/>
              <a:t>- </a:t>
            </a:r>
            <a:r>
              <a:rPr lang="cs-CZ" dirty="0" smtClean="0"/>
              <a:t>10. </a:t>
            </a:r>
            <a:r>
              <a:rPr lang="cs-CZ" dirty="0"/>
              <a:t>2</a:t>
            </a:r>
            <a:r>
              <a:rPr lang="cs-CZ" dirty="0" smtClean="0"/>
              <a:t>. 2023</a:t>
            </a: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DT </a:t>
            </a:r>
            <a:r>
              <a:rPr lang="cs-CZ" dirty="0"/>
              <a:t>č. 2		</a:t>
            </a:r>
            <a:r>
              <a:rPr lang="cs-CZ" dirty="0" smtClean="0"/>
              <a:t>16. </a:t>
            </a:r>
            <a:r>
              <a:rPr lang="cs-CZ" dirty="0"/>
              <a:t>1. </a:t>
            </a:r>
            <a:r>
              <a:rPr lang="cs-CZ" dirty="0" smtClean="0"/>
              <a:t>2023 - 10. 2. 2023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Odeslání žádosti </a:t>
            </a:r>
            <a:r>
              <a:rPr lang="cs-CZ" dirty="0"/>
              <a:t>v portále </a:t>
            </a:r>
            <a:r>
              <a:rPr lang="cs-CZ" dirty="0" smtClean="0"/>
              <a:t>RAP </a:t>
            </a:r>
            <a:r>
              <a:rPr lang="cs-CZ" u="sng" dirty="0" smtClean="0"/>
              <a:t>do </a:t>
            </a:r>
            <a:r>
              <a:rPr lang="cs-CZ" u="sng" dirty="0"/>
              <a:t>12:00 </a:t>
            </a:r>
            <a:r>
              <a:rPr lang="cs-CZ" u="sng" dirty="0" smtClean="0"/>
              <a:t>hod.</a:t>
            </a:r>
            <a:endParaRPr lang="cs-CZ" u="sng" dirty="0"/>
          </a:p>
          <a:p>
            <a:pPr marL="0" indent="0" algn="just">
              <a:buNone/>
            </a:pPr>
            <a:r>
              <a:rPr lang="cs-CZ" dirty="0" smtClean="0"/>
              <a:t>Následně vygenerovanou žádost s </a:t>
            </a:r>
            <a:r>
              <a:rPr lang="cs-CZ" dirty="0" err="1" smtClean="0"/>
              <a:t>PIDem</a:t>
            </a:r>
            <a:r>
              <a:rPr lang="cs-CZ" dirty="0" smtClean="0"/>
              <a:t> vložíte do spisové služby/DS a zašlete s </a:t>
            </a:r>
            <a:r>
              <a:rPr lang="cs-CZ" dirty="0"/>
              <a:t>kvalifikovaným elektronickým podpisem </a:t>
            </a:r>
            <a:br>
              <a:rPr lang="cs-CZ" dirty="0"/>
            </a:br>
            <a:r>
              <a:rPr lang="cs-CZ" dirty="0"/>
              <a:t>a s kvalifikovaným časovým razítkem </a:t>
            </a:r>
            <a:r>
              <a:rPr lang="cs-CZ" dirty="0" smtClean="0"/>
              <a:t>statutárního zástupce obce do datové schránky Olomouckého </a:t>
            </a:r>
            <a:r>
              <a:rPr lang="cs-CZ" dirty="0"/>
              <a:t>kraje ID: </a:t>
            </a:r>
            <a:r>
              <a:rPr lang="cs-CZ" dirty="0" err="1" smtClean="0"/>
              <a:t>qiabfmf</a:t>
            </a:r>
            <a:r>
              <a:rPr lang="cs-CZ" dirty="0" smtClean="0"/>
              <a:t> 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26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Přílohy k žádosti pro DT č. 1 a DT č. 2 společné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708366"/>
            <a:ext cx="10515600" cy="3422434"/>
          </a:xfrm>
        </p:spPr>
        <p:txBody>
          <a:bodyPr/>
          <a:lstStyle/>
          <a:p>
            <a:r>
              <a:rPr lang="cs-CZ" dirty="0" smtClean="0"/>
              <a:t>Doložení čísla účtu, které uvedete na první straně žádosti a na který vám bude zaslána dotace (může být i účet u ČNB).</a:t>
            </a:r>
          </a:p>
          <a:p>
            <a:r>
              <a:rPr lang="cs-CZ" dirty="0" smtClean="0"/>
              <a:t>Doložení zvolení starosty/</a:t>
            </a:r>
            <a:r>
              <a:rPr lang="cs-CZ" dirty="0" err="1" smtClean="0"/>
              <a:t>ky</a:t>
            </a:r>
            <a:r>
              <a:rPr lang="cs-CZ" dirty="0" smtClean="0"/>
              <a:t>, primátora.</a:t>
            </a:r>
          </a:p>
          <a:p>
            <a:r>
              <a:rPr lang="cs-CZ" dirty="0" smtClean="0"/>
              <a:t>Pokud se údaje shodují se smlouvou uzavřenou v roce 2022 v Programu na podporu JSDH 2022 – stačí vyplnit čestné prohlášení o nezměněné identifikaci.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45378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964800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Přílohy k </a:t>
            </a:r>
            <a:r>
              <a:rPr lang="cs-CZ" dirty="0" smtClean="0"/>
              <a:t>žádosti DT č. 1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54926"/>
            <a:ext cx="10515600" cy="42758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V případě žádosti o dotaci na kurz bezpečné jízdy nebo získání řidičského oprávnění skupiny „C“ se dokládají tyto přílohy: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Č</a:t>
            </a:r>
            <a:r>
              <a:rPr lang="cs-CZ" dirty="0" smtClean="0"/>
              <a:t>estné </a:t>
            </a:r>
            <a:r>
              <a:rPr lang="cs-CZ" dirty="0"/>
              <a:t>prohlášení žadatele o tom, že člen/členové JSDH obce, kteří budou absolvovat výcvik pro získání řidičského oprávnění skupiny C nebo výcvik v kurzu bezpečné jízdy je/jsou </a:t>
            </a:r>
            <a:r>
              <a:rPr lang="cs-CZ" u="sng" dirty="0"/>
              <a:t>členem/</a:t>
            </a:r>
            <a:r>
              <a:rPr lang="cs-CZ" u="sng" dirty="0" err="1"/>
              <a:t>ny</a:t>
            </a:r>
            <a:r>
              <a:rPr lang="cs-CZ" u="sng" dirty="0"/>
              <a:t> JSDH obce minimálně 1 rok s příslušnou zdravotní a odbornou způsobilostí</a:t>
            </a:r>
            <a:r>
              <a:rPr lang="cs-CZ" dirty="0"/>
              <a:t> (základní odborná příprava v rozsahu 40 hodin organizovaná velitelem JSDH obce), (pokud bude žádána dotace na řidičské oprávnění skupiny C anebo na kurz bezpečné jízdy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7159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52519"/>
            <a:ext cx="10515600" cy="4778281"/>
          </a:xfrm>
        </p:spPr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rostá </a:t>
            </a:r>
            <a:r>
              <a:rPr lang="cs-CZ" dirty="0"/>
              <a:t>kopie závazku mezi členem JSDH a obcí (žadatelem), jejímž obsahem bude setrvání absolventa/ů kurzu na získání řidičského oprávnění skupiny C jako člena/</a:t>
            </a:r>
            <a:r>
              <a:rPr lang="cs-CZ" dirty="0" err="1"/>
              <a:t>nů</a:t>
            </a:r>
            <a:r>
              <a:rPr lang="cs-CZ" dirty="0"/>
              <a:t> jednotky JSDH obce po dobu min. 5 let od úspěšného získání řidičského oprávnění skupiny C (pokud bude žádána dotace na řidičské oprávnění skupiny C</a:t>
            </a:r>
            <a:r>
              <a:rPr lang="cs-CZ" dirty="0" smtClean="0"/>
              <a:t>).</a:t>
            </a:r>
          </a:p>
          <a:p>
            <a:r>
              <a:rPr lang="cs-CZ" dirty="0"/>
              <a:t>P</a:t>
            </a:r>
            <a:r>
              <a:rPr lang="cs-CZ" dirty="0" smtClean="0"/>
              <a:t>rostá </a:t>
            </a:r>
            <a:r>
              <a:rPr lang="cs-CZ" dirty="0"/>
              <a:t>kopie závazku mezi členem JSDH a obcí (žadatelem), jejímž obsahem bude setrvání absolventa/ů kurzu bezpečné jízdy jako člena/</a:t>
            </a:r>
            <a:r>
              <a:rPr lang="cs-CZ" dirty="0" err="1"/>
              <a:t>nů</a:t>
            </a:r>
            <a:r>
              <a:rPr lang="cs-CZ" dirty="0"/>
              <a:t> jednotky po dobu min. 2 let od absolvování kurzu bezpečné jízdy (pokud bude žádána dotace na kurz bezpečné jízdy).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474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altLang="cs-CZ" dirty="0"/>
              <a:t>Vyhodnocení žádostí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Vyhodnocení podaných žádostí obou dotačních titulů bude předloženo na schůzi </a:t>
            </a:r>
          </a:p>
          <a:p>
            <a:pPr marL="0" indent="0" algn="ctr">
              <a:buNone/>
            </a:pPr>
            <a:r>
              <a:rPr lang="cs-CZ" dirty="0"/>
              <a:t>Rady Olomouckého kraje dne </a:t>
            </a:r>
            <a:r>
              <a:rPr lang="cs-CZ" dirty="0" smtClean="0"/>
              <a:t>27. </a:t>
            </a:r>
            <a:r>
              <a:rPr lang="cs-CZ" dirty="0"/>
              <a:t>3. </a:t>
            </a:r>
            <a:r>
              <a:rPr lang="cs-CZ" dirty="0" smtClean="0"/>
              <a:t>2023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a následně ke schválení na zasedání </a:t>
            </a:r>
          </a:p>
          <a:p>
            <a:pPr marL="0" indent="0" algn="ctr">
              <a:buNone/>
            </a:pPr>
            <a:r>
              <a:rPr lang="cs-CZ" u="sng" dirty="0"/>
              <a:t>Zastupitelstva Olomouckého kraje </a:t>
            </a:r>
          </a:p>
          <a:p>
            <a:pPr marL="0" indent="0" algn="ctr">
              <a:buNone/>
            </a:pPr>
            <a:r>
              <a:rPr lang="cs-CZ" u="sng" dirty="0"/>
              <a:t>dne </a:t>
            </a:r>
            <a:r>
              <a:rPr lang="cs-CZ" u="sng" dirty="0" smtClean="0"/>
              <a:t>24. </a:t>
            </a:r>
            <a:r>
              <a:rPr lang="cs-CZ" u="sng" dirty="0"/>
              <a:t>4. </a:t>
            </a:r>
            <a:r>
              <a:rPr lang="cs-CZ" u="sng" dirty="0" smtClean="0"/>
              <a:t>2023.</a:t>
            </a:r>
            <a:endParaRPr lang="cs-CZ" u="sng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1787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altLang="cs-CZ" dirty="0"/>
              <a:t>Administrace smluv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 smtClean="0"/>
              <a:t>Do </a:t>
            </a:r>
            <a:r>
              <a:rPr lang="cs-CZ" dirty="0"/>
              <a:t>15 dní </a:t>
            </a:r>
            <a:r>
              <a:rPr lang="cs-CZ" dirty="0" smtClean="0"/>
              <a:t>od rozhodnutí ZOK bude odesláno </a:t>
            </a:r>
            <a:r>
              <a:rPr lang="cs-CZ" dirty="0"/>
              <a:t>oznámením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 </a:t>
            </a:r>
            <a:r>
              <a:rPr lang="cs-CZ" dirty="0"/>
              <a:t>poskytnutí x neposkytnutí dotace x částečné poskytnutí dotace,</a:t>
            </a:r>
          </a:p>
          <a:p>
            <a:pPr algn="just"/>
            <a:r>
              <a:rPr lang="cs-CZ" dirty="0" smtClean="0"/>
              <a:t>veřejnoprávní </a:t>
            </a:r>
            <a:r>
              <a:rPr lang="cs-CZ" dirty="0"/>
              <a:t>smlouva o poskytnutí dotace elektronicky podepsaná statutárním </a:t>
            </a:r>
            <a:r>
              <a:rPr lang="cs-CZ" dirty="0" smtClean="0"/>
              <a:t>zástupcem </a:t>
            </a:r>
            <a:r>
              <a:rPr lang="cs-CZ" dirty="0"/>
              <a:t>Olomouckého </a:t>
            </a:r>
            <a:r>
              <a:rPr lang="cs-CZ" dirty="0" smtClean="0"/>
              <a:t>kraje bude </a:t>
            </a:r>
            <a:r>
              <a:rPr lang="cs-CZ" dirty="0"/>
              <a:t>elektronicky doručena </a:t>
            </a:r>
            <a:r>
              <a:rPr lang="cs-CZ" dirty="0" smtClean="0"/>
              <a:t>do datové schránky příjemce dotace,</a:t>
            </a:r>
            <a:endParaRPr lang="cs-CZ" dirty="0"/>
          </a:p>
          <a:p>
            <a:pPr algn="just"/>
            <a:r>
              <a:rPr lang="cs-CZ" dirty="0"/>
              <a:t>příjemci dotace mají od doručení podepsané smlouvy od kraje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90 </a:t>
            </a:r>
            <a:r>
              <a:rPr lang="cs-CZ" dirty="0"/>
              <a:t>dní na schválení, elektronické podepsání a doručení smlouvy datovou schránkou zpět na krajský úřad,</a:t>
            </a:r>
          </a:p>
          <a:p>
            <a:pPr algn="just"/>
            <a:r>
              <a:rPr lang="cs-CZ" dirty="0"/>
              <a:t>do 21 dní od doručení smlouvy (případně od zveřejnění </a:t>
            </a:r>
            <a:br>
              <a:rPr lang="cs-CZ" dirty="0"/>
            </a:br>
            <a:r>
              <a:rPr lang="cs-CZ" dirty="0"/>
              <a:t>u smluv nad 50.000 Kč) bude dotace vyplacena na účet uvedený ve smlouvě.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12. 1. 2023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231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62149"/>
            <a:ext cx="10515600" cy="757645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Použití dotace a vyúčtování DT č. 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9967" y="1619794"/>
            <a:ext cx="11625942" cy="451100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/>
              <a:t>DT č. 1 Pravidla JSDH</a:t>
            </a:r>
          </a:p>
          <a:p>
            <a:pPr marL="0" indent="0" algn="ctr">
              <a:buNone/>
            </a:pPr>
            <a:r>
              <a:rPr lang="cs-CZ" u="sng" dirty="0"/>
              <a:t>realizace </a:t>
            </a:r>
            <a:r>
              <a:rPr lang="cs-CZ" u="sng" dirty="0" smtClean="0"/>
              <a:t>akce včetně úhrady</a:t>
            </a:r>
            <a:endParaRPr lang="cs-CZ" u="sng" dirty="0"/>
          </a:p>
          <a:p>
            <a:pPr marL="0" indent="0" algn="ctr">
              <a:buNone/>
            </a:pPr>
            <a:r>
              <a:rPr lang="cs-CZ" dirty="0" smtClean="0"/>
              <a:t>od </a:t>
            </a:r>
            <a:r>
              <a:rPr lang="cs-CZ" dirty="0"/>
              <a:t>1. 1. </a:t>
            </a:r>
            <a:r>
              <a:rPr lang="cs-CZ" dirty="0" smtClean="0"/>
              <a:t>2023 </a:t>
            </a:r>
            <a:r>
              <a:rPr lang="cs-CZ" dirty="0"/>
              <a:t>do 30. 11. </a:t>
            </a:r>
            <a:r>
              <a:rPr lang="cs-CZ" dirty="0" smtClean="0"/>
              <a:t>2023</a:t>
            </a:r>
            <a:endParaRPr lang="cs-CZ" dirty="0"/>
          </a:p>
          <a:p>
            <a:pPr marL="0" indent="0" algn="ctr">
              <a:buNone/>
            </a:pPr>
            <a:r>
              <a:rPr lang="cs-CZ" u="sng" dirty="0" smtClean="0"/>
              <a:t>POZOR!  Nestačí </a:t>
            </a:r>
            <a:r>
              <a:rPr lang="cs-CZ" u="sng" dirty="0"/>
              <a:t>mít fakturu vystavenou 30. 11. </a:t>
            </a:r>
            <a:r>
              <a:rPr lang="cs-CZ" u="sng" dirty="0" smtClean="0"/>
              <a:t>2022, ale </a:t>
            </a:r>
            <a:r>
              <a:rPr lang="cs-CZ" u="sng" dirty="0"/>
              <a:t>i zaplacenou!</a:t>
            </a:r>
          </a:p>
          <a:p>
            <a:pPr marL="0" indent="0" algn="ctr">
              <a:buNone/>
            </a:pPr>
            <a:endParaRPr lang="cs-CZ" u="sng" dirty="0" smtClean="0"/>
          </a:p>
          <a:p>
            <a:pPr marL="0" indent="0" algn="ctr">
              <a:buNone/>
            </a:pPr>
            <a:r>
              <a:rPr lang="cs-CZ" u="sng" dirty="0" smtClean="0"/>
              <a:t>Vyúčtování se napřed </a:t>
            </a:r>
            <a:r>
              <a:rPr lang="cs-CZ" u="sng" dirty="0"/>
              <a:t>vyplňuje </a:t>
            </a:r>
            <a:r>
              <a:rPr lang="cs-CZ" u="sng" dirty="0" smtClean="0"/>
              <a:t>přes </a:t>
            </a:r>
            <a:r>
              <a:rPr lang="cs-CZ" u="sng" dirty="0"/>
              <a:t>portál </a:t>
            </a:r>
            <a:r>
              <a:rPr lang="cs-CZ" u="sng" dirty="0" smtClean="0"/>
              <a:t>RAP, a pak se odesílá podepsané datovou schránkou.</a:t>
            </a:r>
            <a:endParaRPr lang="cs-CZ" u="sng" dirty="0"/>
          </a:p>
          <a:p>
            <a:pPr marL="0" indent="0" algn="ctr">
              <a:buNone/>
            </a:pPr>
            <a:r>
              <a:rPr lang="cs-CZ" dirty="0"/>
              <a:t>Odkaz a nápověda </a:t>
            </a:r>
            <a:r>
              <a:rPr lang="cs-CZ" dirty="0" smtClean="0"/>
              <a:t>na vyúčtování budou vloženy na webu Krajské dotační programy 2023 </a:t>
            </a:r>
            <a:r>
              <a:rPr lang="cs-CZ" dirty="0"/>
              <a:t>v </a:t>
            </a:r>
            <a:r>
              <a:rPr lang="cs-CZ" dirty="0" smtClean="0"/>
              <a:t>sekci: </a:t>
            </a:r>
            <a:r>
              <a:rPr lang="cs-CZ" dirty="0"/>
              <a:t>Ukončené dotační programy – 13_Podpora krizového </a:t>
            </a:r>
            <a:r>
              <a:rPr lang="cs-CZ" dirty="0" smtClean="0"/>
              <a:t>řízení.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https://</a:t>
            </a:r>
            <a:r>
              <a:rPr lang="cs-CZ" dirty="0" smtClean="0"/>
              <a:t>www.olkraj.cz/ukoncene-dotacni-programy-cl-5739.html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226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Použití dotace a vyúčtování DT č. 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u="sng" dirty="0" smtClean="0"/>
              <a:t>Vyúčtování zpracovat a zaslat elektronicky </a:t>
            </a:r>
            <a:r>
              <a:rPr lang="cs-CZ" u="sng" dirty="0"/>
              <a:t>včetně kvalifikovaného podpisu do 1 měsíce od realizace a úhrady akce - projektu </a:t>
            </a:r>
          </a:p>
          <a:p>
            <a:pPr marL="0" indent="0" algn="ctr">
              <a:buNone/>
            </a:pPr>
            <a:r>
              <a:rPr lang="cs-CZ" u="sng" dirty="0"/>
              <a:t>nejpozději do </a:t>
            </a:r>
            <a:r>
              <a:rPr lang="cs-CZ" u="sng" dirty="0" smtClean="0"/>
              <a:t>11. </a:t>
            </a:r>
            <a:r>
              <a:rPr lang="cs-CZ" u="sng" dirty="0"/>
              <a:t>12. </a:t>
            </a:r>
            <a:r>
              <a:rPr lang="cs-CZ" u="sng" dirty="0" smtClean="0"/>
              <a:t>2023.</a:t>
            </a:r>
            <a:endParaRPr lang="cs-CZ" u="sng" dirty="0"/>
          </a:p>
          <a:p>
            <a:pPr algn="ctr"/>
            <a:endParaRPr lang="cs-CZ" dirty="0"/>
          </a:p>
          <a:p>
            <a:pPr marL="0" indent="0" algn="ctr">
              <a:buNone/>
            </a:pPr>
            <a:r>
              <a:rPr lang="cs-CZ" dirty="0"/>
              <a:t>Vyúčtování se vždy řídí uzavřenou smlouvou!</a:t>
            </a:r>
          </a:p>
          <a:p>
            <a:pPr marL="0" indent="0" algn="ctr">
              <a:buNone/>
            </a:pPr>
            <a:r>
              <a:rPr lang="cs-CZ" dirty="0"/>
              <a:t>Náležitosti vyúčtování najdete v čl. II odst. 4. uzavřené smlouvy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1473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98766" y="914400"/>
            <a:ext cx="9255034" cy="592183"/>
          </a:xfrm>
        </p:spPr>
        <p:txBody>
          <a:bodyPr>
            <a:normAutofit fontScale="90000"/>
          </a:bodyPr>
          <a:lstStyle/>
          <a:p>
            <a:r>
              <a:rPr lang="cs-CZ" dirty="0"/>
              <a:t>Použití dotace a vyúčtování DT č.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/>
              <a:t>DT č. 2 – Pravidla CAS a DA</a:t>
            </a:r>
          </a:p>
          <a:p>
            <a:pPr marL="0" indent="0" algn="ctr">
              <a:buNone/>
            </a:pPr>
            <a:r>
              <a:rPr lang="cs-CZ" dirty="0"/>
              <a:t>od 1. 1. </a:t>
            </a:r>
            <a:r>
              <a:rPr lang="cs-CZ" dirty="0" smtClean="0"/>
              <a:t>2023 </a:t>
            </a:r>
            <a:r>
              <a:rPr lang="cs-CZ" dirty="0"/>
              <a:t>do 30. 6. </a:t>
            </a:r>
            <a:r>
              <a:rPr lang="cs-CZ" dirty="0" smtClean="0"/>
              <a:t>2024 realizace akce – projektu tzn. DA nebo CAS dodána</a:t>
            </a:r>
          </a:p>
          <a:p>
            <a:pPr marL="0" indent="0" algn="ctr">
              <a:buNone/>
            </a:pPr>
            <a:r>
              <a:rPr lang="cs-CZ" dirty="0" smtClean="0"/>
              <a:t>do </a:t>
            </a:r>
            <a:r>
              <a:rPr lang="cs-CZ" dirty="0"/>
              <a:t>31. 7. </a:t>
            </a:r>
            <a:r>
              <a:rPr lang="cs-CZ" dirty="0" smtClean="0"/>
              <a:t>2024 </a:t>
            </a:r>
            <a:r>
              <a:rPr lang="cs-CZ" dirty="0"/>
              <a:t>použití dotace (úhrada)</a:t>
            </a:r>
          </a:p>
          <a:p>
            <a:pPr marL="0" indent="0" algn="ctr">
              <a:buNone/>
            </a:pPr>
            <a:r>
              <a:rPr lang="cs-CZ" u="sng" dirty="0"/>
              <a:t>Vyúčtování se napřed vyplňuje přes portál </a:t>
            </a:r>
            <a:r>
              <a:rPr lang="cs-CZ" u="sng" dirty="0" smtClean="0"/>
              <a:t>RAP, </a:t>
            </a:r>
            <a:r>
              <a:rPr lang="cs-CZ" u="sng" dirty="0"/>
              <a:t>a pak se odesílá podepsané datovou </a:t>
            </a:r>
            <a:r>
              <a:rPr lang="cs-CZ" u="sng" dirty="0" smtClean="0"/>
              <a:t>schránkou.</a:t>
            </a:r>
            <a:endParaRPr lang="cs-CZ" u="sng" dirty="0"/>
          </a:p>
          <a:p>
            <a:pPr marL="0" indent="0" algn="ctr">
              <a:buNone/>
            </a:pPr>
            <a:r>
              <a:rPr lang="cs-CZ" dirty="0"/>
              <a:t>Odkaz a nápověda na vyúčtování budou vloženy na webu Krajské dotační programy 2023 v sekci Ukončené dotační programy – 13_Podpora krizového řízení</a:t>
            </a:r>
          </a:p>
          <a:p>
            <a:pPr marL="0" indent="0" algn="ctr">
              <a:buNone/>
            </a:pPr>
            <a:r>
              <a:rPr lang="cs-CZ" dirty="0"/>
              <a:t>https://www.olkraj.cz/ukoncene-dotacni-programy-cl-5739.html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76173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15886" y="1306800"/>
            <a:ext cx="9437914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Použití dotace a vyúčtování DT č.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u="sng" dirty="0"/>
              <a:t>Vyúčtování zpracovat a zaslat elektronicky včetně kvalifikovaného podpisu do 1 měsíce od realizace a úhrady akce - projektu </a:t>
            </a:r>
          </a:p>
          <a:p>
            <a:pPr marL="0" indent="0" algn="ctr">
              <a:buNone/>
            </a:pPr>
            <a:r>
              <a:rPr lang="cs-CZ" u="sng" dirty="0"/>
              <a:t>nejpozději do </a:t>
            </a:r>
            <a:r>
              <a:rPr lang="cs-CZ" u="sng" dirty="0" smtClean="0"/>
              <a:t>19. 8. 2024.</a:t>
            </a:r>
            <a:endParaRPr lang="cs-CZ" u="sng" dirty="0"/>
          </a:p>
          <a:p>
            <a:pPr algn="ctr"/>
            <a:endParaRPr lang="cs-CZ" dirty="0"/>
          </a:p>
          <a:p>
            <a:pPr marL="0" indent="0" algn="ctr">
              <a:buNone/>
            </a:pPr>
            <a:r>
              <a:rPr lang="cs-CZ" dirty="0"/>
              <a:t>Vyúčtování se vždy řídí uzavřenou smlouvou!</a:t>
            </a:r>
          </a:p>
          <a:p>
            <a:pPr marL="0" indent="0" algn="ctr">
              <a:buNone/>
            </a:pPr>
            <a:r>
              <a:rPr lang="cs-CZ" dirty="0"/>
              <a:t>Náležitosti vyúčtování </a:t>
            </a:r>
            <a:r>
              <a:rPr lang="cs-CZ" dirty="0" smtClean="0"/>
              <a:t>najdete v </a:t>
            </a:r>
            <a:r>
              <a:rPr lang="cs-CZ" dirty="0"/>
              <a:t>čl. II odst. 4</a:t>
            </a:r>
            <a:r>
              <a:rPr lang="cs-CZ" dirty="0" smtClean="0"/>
              <a:t>. uzavřené smlouvy.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414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Použití dotace a vyúčtování DT č.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u="sng" dirty="0"/>
              <a:t>Upozornění</a:t>
            </a:r>
          </a:p>
          <a:p>
            <a:pPr marL="0" indent="0" algn="just">
              <a:buNone/>
            </a:pPr>
            <a:r>
              <a:rPr lang="cs-CZ" dirty="0"/>
              <a:t>Je nutné k vyúčtování dotace předložit kopii rozhodnutí Ministerstva vnitra České republiky o poskytnutí dotace z dotačního programu MV GŘ HZS ČR „Dotace pro jednotky SDH obcí“.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případě zjištění skutečnosti, že dopravní prostředek nebude dodán do 30. 6. 2024, lze v dostatečném předstihu požádat o uzavření dodatku s prodloužením termínu (nejpozději do začátku května 2024).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2960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4589" y="880080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Propagace Olomouckého kraje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1" y="1698171"/>
            <a:ext cx="11301548" cy="4789715"/>
          </a:xfrm>
        </p:spPr>
        <p:txBody>
          <a:bodyPr>
            <a:normAutofit fontScale="92500"/>
          </a:bodyPr>
          <a:lstStyle/>
          <a:p>
            <a:r>
              <a:rPr lang="cs-CZ" dirty="0"/>
              <a:t>VŽDY - Logo Olomouckého kraje na webových stránkách obce nejméně do termínu vyúčtování </a:t>
            </a:r>
            <a:r>
              <a:rPr lang="cs-CZ" dirty="0" smtClean="0"/>
              <a:t>11. </a:t>
            </a:r>
            <a:r>
              <a:rPr lang="cs-CZ" dirty="0"/>
              <a:t>12. </a:t>
            </a:r>
            <a:r>
              <a:rPr lang="cs-CZ" dirty="0" smtClean="0"/>
              <a:t>2023 </a:t>
            </a:r>
            <a:r>
              <a:rPr lang="cs-CZ" dirty="0"/>
              <a:t>u DT č. 1 a do </a:t>
            </a:r>
            <a:r>
              <a:rPr lang="cs-CZ" dirty="0" smtClean="0"/>
              <a:t>19. </a:t>
            </a:r>
            <a:r>
              <a:rPr lang="cs-CZ" dirty="0"/>
              <a:t>8. </a:t>
            </a:r>
            <a:r>
              <a:rPr lang="cs-CZ" dirty="0" smtClean="0"/>
              <a:t>2024 </a:t>
            </a:r>
            <a:r>
              <a:rPr lang="cs-CZ" dirty="0"/>
              <a:t>u DT č. 2.</a:t>
            </a:r>
          </a:p>
          <a:p>
            <a:r>
              <a:rPr lang="cs-CZ" dirty="0"/>
              <a:t>Logo Olomouckého kraje bude doplněné textem, </a:t>
            </a:r>
            <a:r>
              <a:rPr lang="cs-CZ" dirty="0" smtClean="0"/>
              <a:t>že </a:t>
            </a:r>
            <a:r>
              <a:rPr lang="cs-CZ" dirty="0"/>
              <a:t>Olomoucký kraj akci </a:t>
            </a:r>
            <a:r>
              <a:rPr lang="cs-CZ" dirty="0" smtClean="0"/>
              <a:t>(JSDH) </a:t>
            </a:r>
            <a:r>
              <a:rPr lang="cs-CZ" dirty="0"/>
              <a:t>finančně podpořil </a:t>
            </a:r>
            <a:r>
              <a:rPr lang="cs-CZ" dirty="0" smtClean="0"/>
              <a:t>a </a:t>
            </a:r>
            <a:r>
              <a:rPr lang="cs-CZ" dirty="0"/>
              <a:t>musí být na stránkách příjemce tj. obce!</a:t>
            </a:r>
          </a:p>
          <a:p>
            <a:r>
              <a:rPr lang="cs-CZ" dirty="0"/>
              <a:t>U </a:t>
            </a:r>
            <a:r>
              <a:rPr lang="cs-CZ" dirty="0" smtClean="0"/>
              <a:t>poskytnutých dotací </a:t>
            </a:r>
            <a:r>
              <a:rPr lang="cs-CZ" dirty="0"/>
              <a:t>nad 35 tis. Kč je nutno pořízené – opravené vybavení označit - polepit logem Olomouckého kraje – tam, kde to není možné, je tabulka na požární zbojnici (vrata, okno, dveře apod.) </a:t>
            </a:r>
            <a:r>
              <a:rPr lang="cs-CZ" dirty="0" smtClean="0"/>
              <a:t>                                                </a:t>
            </a:r>
            <a:r>
              <a:rPr lang="cs-CZ" u="sng" dirty="0" smtClean="0"/>
              <a:t>U </a:t>
            </a:r>
            <a:r>
              <a:rPr lang="cs-CZ" u="sng" dirty="0"/>
              <a:t>DT č. 2 </a:t>
            </a:r>
            <a:r>
              <a:rPr lang="cs-CZ" u="sng" dirty="0" smtClean="0"/>
              <a:t>je vždy nalepené logo </a:t>
            </a:r>
            <a:r>
              <a:rPr lang="cs-CZ" u="sng" dirty="0"/>
              <a:t>na vozidle.</a:t>
            </a:r>
          </a:p>
          <a:p>
            <a:r>
              <a:rPr lang="cs-CZ" dirty="0"/>
              <a:t>Spolu s logem bude vždy uvedena informace, </a:t>
            </a:r>
            <a:r>
              <a:rPr lang="cs-CZ" dirty="0" smtClean="0"/>
              <a:t>že </a:t>
            </a:r>
            <a:r>
              <a:rPr lang="cs-CZ" dirty="0"/>
              <a:t>poskytovatel projekt/akci finančně </a:t>
            </a:r>
            <a:r>
              <a:rPr lang="cs-CZ" dirty="0" smtClean="0"/>
              <a:t>podpořil (</a:t>
            </a:r>
            <a:r>
              <a:rPr lang="cs-CZ" dirty="0"/>
              <a:t>webové stránky a tabulka na zbrojnici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3820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7868" y="897497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dirty="0"/>
              <a:t>Závěrečné upozornění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931" y="1581497"/>
            <a:ext cx="11094719" cy="454930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dirty="0"/>
              <a:t>V ROCE  </a:t>
            </a:r>
            <a:r>
              <a:rPr lang="cs-CZ" dirty="0" smtClean="0"/>
              <a:t>2023  </a:t>
            </a:r>
            <a:r>
              <a:rPr lang="cs-CZ" dirty="0"/>
              <a:t>se žádost o dotaci a vyúčtování zadává přes webové rozhraní RAP</a:t>
            </a:r>
          </a:p>
          <a:p>
            <a:pPr marL="0" indent="0" algn="ctr">
              <a:buNone/>
            </a:pPr>
            <a:r>
              <a:rPr lang="cs-CZ" dirty="0"/>
              <a:t>https://www.olkraj.cz/portal/</a:t>
            </a:r>
          </a:p>
          <a:p>
            <a:pPr marL="0" indent="0" algn="ctr">
              <a:buNone/>
            </a:pPr>
            <a:r>
              <a:rPr lang="cs-CZ" dirty="0" smtClean="0"/>
              <a:t>Vygenerované odeslané </a:t>
            </a:r>
            <a:r>
              <a:rPr lang="cs-CZ" dirty="0"/>
              <a:t>dokumenty (žádost, vyúčtování)</a:t>
            </a:r>
          </a:p>
          <a:p>
            <a:pPr marL="0" indent="0" algn="ctr">
              <a:buNone/>
            </a:pPr>
            <a:r>
              <a:rPr lang="cs-CZ" dirty="0"/>
              <a:t>BUDOU ZASÍLÁNY </a:t>
            </a:r>
            <a:r>
              <a:rPr lang="cs-CZ" dirty="0" smtClean="0"/>
              <a:t>vždy prostřednictvím </a:t>
            </a:r>
            <a:r>
              <a:rPr lang="cs-CZ" dirty="0"/>
              <a:t>datových </a:t>
            </a:r>
            <a:r>
              <a:rPr lang="cs-CZ" dirty="0" smtClean="0"/>
              <a:t>schránek (DS)</a:t>
            </a:r>
            <a:endParaRPr lang="cs-CZ" dirty="0"/>
          </a:p>
          <a:p>
            <a:pPr marL="0" indent="0" algn="ctr">
              <a:buNone/>
            </a:pPr>
            <a:r>
              <a:rPr lang="cs-CZ" u="sng" dirty="0"/>
              <a:t>s elektronickým kvalifikovaným podpisem </a:t>
            </a:r>
            <a:br>
              <a:rPr lang="cs-CZ" u="sng" dirty="0"/>
            </a:br>
            <a:r>
              <a:rPr lang="cs-CZ" u="sng" dirty="0"/>
              <a:t>a kvalifikovaným časovým </a:t>
            </a:r>
            <a:r>
              <a:rPr lang="cs-CZ" u="sng" dirty="0" smtClean="0"/>
              <a:t>razítkem statutárního zástupce obce.</a:t>
            </a:r>
          </a:p>
          <a:p>
            <a:pPr marL="0" indent="0" algn="ctr">
              <a:buNone/>
            </a:pPr>
            <a:r>
              <a:rPr lang="cs-CZ" dirty="0" smtClean="0"/>
              <a:t>Jiný způsob podání žádosti a vyúčtování pro obce </a:t>
            </a:r>
            <a:r>
              <a:rPr lang="cs-CZ" u="sng" dirty="0" smtClean="0"/>
              <a:t>není možné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Smlouvy jsou podepisovány také elektronicky a zasílány prostřednictvím DS (žádost, smlouvu ani přílohu č. 1 vyúčtování neskenujete)!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</a:t>
            </a:r>
            <a:r>
              <a:rPr lang="cs-CZ" dirty="0" smtClean="0"/>
              <a:t>2023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9712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73565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Kontaktní osoba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Blanka </a:t>
            </a:r>
            <a:r>
              <a:rPr lang="cs-CZ" dirty="0"/>
              <a:t>Procházková</a:t>
            </a:r>
          </a:p>
          <a:p>
            <a:pPr marL="0" indent="0" algn="ctr">
              <a:buNone/>
            </a:pPr>
            <a:r>
              <a:rPr lang="cs-CZ" dirty="0"/>
              <a:t>6. NP kancelář č. 619</a:t>
            </a:r>
          </a:p>
          <a:p>
            <a:pPr marL="0" indent="0" algn="ctr">
              <a:buNone/>
            </a:pPr>
            <a:r>
              <a:rPr lang="cs-CZ" dirty="0"/>
              <a:t>tel. 585 508 248</a:t>
            </a:r>
          </a:p>
          <a:p>
            <a:pPr marL="0" indent="0" algn="ctr">
              <a:buNone/>
            </a:pPr>
            <a:r>
              <a:rPr lang="cs-CZ" dirty="0" smtClean="0"/>
              <a:t>b.prochazkova@olkraj.cz</a:t>
            </a:r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9697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000" y="3135600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dirty="0"/>
              <a:t>Děkuji za pozornost.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12. 1. 2023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4585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969</TotalTime>
  <Words>2379</Words>
  <Application>Microsoft Office PowerPoint</Application>
  <PresentationFormat>Širokoúhlá obrazovka</PresentationFormat>
  <Paragraphs>244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Arial</vt:lpstr>
      <vt:lpstr>Calibri</vt:lpstr>
      <vt:lpstr>Motiv Office</vt:lpstr>
      <vt:lpstr>13_02 Dotační program na podporu jednotek sboru dobrovolných hasičů pro rok 2023</vt:lpstr>
      <vt:lpstr>UPOZORNĚNÍ</vt:lpstr>
      <vt:lpstr>Cíl dotačního programu </vt:lpstr>
      <vt:lpstr>Důvod vyhlášení dotačního programu </vt:lpstr>
      <vt:lpstr>Dotační titul č. 1</vt:lpstr>
      <vt:lpstr>Dotační titul č. 2</vt:lpstr>
      <vt:lpstr>Financování</vt:lpstr>
      <vt:lpstr>DT č. 1 Pravidla JSDH</vt:lpstr>
      <vt:lpstr>DT č. 1 Pravidla JSDH</vt:lpstr>
      <vt:lpstr>Minimální a maximální výše dotace DT č. 1 Pravidla JSDH</vt:lpstr>
      <vt:lpstr>DT č. 1 Pravidla JSDH</vt:lpstr>
      <vt:lpstr>DT č. 1 Pravidla JSDH</vt:lpstr>
      <vt:lpstr>DT č. 2 Pravidla CAS a DA</vt:lpstr>
      <vt:lpstr>Minimální a maximální výše dotace DT č. 2 Pravidla CAS a DA</vt:lpstr>
      <vt:lpstr>Pravidla CAS a DA - podmínka</vt:lpstr>
      <vt:lpstr>Dopravní automobily</vt:lpstr>
      <vt:lpstr>Cisternové automobilové stříkačky</vt:lpstr>
      <vt:lpstr>Termín pro podání žádostí </vt:lpstr>
      <vt:lpstr>Přílohy k žádosti pro DT č. 1 a DT č. 2 společné</vt:lpstr>
      <vt:lpstr>Přílohy k žádosti DT č. 1 </vt:lpstr>
      <vt:lpstr>Prezentace aplikace PowerPoint</vt:lpstr>
      <vt:lpstr>Vyhodnocení žádostí</vt:lpstr>
      <vt:lpstr>Administrace smluv</vt:lpstr>
      <vt:lpstr>Použití dotace a vyúčtování DT č. 1</vt:lpstr>
      <vt:lpstr>Použití dotace a vyúčtování DT č. 1</vt:lpstr>
      <vt:lpstr>Použití dotace a vyúčtování DT č. 2</vt:lpstr>
      <vt:lpstr>Použití dotace a vyúčtování DT č. 2</vt:lpstr>
      <vt:lpstr>Použití dotace a vyúčtování DT č. 2</vt:lpstr>
      <vt:lpstr>Propagace Olomouckého kraje</vt:lpstr>
      <vt:lpstr>Závěrečné upozornění</vt:lpstr>
      <vt:lpstr>Kontaktní osoba </vt:lpstr>
      <vt:lpstr>Děkuji za pozornost.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Procházková Blanka</cp:lastModifiedBy>
  <cp:revision>54</cp:revision>
  <cp:lastPrinted>2023-01-11T12:20:24Z</cp:lastPrinted>
  <dcterms:created xsi:type="dcterms:W3CDTF">2022-03-10T07:10:19Z</dcterms:created>
  <dcterms:modified xsi:type="dcterms:W3CDTF">2023-01-12T07:51:29Z</dcterms:modified>
</cp:coreProperties>
</file>