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sldIdLst>
    <p:sldId id="300" r:id="rId2"/>
    <p:sldId id="301" r:id="rId3"/>
    <p:sldId id="302" r:id="rId4"/>
    <p:sldId id="305" r:id="rId5"/>
    <p:sldId id="304" r:id="rId6"/>
    <p:sldId id="307" r:id="rId7"/>
    <p:sldId id="310" r:id="rId8"/>
    <p:sldId id="311" r:id="rId9"/>
    <p:sldId id="312" r:id="rId10"/>
    <p:sldId id="309" r:id="rId11"/>
  </p:sldIdLst>
  <p:sldSz cx="12192000" cy="6858000"/>
  <p:notesSz cx="6796088" cy="99250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0" d="100"/>
          <a:sy n="110" d="100"/>
        </p:scale>
        <p:origin x="630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71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544" y="0"/>
            <a:ext cx="2944971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4712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609" y="4776431"/>
            <a:ext cx="5436870" cy="3907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4971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544" y="9427076"/>
            <a:ext cx="2944971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Úvod – popis problematiky dané kapitoly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Strategický cíl nebo cíle, vytyčené v kapitole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Současný stav – popis aktuální situace, označení problematických oblastí, které koncepce řeší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Seznam specifických cílů – výčet jednotlivých cílů, jejichž realizace bude pravidelně evaluována, stručný popis specifických cílů a označení nástrojů k úspěšné realizaci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Příběh vězně – ilustrativní příklad typizovaného odsouzeného, tak jak by vypadal jeho život v případě pokračování současného stavu a nenaplnění cílů (pan Starý) a naopak při dosažení cílů (pan Nový), přiblížení cílů koncepce co nejširšímu okruhu osob </a:t>
            </a: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5A0279-1C2F-423E-BEB5-DFA4DD0858DF}" type="slidenum">
              <a:rPr lang="cs-CZ" altLang="cs-CZ" smtClean="0"/>
              <a:pPr/>
              <a:t>4</a:t>
            </a:fld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2893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 smtClean="0"/>
              <a:t>Kliknutím můžete upravit styl předlohy.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NUL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xmlns="" xmlns:lc="http://schemas.openxmlformats.org/drawingml/2006/lockedCanvas" r:embed="rId14"/>
                </a:ext>
              </a:extLst>
            </a:blip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portal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altLang="cs-CZ" b="1" dirty="0"/>
              <a:t>SEMINÁŘ PRO ŽADATELE </a:t>
            </a:r>
            <a:br>
              <a:rPr lang="pl-PL" altLang="cs-CZ" b="1" dirty="0"/>
            </a:br>
            <a:r>
              <a:rPr lang="pl-PL" altLang="cs-CZ" b="1" dirty="0"/>
              <a:t>O DOTACI PRO ROK 2023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Dotace na činnost spolků hasičů </a:t>
            </a:r>
            <a:br>
              <a:rPr lang="cs-CZ" b="1" dirty="0"/>
            </a:br>
            <a:r>
              <a:rPr lang="cs-CZ" b="1" dirty="0"/>
              <a:t>a pobočných spolků hasičů Olomouckého kraje 2023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02079" y="1071153"/>
            <a:ext cx="821218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200" b="1" u="sng" dirty="0">
                <a:solidFill>
                  <a:schemeClr val="bg1"/>
                </a:solidFill>
                <a:cs typeface="Times New Roman" panose="02020603050405020304" pitchFamily="18" charset="0"/>
              </a:rPr>
              <a:t>Obsah metodického semináře </a:t>
            </a:r>
            <a:endParaRPr lang="cs-CZ" altLang="cs-CZ" sz="2200" u="sng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Úvod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Seznámení s Pravidly dotačního titulu pro rok 2023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Orientace</a:t>
            </a: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 v Pravidlech dotačního titulu, vyplnění vzorové </a:t>
            </a:r>
            <a:r>
              <a:rPr lang="cs-CZ" altLang="cs-CZ" sz="20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žádosti</a:t>
            </a:r>
            <a:endParaRPr lang="cs-CZ" altLang="cs-CZ" sz="20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Dotazy, diskuze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cs-CZ" altLang="cs-CZ" sz="2000" i="1" dirty="0">
                <a:solidFill>
                  <a:schemeClr val="bg1"/>
                </a:solidFill>
                <a:cs typeface="Times New Roman" panose="02020603050405020304" pitchFamily="18" charset="0"/>
              </a:rPr>
              <a:t>Časový rozsah semináře: 1 hod. až 1,5 hod. (dle diskuze)</a:t>
            </a:r>
          </a:p>
        </p:txBody>
      </p:sp>
    </p:spTree>
    <p:extLst>
      <p:ext uri="{BB962C8B-B14F-4D97-AF65-F5344CB8AC3E}">
        <p14:creationId xmlns:p14="http://schemas.microsoft.com/office/powerpoint/2010/main" val="2417632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3</a:t>
            </a:fld>
            <a:endParaRPr lang="cs-CZ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793966" y="1375954"/>
            <a:ext cx="9056914" cy="48692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  <a:defRPr/>
            </a:pPr>
            <a:r>
              <a:rPr lang="cs-CZ" sz="2000" b="1" dirty="0" smtClean="0"/>
              <a:t>Dotační titul 13_01_2 Dotace na činnost spolků hasičů a pobočných spolků hasičů Olomouckého kraje 2023 </a:t>
            </a:r>
          </a:p>
          <a:p>
            <a:pPr marL="0" indent="0" algn="just">
              <a:buFontTx/>
              <a:buNone/>
              <a:defRPr/>
            </a:pPr>
            <a:endParaRPr lang="cs-CZ" sz="2000" b="1" dirty="0" smtClean="0"/>
          </a:p>
          <a:p>
            <a:pPr marL="0" indent="0" algn="just">
              <a:buFontTx/>
              <a:buNone/>
              <a:defRPr/>
            </a:pPr>
            <a:r>
              <a:rPr lang="cs-CZ" sz="2000" b="1" dirty="0" smtClean="0"/>
              <a:t>Činnost spojená s organizací kulturních a sportovních akcí, včetně zabezpečení chodu kanceláře (dále také jen „činnost“).</a:t>
            </a:r>
          </a:p>
          <a:p>
            <a:pPr marL="0" indent="0">
              <a:buFontTx/>
              <a:buNone/>
              <a:defRPr/>
            </a:pPr>
            <a:endParaRPr lang="cs-CZ" sz="2000" dirty="0" smtClean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sz="2000" b="1" dirty="0" smtClean="0"/>
              <a:t>Podpora činnosti nekomerčního, neziskového a obecně prospěšného charakteru v oblasti požární ochrany, zaměřené na podporu požárního sportu (např. organizace kulturní, osvětové, vzdělávací, soutěžní, sportovní, branné, turistické, zábavné a jiné zájmové činnosti pro členy spolků hasičů, pobočných spolků hasičů, příslušníků jejich rodin a popř. širší veřejnosti).</a:t>
            </a:r>
          </a:p>
          <a:p>
            <a:pPr marL="0" indent="0">
              <a:buFontTx/>
              <a:buNone/>
              <a:defRPr/>
            </a:pPr>
            <a:endParaRPr lang="cs-CZ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87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1978025" y="609601"/>
            <a:ext cx="8080375" cy="5516564"/>
          </a:xfrm>
        </p:spPr>
        <p:txBody>
          <a:bodyPr/>
          <a:lstStyle/>
          <a:p>
            <a:pPr marL="0" indent="0">
              <a:buNone/>
              <a:defRPr/>
            </a:pPr>
            <a:endParaRPr lang="cs-CZ" sz="2400" b="1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2400" b="1" dirty="0"/>
              <a:t>Žadatel </a:t>
            </a:r>
            <a:r>
              <a:rPr lang="cs-CZ" sz="2400" b="1" u="sng" dirty="0"/>
              <a:t>může v rámci vyhlášeného dotačního titulu </a:t>
            </a:r>
            <a:r>
              <a:rPr lang="cs-CZ" sz="2400" b="1" dirty="0"/>
              <a:t>podat pouze jednu žádost. </a:t>
            </a:r>
            <a:endParaRPr lang="cs-CZ" sz="2400" b="1" dirty="0" smtClean="0"/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400" b="1" dirty="0"/>
              <a:t>Dotaci je možno použít na úhradu uznatelných výdajů činnosti od 1</a:t>
            </a:r>
            <a:r>
              <a:rPr lang="cs-CZ" sz="2400" b="1" dirty="0" smtClean="0"/>
              <a:t>. 1. 2023 </a:t>
            </a:r>
            <a:r>
              <a:rPr lang="cs-CZ" sz="2400" b="1" dirty="0"/>
              <a:t>do 31</a:t>
            </a:r>
            <a:r>
              <a:rPr lang="cs-CZ" sz="2400" b="1" dirty="0" smtClean="0"/>
              <a:t>. 12.2023</a:t>
            </a:r>
            <a:r>
              <a:rPr lang="cs-CZ" sz="2400" b="1" dirty="0"/>
              <a:t>.</a:t>
            </a:r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400" b="1" dirty="0"/>
              <a:t>Dotace je poskytována na uznatelné výdaje neinvestičního charakteru</a:t>
            </a:r>
            <a:r>
              <a:rPr lang="cs-CZ" sz="2400" b="1" dirty="0" smtClean="0"/>
              <a:t>.</a:t>
            </a:r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000" b="1" u="sng" dirty="0" smtClean="0"/>
              <a:t>Minimální výše dotace na jednu činnost činí: 25.000,- Kč</a:t>
            </a:r>
          </a:p>
          <a:p>
            <a:pPr marL="0" indent="0">
              <a:buNone/>
              <a:defRPr/>
            </a:pPr>
            <a:r>
              <a:rPr lang="cs-CZ" sz="2000" b="1" u="sng" dirty="0" smtClean="0"/>
              <a:t>Maximální výše dotace na jednu činnost činí: 400.000,- Kč</a:t>
            </a:r>
            <a:endParaRPr lang="cs-CZ" sz="2000" b="1" u="sng" dirty="0"/>
          </a:p>
        </p:txBody>
      </p:sp>
      <p:sp>
        <p:nvSpPr>
          <p:cNvPr id="10244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207625" y="6248400"/>
            <a:ext cx="304800" cy="476250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897EAE-CADA-4446-A47E-5DB6F73B0EDC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400"/>
          </a:p>
        </p:txBody>
      </p:sp>
    </p:spTree>
    <p:extLst>
      <p:ext uri="{BB962C8B-B14F-4D97-AF65-F5344CB8AC3E}">
        <p14:creationId xmlns:p14="http://schemas.microsoft.com/office/powerpoint/2010/main" val="13110878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5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97873" y="1139283"/>
            <a:ext cx="95445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b="1" u="sng" dirty="0">
                <a:solidFill>
                  <a:schemeClr val="bg1"/>
                </a:solidFill>
              </a:rPr>
              <a:t>Příjem žádostí od </a:t>
            </a:r>
            <a:r>
              <a:rPr lang="cs-CZ" sz="2000" b="1" u="sng" dirty="0" smtClean="0">
                <a:solidFill>
                  <a:schemeClr val="bg1"/>
                </a:solidFill>
              </a:rPr>
              <a:t>13. 1. 2023 </a:t>
            </a:r>
            <a:r>
              <a:rPr lang="cs-CZ" sz="2000" b="1" u="sng" dirty="0">
                <a:solidFill>
                  <a:schemeClr val="bg1"/>
                </a:solidFill>
              </a:rPr>
              <a:t>do </a:t>
            </a:r>
            <a:r>
              <a:rPr lang="cs-CZ" sz="2000" b="1" u="sng" dirty="0" smtClean="0">
                <a:solidFill>
                  <a:schemeClr val="bg1"/>
                </a:solidFill>
              </a:rPr>
              <a:t>18. 1. 2023 do 12:00hodin</a:t>
            </a: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Žádost se vyplňuje přes </a:t>
            </a:r>
            <a:r>
              <a:rPr lang="cs-CZ" dirty="0" smtClean="0">
                <a:solidFill>
                  <a:schemeClr val="bg1"/>
                </a:solidFill>
              </a:rPr>
              <a:t>systém RAP </a:t>
            </a:r>
            <a:r>
              <a:rPr lang="cs-CZ" dirty="0">
                <a:latin typeface="Roboto Condensed"/>
                <a:hlinkClick r:id="rId2"/>
              </a:rPr>
              <a:t>https://www.olkraj.cz/portal</a:t>
            </a:r>
            <a:r>
              <a:rPr lang="cs-CZ" dirty="0" smtClean="0">
                <a:latin typeface="Roboto Condensed"/>
                <a:hlinkClick r:id="rId2"/>
              </a:rPr>
              <a:t>/</a:t>
            </a:r>
            <a:endParaRPr lang="cs-CZ" dirty="0" smtClean="0">
              <a:latin typeface="Roboto Condensed"/>
            </a:endParaRPr>
          </a:p>
          <a:p>
            <a:pPr>
              <a:defRPr/>
            </a:pPr>
            <a:endParaRPr lang="cs-CZ" dirty="0">
              <a:latin typeface="Roboto Condensed"/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  <a:latin typeface="Roboto Condensed"/>
              </a:rPr>
              <a:t>Způsoby podání žádosti jsou uvedeny v Pravidlech a </a:t>
            </a:r>
            <a:r>
              <a:rPr lang="cs-CZ" dirty="0" smtClean="0">
                <a:solidFill>
                  <a:schemeClr val="bg1"/>
                </a:solidFill>
                <a:latin typeface="Roboto Condensed"/>
              </a:rPr>
              <a:t>Zásadách.</a:t>
            </a: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altLang="cs-CZ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Vyhodnocení žádostí:</a:t>
            </a:r>
          </a:p>
          <a:p>
            <a:pPr algn="just">
              <a:defRPr/>
            </a:pP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Předložení návrhu rozdělení dotace Radě </a:t>
            </a:r>
            <a:r>
              <a:rPr lang="cs-CZ" altLang="cs-CZ" dirty="0">
                <a:solidFill>
                  <a:schemeClr val="bg1"/>
                </a:solidFill>
                <a:cs typeface="Arial" panose="020B0604020202020204" pitchFamily="34" charset="0"/>
              </a:rPr>
              <a:t>Olomouckého kraje 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dne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13. 2. 2023.</a:t>
            </a:r>
          </a:p>
          <a:p>
            <a:pPr algn="just">
              <a:defRPr/>
            </a:pPr>
            <a:r>
              <a:rPr lang="cs-CZ" altLang="cs-CZ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Schválení rozdělení dotace v Zastupitelstvu Olomouckého kraje dne </a:t>
            </a:r>
            <a:r>
              <a:rPr lang="cs-CZ" altLang="cs-CZ" sz="2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20. 2. 2023.</a:t>
            </a:r>
            <a:endParaRPr lang="cs-CZ" altLang="cs-CZ" sz="20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just">
              <a:defRPr/>
            </a:pPr>
            <a:endParaRPr lang="cs-CZ" altLang="cs-CZ" sz="20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cs-CZ" altLang="cs-CZ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Lhůta pro použití dotace:</a:t>
            </a:r>
          </a:p>
          <a:p>
            <a:pPr algn="just">
              <a:defRPr/>
            </a:pPr>
            <a:r>
              <a:rPr lang="cs-CZ" altLang="cs-CZ" dirty="0">
                <a:solidFill>
                  <a:schemeClr val="bg1"/>
                </a:solidFill>
                <a:cs typeface="Arial" panose="020B0604020202020204" pitchFamily="34" charset="0"/>
              </a:rPr>
              <a:t>Dotaci je možno 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použít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od </a:t>
            </a:r>
            <a:r>
              <a:rPr lang="cs-CZ" altLang="cs-CZ" b="1" dirty="0">
                <a:solidFill>
                  <a:schemeClr val="bg1"/>
                </a:solidFill>
                <a:cs typeface="Arial" panose="020B0604020202020204" pitchFamily="34" charset="0"/>
              </a:rPr>
              <a:t>1. 1.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2023 </a:t>
            </a:r>
            <a:r>
              <a:rPr lang="cs-CZ" altLang="cs-CZ" b="1" dirty="0">
                <a:solidFill>
                  <a:schemeClr val="bg1"/>
                </a:solidFill>
                <a:cs typeface="Arial" panose="020B0604020202020204" pitchFamily="34" charset="0"/>
              </a:rPr>
              <a:t>nejpozději do 31.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12. 2023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.</a:t>
            </a:r>
            <a:endParaRPr lang="cs-CZ" altLang="cs-CZ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Pozdější čerpání dotace není možné.</a:t>
            </a:r>
          </a:p>
        </p:txBody>
      </p:sp>
    </p:spTree>
    <p:extLst>
      <p:ext uri="{BB962C8B-B14F-4D97-AF65-F5344CB8AC3E}">
        <p14:creationId xmlns:p14="http://schemas.microsoft.com/office/powerpoint/2010/main" val="1867147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43497" y="583475"/>
            <a:ext cx="5468983" cy="38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 algn="ctr">
              <a:lnSpc>
                <a:spcPct val="106000"/>
              </a:lnSpc>
              <a:spcAft>
                <a:spcPts val="0"/>
              </a:spcAft>
            </a:pPr>
            <a:r>
              <a:rPr lang="cs-CZ" b="1" cap="all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Kritéria hodnocení žádostí – definice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041197"/>
              </p:ext>
            </p:extLst>
          </p:nvPr>
        </p:nvGraphicFramePr>
        <p:xfrm>
          <a:off x="1308462" y="1297577"/>
          <a:ext cx="8758647" cy="4386425"/>
        </p:xfrm>
        <a:graphic>
          <a:graphicData uri="http://schemas.openxmlformats.org/drawingml/2006/table">
            <a:tbl>
              <a:tblPr firstRow="1" firstCol="1" bandRow="1"/>
              <a:tblGrid>
                <a:gridCol w="676965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601224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480458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461554"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hodnocená administrátorem</a:t>
                      </a:r>
                      <a:r>
                        <a:rPr lang="cs-CZ" sz="1200" b="1" strike="sng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1602879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A1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b="1" u="sng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Velikost členské základny žadatele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 1000                                                                                                       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Více než 7000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18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5117060"/>
                  </a:ext>
                </a:extLst>
              </a:tr>
              <a:tr h="2321992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A2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300" b="1" u="sng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Průměrný počet účastníků akcí za rok při činnosti žadatele za poslední 3  roky</a:t>
                      </a:r>
                      <a:endParaRPr lang="cs-CZ" sz="13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 200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201–500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501–1000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Více než 1 000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10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15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18 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20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441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811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7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203108"/>
              </p:ext>
            </p:extLst>
          </p:nvPr>
        </p:nvGraphicFramePr>
        <p:xfrm>
          <a:off x="838200" y="1001486"/>
          <a:ext cx="9882051" cy="4913267"/>
        </p:xfrm>
        <a:graphic>
          <a:graphicData uri="http://schemas.openxmlformats.org/drawingml/2006/table">
            <a:tbl>
              <a:tblPr firstRow="1" firstCol="1" bandRow="1"/>
              <a:tblGrid>
                <a:gridCol w="822414">
                  <a:extLst>
                    <a:ext uri="{9D8B030D-6E8A-4147-A177-3AD203B41FA5}">
                      <a16:colId xmlns:a16="http://schemas.microsoft.com/office/drawing/2014/main" val="1534944187"/>
                    </a:ext>
                  </a:extLst>
                </a:gridCol>
                <a:gridCol w="7255563">
                  <a:extLst>
                    <a:ext uri="{9D8B030D-6E8A-4147-A177-3AD203B41FA5}">
                      <a16:colId xmlns:a16="http://schemas.microsoft.com/office/drawing/2014/main" val="184779281"/>
                    </a:ext>
                  </a:extLst>
                </a:gridCol>
                <a:gridCol w="1804074">
                  <a:extLst>
                    <a:ext uri="{9D8B030D-6E8A-4147-A177-3AD203B41FA5}">
                      <a16:colId xmlns:a16="http://schemas.microsoft.com/office/drawing/2014/main" val="3607092306"/>
                    </a:ext>
                  </a:extLst>
                </a:gridCol>
              </a:tblGrid>
              <a:tr h="566057"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Hodnotící kritéria hodnocená pracovní skupinou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896810"/>
                  </a:ext>
                </a:extLst>
              </a:tr>
              <a:tr h="423019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B1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300" b="1" u="sng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300" b="1" u="sng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Rozdělení podle projektu/činnosti (bodování dle nejvýše bodované činnosti)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a mládeže, soutěž v požárním sportu dorostu a činnost na </a:t>
                      </a:r>
                      <a:r>
                        <a:rPr lang="cs-CZ" sz="13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krajské úrovni</a:t>
                      </a: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soutěže profesionálních hasičů na </a:t>
                      </a:r>
                      <a:r>
                        <a:rPr lang="cs-CZ" sz="13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krajské úrovni</a:t>
                      </a: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vzdělávací akce pro složky IZS a obyvatelstvo v oblasti předcházení vzniku mimořádných událostí a správného chování při mimořádných událostech.</a:t>
                      </a:r>
                      <a:r>
                        <a:rPr lang="cs-CZ" sz="1300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3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a mládeže, soutěž v požárním sportu dorostu a činnost a soutěže profesionálních hasičů na </a:t>
                      </a:r>
                      <a:r>
                        <a:rPr lang="cs-CZ" sz="13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okresní úrovni.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</a:t>
                      </a:r>
                      <a:r>
                        <a:rPr lang="cs-CZ" sz="13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mládeže, soutěž v požárním sportu dorostu a činnost a soutěže profesionálních hasičů na lokální úrovni.</a:t>
                      </a:r>
                      <a:endParaRPr lang="cs-CZ" sz="13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a mládeže, soutěž v požárním sportu dorostu a činnost a soutěže profesionálních hasičů na jiné než lokální, okresní nebo krajské úrovni.</a:t>
                      </a:r>
                      <a:endParaRPr lang="cs-CZ" sz="13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cs-CZ" sz="1200" b="1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  30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  25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   20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3995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236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8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549542"/>
              </p:ext>
            </p:extLst>
          </p:nvPr>
        </p:nvGraphicFramePr>
        <p:xfrm>
          <a:off x="838200" y="1332414"/>
          <a:ext cx="8758647" cy="1332410"/>
        </p:xfrm>
        <a:graphic>
          <a:graphicData uri="http://schemas.openxmlformats.org/drawingml/2006/table">
            <a:tbl>
              <a:tblPr firstRow="1" firstCol="1" bandRow="1"/>
              <a:tblGrid>
                <a:gridCol w="676965">
                  <a:extLst>
                    <a:ext uri="{9D8B030D-6E8A-4147-A177-3AD203B41FA5}">
                      <a16:colId xmlns:a16="http://schemas.microsoft.com/office/drawing/2014/main" val="2386307517"/>
                    </a:ext>
                  </a:extLst>
                </a:gridCol>
                <a:gridCol w="6601224">
                  <a:extLst>
                    <a:ext uri="{9D8B030D-6E8A-4147-A177-3AD203B41FA5}">
                      <a16:colId xmlns:a16="http://schemas.microsoft.com/office/drawing/2014/main" val="415642882"/>
                    </a:ext>
                  </a:extLst>
                </a:gridCol>
                <a:gridCol w="1480458">
                  <a:extLst>
                    <a:ext uri="{9D8B030D-6E8A-4147-A177-3AD203B41FA5}">
                      <a16:colId xmlns:a16="http://schemas.microsoft.com/office/drawing/2014/main" val="2691117602"/>
                    </a:ext>
                  </a:extLst>
                </a:gridCol>
              </a:tblGrid>
              <a:tr h="438326"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Naplnění obecného účelu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0991686"/>
                  </a:ext>
                </a:extLst>
              </a:tr>
              <a:tr h="894084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  <a:tabLst>
                          <a:tab pos="2576195" algn="ctr"/>
                        </a:tabLs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Projekt/činnost zcela naplňuje obecný účel</a:t>
                      </a:r>
                      <a:endParaRPr lang="cs-CZ" sz="1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  <a:tabLst>
                          <a:tab pos="2576195" algn="ctr"/>
                        </a:tabLs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Projekt/činnost částečně naplňuje obecný účel</a:t>
                      </a:r>
                      <a:endParaRPr lang="cs-CZ" sz="1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18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4112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4416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 rot="10800000" flipV="1">
            <a:off x="4362993" y="69661"/>
            <a:ext cx="44587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altLang="cs-CZ" sz="2800" b="1" dirty="0" smtClean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06879" y="357051"/>
            <a:ext cx="95271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defRPr/>
            </a:pPr>
            <a:r>
              <a:rPr lang="cs-CZ" b="1" u="sng" dirty="0">
                <a:solidFill>
                  <a:schemeClr val="bg1"/>
                </a:solidFill>
                <a:cs typeface="Arial" panose="020B0604020202020204" pitchFamily="34" charset="0"/>
              </a:rPr>
              <a:t>K vyplněné žádosti o dotaci budou připojeny následující povinné přílohy:</a:t>
            </a:r>
            <a:r>
              <a:rPr lang="cs-CZ" b="1" i="1" u="sng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endParaRPr lang="cs-CZ" b="1" u="sng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123406" y="1013774"/>
            <a:ext cx="9466217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prostá kopie dokladu o zřízení běžného účtu žadatele (např. prostá kopie smlouvy o zřízení běžného účtu nebo potvrzení banky o zřízení běžného účtu),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prostá kopie dokladu prokazujícího právní osobnost žadatele (např. prostá kopie výpisu z veřejného rejstříku nebo živnostenského rejstříku nebo registru ekonomických subjektů nebo jiné zákonem stanovené evidence), příp. jiného dokladu o právní subjektivitě žadatele (platné stanovy, statut apod.) – doloží všechny právnické osoby,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prostá kopie dokladu o oprávněnosti osoby zastupovat žadatele (např. prostá kopie jmenovací listiny nebo zápisu ze schůze orgánu oprávněného volit statutární orgán nebo plná moc apod.), v případě, že toto oprávnění není výslovně uvedeno v dokladu o právní osobnosti,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prostá kopie </a:t>
            </a: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dokladu prokazujícího registraci k dani z přidané hodnoty </a:t>
            </a:r>
            <a:b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skutečnost, zda žadatel má či nemá nárok na vrácení DPH v oblasti realizace projektu, je-li žadatel plátcem DPH,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čestné prohlášení o nezměněné identifikaci žadatele dle odst. 8.4 body</a:t>
            </a:r>
            <a:b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1, 2, 3 a 5 (pokud byly přílohy dle těchto bodů doloženy k žádosti o dotaci v předchozím roce a nedošlo v nich k žádné změně, lze je nahradit čestným prohlášením), viz Příloha č. 1 žádosti,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přehled poskytnutých dotací – viz Příloha č. 2 žádosti,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čestné prohlášení žadatele o podporu v režimu de </a:t>
            </a:r>
            <a:r>
              <a:rPr lang="cs-CZ" sz="13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minimis</a:t>
            </a: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(tam, kde se jedná o veřejnou podporu) – viz Příloha č. 3 žádosti,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čestné prohlášení žadatele – právnické osoby – viz Příloha č. 4 žádosti, jehož součástí musí být dle textu přílohy úplný výpis údajů z evidence skutečných majitelů dle zákona č. 37/2021 Sb., o evidenci skutečných majitelů; úplný výpis z evidence skutečných majitelů lze nahradit výpisem částečným u právnických osob v právní formě nadace, nadačního fondu, ústavu, obecně prospěšné společnosti, spolku, pobočného spolku, zájmového sdružení právnických osob, mezinárodní nevládní organizace a školské právnické osoby neuvedené v § 7 zákona č. 37/2021 Sb.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čestné prohlášení žadatele o struktuře členské základny spolku nebo organizace – viz Příloha č. 5 žádosti,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pokud </a:t>
            </a:r>
            <a:r>
              <a:rPr lang="cs-CZ" sz="1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žadatel jakoukoliv z uvedených příloh v daném (aktuálním) kalendářním roce již doložil v rámci jiného dotačního titulu Olomouckého kraje, uvede ve své žádosti přesnou identifikaci požadované přílohy (číslo a název) a identifikaci dotačního titulu Olomouckého kraje, kde byla žádost již doložena (číslo a název). </a:t>
            </a:r>
            <a:endParaRPr lang="cs-CZ" sz="1300" u="none" strike="noStrike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518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59131" y="1254034"/>
            <a:ext cx="738486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altLang="cs-CZ" sz="2000" b="1" dirty="0">
                <a:solidFill>
                  <a:schemeClr val="bg1"/>
                </a:solidFill>
              </a:rPr>
              <a:t>Kontaktní </a:t>
            </a:r>
            <a:r>
              <a:rPr lang="cs-CZ" altLang="cs-CZ" sz="2000" b="1" dirty="0" smtClean="0">
                <a:solidFill>
                  <a:schemeClr val="bg1"/>
                </a:solidFill>
              </a:rPr>
              <a:t>údaje: </a:t>
            </a:r>
            <a:r>
              <a:rPr lang="cs-CZ" altLang="cs-CZ" sz="2000" b="1" dirty="0">
                <a:solidFill>
                  <a:schemeClr val="bg1"/>
                </a:solidFill>
              </a:rPr>
              <a:t>Anna </a:t>
            </a:r>
            <a:r>
              <a:rPr lang="cs-CZ" altLang="cs-CZ" sz="2000" b="1" dirty="0" smtClean="0">
                <a:solidFill>
                  <a:schemeClr val="bg1"/>
                </a:solidFill>
              </a:rPr>
              <a:t>Juřenová</a:t>
            </a:r>
          </a:p>
          <a:p>
            <a:pPr>
              <a:defRPr/>
            </a:pPr>
            <a:r>
              <a:rPr lang="cs-CZ" altLang="cs-CZ" dirty="0" smtClean="0">
                <a:solidFill>
                  <a:schemeClr val="bg1"/>
                </a:solidFill>
              </a:rPr>
              <a:t>e-mail</a:t>
            </a:r>
            <a:r>
              <a:rPr lang="cs-CZ" altLang="cs-CZ" dirty="0">
                <a:solidFill>
                  <a:schemeClr val="bg1"/>
                </a:solidFill>
              </a:rPr>
              <a:t>: a.jurenova@olkraj.cz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mobil: +420 725 409 079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telefon pevná linka: 585 508 247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defRPr/>
            </a:pPr>
            <a:endParaRPr lang="cs-CZ" altLang="cs-CZ" dirty="0"/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51" y="3849687"/>
            <a:ext cx="1158875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813786"/>
            <a:ext cx="1047946" cy="1044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53457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520</TotalTime>
  <Words>1259</Words>
  <Application>Microsoft Office PowerPoint</Application>
  <PresentationFormat>Širokoúhlá obrazovka</PresentationFormat>
  <Paragraphs>142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Roboto Condensed</vt:lpstr>
      <vt:lpstr>Symbol</vt:lpstr>
      <vt:lpstr>Times New Roman</vt:lpstr>
      <vt:lpstr>Motiv Office</vt:lpstr>
      <vt:lpstr>SEMINÁŘ PRO ŽADATELE  O DOTACI PRO ROK 2023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Juřenová Anna</cp:lastModifiedBy>
  <cp:revision>52</cp:revision>
  <cp:lastPrinted>2023-01-03T12:26:46Z</cp:lastPrinted>
  <dcterms:created xsi:type="dcterms:W3CDTF">2022-03-10T07:10:19Z</dcterms:created>
  <dcterms:modified xsi:type="dcterms:W3CDTF">2023-01-03T12:26:47Z</dcterms:modified>
</cp:coreProperties>
</file>