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5"/>
  </p:notesMasterIdLst>
  <p:sldIdLst>
    <p:sldId id="291" r:id="rId2"/>
    <p:sldId id="297" r:id="rId3"/>
    <p:sldId id="319" r:id="rId4"/>
    <p:sldId id="299" r:id="rId5"/>
    <p:sldId id="302" r:id="rId6"/>
    <p:sldId id="304" r:id="rId7"/>
    <p:sldId id="305" r:id="rId8"/>
    <p:sldId id="306" r:id="rId9"/>
    <p:sldId id="307" r:id="rId10"/>
    <p:sldId id="320" r:id="rId11"/>
    <p:sldId id="310" r:id="rId12"/>
    <p:sldId id="308" r:id="rId13"/>
    <p:sldId id="322" r:id="rId14"/>
    <p:sldId id="309" r:id="rId15"/>
    <p:sldId id="311" r:id="rId16"/>
    <p:sldId id="312" r:id="rId17"/>
    <p:sldId id="313" r:id="rId18"/>
    <p:sldId id="314" r:id="rId19"/>
    <p:sldId id="315" r:id="rId20"/>
    <p:sldId id="321" r:id="rId21"/>
    <p:sldId id="316" r:id="rId22"/>
    <p:sldId id="317" r:id="rId23"/>
    <p:sldId id="318" r:id="rId2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BB47"/>
    <a:srgbClr val="C4262E"/>
    <a:srgbClr val="00549F"/>
    <a:srgbClr val="578A4C"/>
    <a:srgbClr val="A5C659"/>
    <a:srgbClr val="6BB7EB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15" d="100"/>
          <a:sy n="115" d="100"/>
        </p:scale>
        <p:origin x="432" y="108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14.12.2022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 smtClean="0"/>
              <a:t>Kliknutím můžete upravit styl předlohy.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smtClean="0"/>
              <a:t>21.02.2022</a:t>
            </a:r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 smtClean="0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pka.cz/vzdelavani-koordinatoru-evvo" TargetMode="External"/><Relationship Id="rId2" Type="http://schemas.openxmlformats.org/officeDocument/2006/relationships/hyperlink" Target="https://www.olkraj.cz/specializacni-studium-koordinatoru-evvo-2022-aktuality-10979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esveskole.cz/cz" TargetMode="External"/><Relationship Id="rId5" Type="http://schemas.openxmlformats.org/officeDocument/2006/relationships/hyperlink" Target="https://globe-czech.cz/cz" TargetMode="External"/><Relationship Id="rId4" Type="http://schemas.openxmlformats.org/officeDocument/2006/relationships/hyperlink" Target="https://ekoskola.cz/cz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lkraj.cz/prezentace-a-materialy-z-konferenci-seminaru-a-setkani-koordinatoru-evvo-aj-cl-1543.html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lkraj.cz/aktualni-dotacni-programy-cl-5738.html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mailto:m.krepelkovagazdikova@olkraj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 fontScale="90000"/>
          </a:bodyPr>
          <a:lstStyle/>
          <a:p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 smtClean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 </a:t>
            </a:r>
            <a:r>
              <a:rPr lang="cs-CZ" altLang="cs-CZ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podpory environmentálního vzdělávání, výchovy a osvěty v Olomouckém kraji v roce </a:t>
            </a:r>
            <a:r>
              <a:rPr lang="cs-CZ" altLang="cs-CZ" b="1" dirty="0" smtClean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</a:t>
            </a: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3600" dirty="0">
              <a:solidFill>
                <a:srgbClr val="002060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Seminář pro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žadatele</a:t>
            </a:r>
          </a:p>
          <a:p>
            <a:pPr algn="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8.12. 2022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/>
          </a:bodyPr>
          <a:lstStyle/>
          <a:p>
            <a:r>
              <a:rPr lang="cs-CZ" altLang="cs-CZ" sz="3600" b="1" dirty="0">
                <a:solidFill>
                  <a:schemeClr val="accent6">
                    <a:lumMod val="75000"/>
                  </a:schemeClr>
                </a:solidFill>
              </a:rPr>
              <a:t>Časový harmonogram</a:t>
            </a: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62922"/>
            <a:ext cx="10515600" cy="3863215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s-CZ" altLang="cs-CZ" sz="1800" b="1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Schválen </a:t>
            </a:r>
            <a:r>
              <a:rPr lang="cs-CZ" altLang="cs-CZ" sz="1800" b="1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</a:t>
            </a:r>
            <a:r>
              <a:rPr lang="cs-CZ" altLang="cs-CZ" sz="1800" b="1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</a:t>
            </a:r>
            <a:r>
              <a:rPr lang="cs-CZ" altLang="cs-CZ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altLang="cs-CZ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21. 11. </a:t>
            </a:r>
            <a:r>
              <a:rPr lang="cs-CZ" altLang="cs-CZ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2022</a:t>
            </a:r>
            <a:endParaRPr lang="cs-CZ" altLang="cs-CZ" sz="1800" b="1" u="sng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altLang="cs-CZ" sz="1800" b="1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Schválen </a:t>
            </a:r>
            <a:r>
              <a:rPr lang="cs-CZ" altLang="cs-CZ" sz="1800" b="1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ZOK dne</a:t>
            </a:r>
            <a:r>
              <a:rPr lang="cs-CZ" altLang="cs-CZ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altLang="cs-CZ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12. </a:t>
            </a:r>
            <a:r>
              <a:rPr lang="cs-CZ" altLang="cs-CZ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12. </a:t>
            </a:r>
            <a:r>
              <a:rPr lang="cs-CZ" altLang="cs-CZ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2022                              </a:t>
            </a:r>
            <a:r>
              <a:rPr lang="cs-CZ" altLang="cs-CZ" sz="1800" b="1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Vyhlášení</a:t>
            </a:r>
            <a:r>
              <a:rPr lang="cs-CZ" altLang="cs-CZ" sz="1800" b="1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cs-CZ" altLang="cs-CZ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r>
              <a:rPr lang="cs-CZ" altLang="cs-CZ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12. </a:t>
            </a:r>
            <a:r>
              <a:rPr lang="cs-CZ" altLang="cs-CZ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2022 </a:t>
            </a:r>
            <a:r>
              <a:rPr lang="cs-CZ" altLang="cs-CZ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16. 3. </a:t>
            </a:r>
            <a:r>
              <a:rPr lang="cs-CZ" altLang="cs-CZ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</a:t>
            </a:r>
            <a:endParaRPr lang="cs-CZ" altLang="cs-CZ" sz="1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altLang="cs-CZ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</a:t>
            </a:r>
            <a:r>
              <a:rPr lang="cs-CZ" altLang="cs-CZ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zveřejněním </a:t>
            </a:r>
            <a:r>
              <a:rPr lang="cs-CZ" altLang="cs-CZ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úřední desce </a:t>
            </a:r>
          </a:p>
          <a:p>
            <a:pPr marL="0" indent="0">
              <a:buNone/>
              <a:defRPr/>
            </a:pPr>
            <a:r>
              <a:rPr lang="cs-CZ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Příjem </a:t>
            </a:r>
            <a:r>
              <a:rPr lang="cs-CZ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žádostí: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1. – 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31. 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 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12:00 hod.</a:t>
            </a:r>
          </a:p>
          <a:p>
            <a:pPr marL="0" indent="0">
              <a:buNone/>
              <a:defRPr/>
            </a:pPr>
            <a:r>
              <a:rPr lang="cs-CZ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Konzultace: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kdykoli po domluvě 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endParaRPr lang="cs-CZ" sz="1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Vyhodnocení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žádostí:   </a:t>
            </a:r>
          </a:p>
          <a:p>
            <a:pPr marL="457200" indent="-457200">
              <a:buFontTx/>
              <a:buAutoNum type="alphaLcParenR"/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projekty do 30 000 Kč – ROK 13. 3. 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</a:t>
            </a:r>
          </a:p>
          <a:p>
            <a:pPr marL="457200" indent="-457200">
              <a:buFontTx/>
              <a:buAutoNum type="alphaLcParenR"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projekty nad 30 000 Kč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ZOK v </a:t>
            </a:r>
            <a:r>
              <a:rPr lang="cs-CZ" alt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24. 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</a:t>
            </a:r>
            <a:r>
              <a:rPr lang="cs-CZ" alt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</a:t>
            </a:r>
            <a:endParaRPr lang="cs-CZ" alt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8.12.2022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alt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2023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2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4598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chemeClr val="accent6">
                    <a:lumMod val="75000"/>
                  </a:schemeClr>
                </a:solidFill>
              </a:rPr>
              <a:t>Oprávněný žadatel</a:t>
            </a:r>
            <a:br>
              <a:rPr lang="cs-CZ" altLang="cs-CZ" sz="36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62922"/>
            <a:ext cx="10515600" cy="3863215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0"/>
              </a:spcAft>
              <a:buFontTx/>
              <a:buNone/>
              <a:defRPr/>
            </a:pPr>
            <a:r>
              <a:rPr lang="cs-CZ" alt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Žadatelem </a:t>
            </a:r>
            <a:r>
              <a:rPr lang="cs-CZ" altLang="cs-CZ" sz="1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může být:</a:t>
            </a:r>
          </a:p>
          <a:p>
            <a:pPr algn="just">
              <a:defRPr/>
            </a:pPr>
            <a:r>
              <a:rPr lang="cs-CZ" sz="1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 nebo školské zařízení zapsaná v rejstříku škol a školských zařízení bez ohledu na zřizovatele, jejíž sídlo se nachází v územním obvodu Olomouckého kraje,</a:t>
            </a:r>
          </a:p>
          <a:p>
            <a:pPr marL="0" indent="0" algn="just">
              <a:spcAft>
                <a:spcPts val="0"/>
              </a:spcAft>
              <a:buFontTx/>
              <a:buNone/>
              <a:defRPr/>
            </a:pPr>
            <a:endParaRPr lang="cs-CZ" sz="1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středisko ekologické výchovy, které získalo certifikát k poskytování kvalitních služeb v environmentálním vzdělávání, výchově a osvětě, jehož sídlo se nachází  v územním obvodu Olomouckého kraje.</a:t>
            </a:r>
          </a:p>
          <a:p>
            <a:pPr marL="996950" indent="0" algn="just">
              <a:spcAft>
                <a:spcPts val="0"/>
              </a:spcAft>
              <a:buFontTx/>
              <a:buNone/>
              <a:defRPr/>
            </a:pP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 může podat </a:t>
            </a:r>
            <a:r>
              <a:rPr lang="cs-CZ" alt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 jednu žádost (jeden projekt)</a:t>
            </a:r>
            <a:r>
              <a:rPr lang="cs-CZ" alt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dotačním řízení;</a:t>
            </a:r>
          </a:p>
          <a:p>
            <a:pPr marL="0" indent="0" algn="just">
              <a:buNone/>
              <a:defRPr/>
            </a:pPr>
            <a:endParaRPr lang="cs-CZ" alt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 je </a:t>
            </a:r>
            <a:r>
              <a:rPr lang="cs-CZ" alt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neinvestičního</a:t>
            </a:r>
            <a:r>
              <a:rPr lang="cs-CZ" alt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charakteru a je </a:t>
            </a:r>
            <a:r>
              <a:rPr lang="cs-CZ" alt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přísně účelová;</a:t>
            </a: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8.12.2022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alt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2023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3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5783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2757"/>
            <a:ext cx="10515600" cy="640080"/>
          </a:xfrm>
        </p:spPr>
        <p:txBody>
          <a:bodyPr anchor="t">
            <a:normAutofit/>
          </a:bodyPr>
          <a:lstStyle/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Výše </a:t>
            </a: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  <a:t>podpory</a:t>
            </a: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34976"/>
            <a:ext cx="10515600" cy="5194362"/>
          </a:xfrm>
        </p:spPr>
        <p:txBody>
          <a:bodyPr>
            <a:normAutofit fontScale="92500" lnSpcReduction="10000"/>
          </a:bodyPr>
          <a:lstStyle/>
          <a:p>
            <a:pPr lvl="1" algn="just"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Minimální výše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dotace na jednu akci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činí 10 000 Kč. </a:t>
            </a:r>
          </a:p>
          <a:p>
            <a:pPr marL="457200" lvl="1" indent="0" algn="just">
              <a:buFontTx/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FontTx/>
              <a:buNone/>
              <a:defRPr/>
            </a:pP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 žadatelů, kteří realizují celoročně jednodenní a vícedenní pobytové programy zaměřené na environmentální vzdělávání, výchovu a osvětu a další vzdělávání pedagogických pracovníků, minimální výše dotace na činnost činí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100 000 Kč.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algn="just"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Maximální výše 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 na jednu akci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činí 30 000 Kč.</a:t>
            </a:r>
          </a:p>
          <a:p>
            <a:pPr marL="457200" lvl="1" indent="0" algn="just">
              <a:buFontTx/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FontTx/>
              <a:buNone/>
              <a:defRPr/>
            </a:pP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případě žadatelů, kteří realizují celoročně jednodenní a vícedenní pobytové programy zaměřené na environmentální vzdělávání, výchovu a osvětu a další vzdělávání pedagogických pracovníků, maximální výše dotace na činnost činí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800 000 Kč</a:t>
            </a:r>
            <a:r>
              <a:rPr lang="cs-CZ" sz="1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457200" lvl="1" indent="0" algn="just">
              <a:buNone/>
              <a:defRPr/>
            </a:pPr>
            <a:endParaRPr lang="cs-CZ" sz="19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None/>
              <a:defRPr/>
            </a:pPr>
            <a:r>
              <a:rPr lang="cs-CZ" sz="1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případě, že bude poskytnuta dotace </a:t>
            </a:r>
            <a:r>
              <a:rPr lang="cs-CZ" sz="1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výši 30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000 </a:t>
            </a:r>
            <a:r>
              <a:rPr lang="cs-CZ" sz="1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Kč nebo do výše 30 000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1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č,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není vyžadována spoluúčast. </a:t>
            </a:r>
            <a:endParaRPr lang="cs-CZ" sz="19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None/>
              <a:defRPr/>
            </a:pPr>
            <a:endParaRPr lang="cs-CZ" sz="19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None/>
              <a:defRPr/>
            </a:pP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případě, že bude poskytnuta dotace nad 30 000 Kč, minimální podíl spoluúčasti žadatele z vlastních a jiných zdrojů vychází z celkových předpokládaných uznatelných výdajů činnosti uvedených v žádosti žadatele, a 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činí 20 % celkových předpokládaných uznatelných výdajů činnosti. 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FontTx/>
              <a:buNone/>
              <a:defRPr/>
            </a:pP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8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8.12.2022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9083"/>
            <a:ext cx="4114800" cy="262392"/>
          </a:xfrm>
        </p:spPr>
        <p:txBody>
          <a:bodyPr/>
          <a:lstStyle/>
          <a:p>
            <a:r>
              <a:rPr lang="cs-CZ" alt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2023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4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8200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64276" y="1554481"/>
            <a:ext cx="10389524" cy="4576320"/>
          </a:xfrm>
        </p:spPr>
        <p:txBody>
          <a:bodyPr>
            <a:normAutofit fontScale="70000" lnSpcReduction="20000"/>
          </a:bodyPr>
          <a:lstStyle/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rozvoj klíčových znalostí a kompetencí u dětí a žáků v oblasti environmentálního vzdělávání, výchovy a osvěty (např. realizace lesní pedagogiky, projektových dnů</a:t>
            </a:r>
            <a:r>
              <a:rPr lang="cs-CZ" sz="2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</a:t>
            </a: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částečná </a:t>
            </a: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specializačního studia pro koordinátory EVVO</a:t>
            </a:r>
            <a:r>
              <a:rPr lang="cs-CZ" sz="2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https://www.olkraj.cz/specializacni-studium-koordinatoru-evvo-2022-aktuality-10979.html</a:t>
            </a: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https://</a:t>
            </a:r>
            <a:r>
              <a:rPr lang="cs-CZ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www.lipka.cz/vzdelavani-koordinatoru-evvo</a:t>
            </a:r>
            <a:r>
              <a:rPr lang="cs-CZ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pouze na 9-12 2023 </a:t>
            </a: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</a:t>
            </a: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ročního poplatku programu </a:t>
            </a:r>
            <a:r>
              <a:rPr lang="cs-CZ" sz="2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EKOŠKOLA, dotace pouze na 9-12 2023 </a:t>
            </a:r>
            <a:r>
              <a:rPr lang="cs-CZ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</a:t>
            </a:r>
            <a:r>
              <a:rPr lang="cs-CZ" sz="1800" u="sng" dirty="0">
                <a:hlinkClick r:id="rId4"/>
              </a:rPr>
              <a:t>https://</a:t>
            </a:r>
            <a:r>
              <a:rPr lang="cs-CZ" sz="1800" u="sng" dirty="0" smtClean="0">
                <a:hlinkClick r:id="rId4"/>
              </a:rPr>
              <a:t>ekoskola.cz/</a:t>
            </a:r>
            <a:r>
              <a:rPr lang="cs-CZ" sz="1800" u="sng" dirty="0" err="1" smtClean="0">
                <a:hlinkClick r:id="rId4"/>
              </a:rPr>
              <a:t>cz</a:t>
            </a:r>
            <a:r>
              <a:rPr lang="cs-CZ" sz="1800" u="sng" dirty="0" smtClean="0"/>
              <a:t>, </a:t>
            </a:r>
            <a:endParaRPr lang="cs-CZ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</a:t>
            </a:r>
            <a:r>
              <a:rPr lang="cs-CZ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ročního poplatku programu GLOBE dotace pouze na 9-12 2023</a:t>
            </a: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cs-CZ" sz="1800" u="sng" dirty="0">
                <a:hlinkClick r:id="rId5"/>
              </a:rPr>
              <a:t>https://globe-czech.cz/cz</a:t>
            </a:r>
            <a:r>
              <a:rPr lang="cs-CZ" sz="1800" dirty="0"/>
              <a:t> </a:t>
            </a:r>
            <a:endParaRPr lang="cs-CZ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</a:t>
            </a:r>
            <a:r>
              <a:rPr lang="cs-CZ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ročního poplatku programu LES VE ŠKOLE dotace pouze na 9-12 2023 </a:t>
            </a: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sz="1800" u="sng" dirty="0">
                <a:hlinkClick r:id="rId6"/>
              </a:rPr>
              <a:t>https://lesveskole.cz/cz</a:t>
            </a:r>
            <a:r>
              <a:rPr lang="cs-CZ" sz="1800" u="sng" dirty="0"/>
              <a:t> </a:t>
            </a: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činnost certifikovaných středisek ekologické výchovy</a:t>
            </a:r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podpora celoročních jednodenních a pobytových programů pro školy zaměřených na environmentální vzdělávání, výchovu a osvětu</a:t>
            </a:r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realizace dalšího vzdělávání pedagogických pracovníků</a:t>
            </a:r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vytvoření výukových programů pro mateřské, základní a střední školy; </a:t>
            </a: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realizace školních projektů EVVO včetně realizace společných projektů škol a spolupráce s veřejností;</a:t>
            </a: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vytvoření obsahu a organizaci školní soutěže s tematikou EVVO pro děti a žáky</a:t>
            </a:r>
            <a:r>
              <a:rPr lang="cs-CZ" sz="2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cs-CZ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zpracování environmentálních materiálů s ekovýchovnou tematikou (výukové, informační a vzdělávací materiály, periodika, publikace, DVD aj</a:t>
            </a:r>
            <a:r>
              <a:rPr lang="cs-CZ" sz="2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.);</a:t>
            </a:r>
            <a:endParaRPr lang="cs-CZ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vybavení a úprava přírodní učebny </a:t>
            </a:r>
            <a:r>
              <a:rPr lang="cs-CZ" sz="2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EVVO.</a:t>
            </a:r>
            <a:endParaRPr lang="cs-CZ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914400" lvl="2" indent="0">
              <a:buNone/>
            </a:pPr>
            <a:endParaRPr lang="cs-CZ" sz="21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8.12. 2022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517178"/>
            <a:ext cx="4114800" cy="204297"/>
          </a:xfrm>
        </p:spPr>
        <p:txBody>
          <a:bodyPr/>
          <a:lstStyle/>
          <a:p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838200" y="906087"/>
            <a:ext cx="10515600" cy="648393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Podporované aktivity</a:t>
            </a:r>
          </a:p>
        </p:txBody>
      </p:sp>
    </p:spTree>
    <p:extLst>
      <p:ext uri="{BB962C8B-B14F-4D97-AF65-F5344CB8AC3E}">
        <p14:creationId xmlns:p14="http://schemas.microsoft.com/office/powerpoint/2010/main" val="2652425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93591" y="254795"/>
            <a:ext cx="4360208" cy="1333281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Přihlášení do 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RAP</a:t>
            </a:r>
            <a:endParaRPr lang="cs-CZ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8.12. 2022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522234" y="7596187"/>
            <a:ext cx="4114800" cy="365125"/>
          </a:xfrm>
        </p:spPr>
        <p:txBody>
          <a:bodyPr/>
          <a:lstStyle/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</a:t>
            </a:r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podporu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8" name="TextovéPole 2"/>
          <p:cNvSpPr txBox="1">
            <a:spLocks noChangeArrowheads="1"/>
          </p:cNvSpPr>
          <p:nvPr/>
        </p:nvSpPr>
        <p:spPr bwMode="auto">
          <a:xfrm>
            <a:off x="395168" y="1524000"/>
            <a:ext cx="2267350" cy="529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www.olkraj.cz</a:t>
            </a:r>
            <a:endParaRPr lang="cs-CZ" alt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anose="05000000000000000000" pitchFamily="2" charset="2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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Menu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Dotace, granty, příspěvky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                 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cs-CZ" altLang="cs-CZ" sz="1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Krajské DP 2023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                  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PORTÁL KOMUNIKACE PRO OBČANY </a:t>
            </a:r>
            <a:endParaRPr lang="cs-CZ" altLang="cs-CZ" sz="1800" b="1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algn="ctr">
              <a:spcBef>
                <a:spcPct val="0"/>
              </a:spcBef>
              <a:buNone/>
              <a:defRPr/>
            </a:pPr>
            <a:r>
              <a:rPr lang="cs-CZ" altLang="cs-CZ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</a:t>
            </a:r>
            <a:endParaRPr lang="cs-CZ" altLang="cs-CZ" sz="1800" b="1" dirty="0" smtClean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VSTUP DO PORTÁLU KOMUNIKACE PRO OBČANY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ZDE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cs-CZ" altLang="cs-CZ" sz="1400" dirty="0" smtClean="0">
              <a:sym typeface="Wingdings" panose="05000000000000000000" pitchFamily="2" charset="2"/>
            </a:endParaRPr>
          </a:p>
        </p:txBody>
      </p:sp>
      <p:pic>
        <p:nvPicPr>
          <p:cNvPr id="9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83" y="1588077"/>
            <a:ext cx="2667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8366" r="32536" b="4234"/>
          <a:stretch/>
        </p:blipFill>
        <p:spPr bwMode="auto">
          <a:xfrm>
            <a:off x="9457765" y="2150736"/>
            <a:ext cx="2330512" cy="3907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93" r="32539" b="13509"/>
          <a:stretch>
            <a:fillRect/>
          </a:stretch>
        </p:blipFill>
        <p:spPr bwMode="auto">
          <a:xfrm>
            <a:off x="6993591" y="2174595"/>
            <a:ext cx="2247900" cy="399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6902824" y="7413812"/>
            <a:ext cx="8138920" cy="1951645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3442447" y="298237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02" t="35672" r="28760" b="9294"/>
          <a:stretch/>
        </p:blipFill>
        <p:spPr bwMode="auto">
          <a:xfrm>
            <a:off x="2824816" y="4527632"/>
            <a:ext cx="4168775" cy="207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40" t="17186" r="26303" b="4784"/>
          <a:stretch/>
        </p:blipFill>
        <p:spPr bwMode="auto">
          <a:xfrm>
            <a:off x="2851803" y="353240"/>
            <a:ext cx="4114800" cy="4273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6784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287384"/>
            <a:ext cx="10515600" cy="618307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Žádost, s. 1- 4</a:t>
            </a:r>
            <a:endParaRPr lang="cs-CZ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5690"/>
            <a:ext cx="10582102" cy="5450659"/>
          </a:xfrm>
        </p:spPr>
        <p:txBody>
          <a:bodyPr>
            <a:normAutofit fontScale="32500" lnSpcReduction="20000"/>
          </a:bodyPr>
          <a:lstStyle/>
          <a:p>
            <a:pPr marL="0" indent="0" algn="just">
              <a:buFontTx/>
              <a:buNone/>
              <a:defRPr/>
            </a:pPr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</a:t>
            </a:r>
            <a:r>
              <a:rPr lang="cs-CZ" sz="3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identifikační </a:t>
            </a:r>
            <a:r>
              <a:rPr lang="cs-CZ" sz="3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údaje žadatele, bankovní spojení </a:t>
            </a:r>
            <a:r>
              <a:rPr lang="cs-CZ" sz="3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školy, údaje o zřizovateli </a:t>
            </a: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IČO zřizovatele (pouze obecní školy) </a:t>
            </a:r>
            <a:r>
              <a:rPr lang="cs-CZ" sz="3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údaje o DPH;</a:t>
            </a:r>
          </a:p>
          <a:p>
            <a:pPr marL="0" indent="0" algn="just">
              <a:buFontTx/>
              <a:buNone/>
              <a:defRPr/>
            </a:pPr>
            <a:endParaRPr lang="cs-CZ" sz="35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2 a) </a:t>
            </a:r>
            <a:r>
              <a:rPr lang="cs-CZ" sz="3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Stručný popis akce (projektu) – </a:t>
            </a:r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popsat záměr projektu, čeho chceme dosáhnout</a:t>
            </a: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 chceme realizovat a proč, s kým budete spolupracovat</a:t>
            </a:r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                </a:t>
            </a: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cs-CZ" sz="3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</a:p>
          <a:p>
            <a:pPr marL="0" indent="0" algn="just">
              <a:buFontTx/>
              <a:buNone/>
              <a:defRPr/>
            </a:pPr>
            <a:endParaRPr lang="cs-CZ" sz="3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2 b) </a:t>
            </a:r>
            <a:r>
              <a:rPr lang="cs-CZ" sz="3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Podrobný popis akce (projektu) – podrobná specifikace a komentář k akci – </a:t>
            </a:r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můžete uvádět aktivity projektu, specifikovat cílovou skupinu, očekávaný přínos projektu</a:t>
            </a:r>
            <a:r>
              <a:rPr lang="cs-CZ" sz="3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atd</a:t>
            </a:r>
            <a:r>
              <a:rPr lang="cs-CZ" sz="3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  <a:r>
              <a:rPr lang="cs-CZ" sz="3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</a:p>
          <a:p>
            <a:pPr marL="0" indent="0" algn="just">
              <a:buFontTx/>
              <a:buNone/>
              <a:defRPr/>
            </a:pPr>
            <a:endParaRPr lang="cs-CZ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4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4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2 c) </a:t>
            </a:r>
            <a:r>
              <a:rPr lang="cs-CZ" sz="4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Použití dotace – </a:t>
            </a:r>
            <a:r>
              <a:rPr lang="cs-CZ" sz="4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budou vypsány položky bez uvedení částek, počtu kusů!</a:t>
            </a:r>
          </a:p>
          <a:p>
            <a:pPr marL="0" indent="0" algn="just">
              <a:buFontTx/>
              <a:buNone/>
              <a:defRPr/>
            </a:pPr>
            <a:r>
              <a:rPr lang="cs-CZ" sz="4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nepoužívat spojení jako ostatní materiál, ostatní výdaje</a:t>
            </a:r>
            <a:r>
              <a:rPr lang="cs-CZ" sz="3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 tak dále, a jiné</a:t>
            </a:r>
          </a:p>
          <a:p>
            <a:pPr marL="0" indent="0" algn="just">
              <a:buFontTx/>
              <a:buNone/>
              <a:defRPr/>
            </a:pPr>
            <a:r>
              <a:rPr lang="cs-CZ" sz="3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je podkladem pro vyúčtování dotace</a:t>
            </a:r>
          </a:p>
          <a:p>
            <a:pPr marL="0" indent="0" algn="just">
              <a:buFontTx/>
              <a:buNone/>
              <a:defRPr/>
            </a:pPr>
            <a:r>
              <a:rPr lang="cs-CZ" sz="3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cs-CZ" sz="3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</a:p>
          <a:p>
            <a:pPr marL="0" indent="0" algn="just">
              <a:buFontTx/>
              <a:buNone/>
              <a:defRPr/>
            </a:pPr>
            <a:r>
              <a:rPr lang="cs-CZ" sz="3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př. mzdové </a:t>
            </a:r>
            <a:r>
              <a:rPr lang="cs-CZ" sz="3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výdaje, bylinky, semena, sluneční hodiny, </a:t>
            </a:r>
            <a:r>
              <a:rPr lang="cs-CZ" sz="3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mikroskopy, zpracování sborníku; </a:t>
            </a:r>
            <a:endParaRPr lang="cs-CZ" sz="3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3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4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2 </a:t>
            </a:r>
            <a:r>
              <a:rPr lang="cs-CZ" sz="4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4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ermín </a:t>
            </a:r>
            <a:r>
              <a:rPr lang="cs-CZ" sz="4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realizace – doporučuji uvádět širší časový prostor k realizaci projektu, i když projekt bude koncipovaný pouze na jednu aktivitu např. v květnu</a:t>
            </a:r>
            <a:r>
              <a:rPr lang="cs-CZ" sz="4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4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žádoucí zvolit časové období duben – září</a:t>
            </a:r>
            <a:r>
              <a:rPr lang="cs-CZ" sz="4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cs-CZ" sz="4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NENECHÁVAT UKONČENÍ PROJEKTU NA LISTOPAD, PROSINEC 2023</a:t>
            </a:r>
          </a:p>
          <a:p>
            <a:pPr marL="0" indent="0" algn="just">
              <a:buFontTx/>
              <a:buNone/>
              <a:defRPr/>
            </a:pPr>
            <a:endParaRPr lang="cs-CZ" sz="43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4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4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3 </a:t>
            </a:r>
            <a:r>
              <a:rPr lang="cs-CZ" sz="4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  </a:t>
            </a:r>
            <a:r>
              <a:rPr lang="cs-CZ" sz="4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uvedete předpokládané výdaje projektu a výši požadované </a:t>
            </a:r>
            <a:r>
              <a:rPr lang="cs-CZ" sz="4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dotace. </a:t>
            </a:r>
            <a:r>
              <a:rPr lang="cs-CZ" sz="4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pouze orientační, není závazný</a:t>
            </a:r>
            <a:r>
              <a:rPr lang="cs-CZ" sz="4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 algn="just">
              <a:buFontTx/>
              <a:buNone/>
              <a:defRPr/>
            </a:pPr>
            <a:endParaRPr lang="cs-CZ" sz="3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altLang="cs-CZ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altLang="cs-CZ" sz="5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4 a s. </a:t>
            </a:r>
            <a:r>
              <a:rPr lang="cs-CZ" altLang="cs-CZ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</a:t>
            </a:r>
            <a:r>
              <a:rPr lang="cs-CZ" altLang="cs-CZ" sz="5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Kritéria pro hodnocení A, B, </a:t>
            </a:r>
            <a:r>
              <a:rPr lang="cs-CZ" altLang="cs-CZ" sz="5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- </a:t>
            </a:r>
            <a:r>
              <a:rPr lang="cs-CZ" sz="5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  <a:endParaRPr lang="cs-CZ" altLang="cs-CZ" sz="5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alt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</a:t>
            </a:r>
            <a:r>
              <a:rPr lang="cs-CZ" dirty="0" smtClean="0"/>
              <a:t>2022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373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05228"/>
            <a:ext cx="10515600" cy="59296"/>
          </a:xfrm>
        </p:spPr>
        <p:txBody>
          <a:bodyPr>
            <a:noAutofit/>
          </a:bodyPr>
          <a:lstStyle/>
          <a:p>
            <a:r>
              <a:rPr lang="cs-CZ" alt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Kritéria </a:t>
            </a:r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hodnocení </a:t>
            </a:r>
            <a:r>
              <a:rPr lang="cs-CZ" alt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žádosti, s. 4:</a:t>
            </a:r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030778"/>
            <a:ext cx="10515600" cy="5325572"/>
          </a:xfrm>
        </p:spPr>
        <p:txBody>
          <a:bodyPr>
            <a:normAutofit fontScale="77500" lnSpcReduction="20000"/>
          </a:bodyPr>
          <a:lstStyle/>
          <a:p>
            <a:pPr marL="457200" lvl="1" indent="-457200" algn="just">
              <a:buFont typeface="+mj-lt"/>
              <a:buAutoNum type="arabicParenR"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Cílová </a:t>
            </a:r>
            <a:r>
              <a:rPr lang="cs-CZ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skupina: 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 žáci žadatele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žáci jiné školy a veřejnost,</a:t>
            </a:r>
          </a:p>
          <a:p>
            <a:pPr marL="0" lvl="1" indent="0" algn="just"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b) žáci žadatele a žáci jiné školy,</a:t>
            </a:r>
          </a:p>
          <a:p>
            <a:pPr marL="0" lvl="1" indent="0" algn="just">
              <a:buNone/>
              <a:defRPr/>
            </a:pP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c) pouze žáci žadatele, </a:t>
            </a:r>
          </a:p>
          <a:p>
            <a:pPr marL="0" lvl="1" indent="0" algn="just"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</a:t>
            </a:r>
            <a:r>
              <a:rPr lang="cs-CZ" altLang="cs-CZ" sz="2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žáky </a:t>
            </a:r>
            <a:r>
              <a:rPr lang="cs-CZ" altLang="cs-CZ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různých škol, pedagogické pracovníky i veřejnost průběžně celý rok </a:t>
            </a: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altLang="cs-CZ" sz="2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nevyplńuje</a:t>
            </a: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škola)</a:t>
            </a:r>
          </a:p>
          <a:p>
            <a:pPr marL="457200" lvl="1" indent="-457200" algn="just">
              <a:buFontTx/>
              <a:buAutoNum type="arabicPeriod"/>
              <a:defRPr/>
            </a:pPr>
            <a:endParaRPr lang="cs-CZ" alt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-457200" algn="just">
              <a:buFont typeface="+mj-lt"/>
              <a:buAutoNum type="arabicParenR" startAt="2"/>
              <a:defRPr/>
            </a:pPr>
            <a:r>
              <a:rPr lang="cs-CZ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Vazba </a:t>
            </a: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projektu na další aktivity </a:t>
            </a:r>
            <a:r>
              <a:rPr lang="cs-CZ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organizace:</a:t>
            </a:r>
          </a:p>
          <a:p>
            <a:pPr marL="0" lvl="1" indent="0" algn="just">
              <a:buNone/>
              <a:defRPr/>
            </a:pP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projekt 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navazuje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aktivitu nebo 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 realizovaný v předchozích dvou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letech,</a:t>
            </a:r>
          </a:p>
          <a:p>
            <a:pPr marL="0" lvl="1" indent="0" algn="just">
              <a:buNone/>
              <a:defRPr/>
            </a:pP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projekt 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přímo navazuje na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aktivitu nebo projekt 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realizovaný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r. 2022,</a:t>
            </a:r>
          </a:p>
          <a:p>
            <a:pPr marL="0" lvl="1" indent="0" algn="just">
              <a:buNone/>
              <a:defRPr/>
            </a:pP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edná se o nový projekt.</a:t>
            </a:r>
            <a:endParaRPr lang="cs-CZ" alt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-457200" algn="just">
              <a:buFontTx/>
              <a:buAutoNum type="arabicPeriod"/>
              <a:defRPr/>
            </a:pPr>
            <a:endParaRPr lang="cs-CZ" alt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-457200" algn="just">
              <a:buFont typeface="+mj-lt"/>
              <a:buAutoNum type="arabicParenR" startAt="3"/>
              <a:defRPr/>
            </a:pPr>
            <a:r>
              <a:rPr lang="cs-CZ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</a:t>
            </a: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akcí v oblasti EVVO 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(např. akce lesní pedagogiky, semináře a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konference, 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návštěvy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farem, středisek 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ekologické výchovy a jiných organizací profilující se na poli EVVO, kterých se žadatel účastnil </a:t>
            </a: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období </a:t>
            </a:r>
            <a:r>
              <a:rPr lang="cs-CZ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 </a:t>
            </a: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2022 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(mimo školu/ organizaci) </a:t>
            </a:r>
            <a:endParaRPr lang="cs-CZ" altLang="cs-CZ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-457200" algn="just">
              <a:buFont typeface="+mj-lt"/>
              <a:buAutoNum type="arabicParenR" startAt="4"/>
              <a:defRPr/>
            </a:pPr>
            <a:r>
              <a:rPr lang="cs-CZ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</a:t>
            </a: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aktivit v oblasti EVVO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které žadatel realizoval přímo ve škole/organizaci </a:t>
            </a: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období </a:t>
            </a:r>
            <a:r>
              <a:rPr lang="cs-CZ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 </a:t>
            </a: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2022 </a:t>
            </a:r>
            <a:endParaRPr lang="cs-CZ" altLang="cs-CZ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(projektové 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dny, třídění odpadu, provoz </a:t>
            </a:r>
            <a:r>
              <a:rPr lang="cs-CZ" altLang="cs-CZ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vermikompostéru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zapojení do sítě Mrkev nebo Mrkvička, do soutěže Zelená škola Olomouckého kraje, mezinárodního projektu  </a:t>
            </a:r>
            <a:r>
              <a:rPr lang="cs-CZ" altLang="cs-CZ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Ekoškola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altLang="cs-CZ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Ekoškolka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Světová škola a jiných projektů, organizace soutěží, olympiád, výstav, realizace zájmového kroužku zaměřeného na EVVO, společné aktivity rodičů a dětí, celoroční jednodenní a pobytové programy pro školy, realizace DVPP, osvětová činnost, sdílení zkušeností EVVO s jinými subjekty a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jiné).</a:t>
            </a:r>
            <a:endParaRPr lang="cs-CZ" altLang="cs-CZ" sz="2000" b="1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</a:t>
            </a:r>
            <a:r>
              <a:rPr lang="cs-CZ" dirty="0" smtClean="0"/>
              <a:t>2022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8267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7978"/>
          </a:xfrm>
        </p:spPr>
        <p:txBody>
          <a:bodyPr>
            <a:normAutofit fontScale="90000"/>
          </a:bodyPr>
          <a:lstStyle/>
          <a:p>
            <a:r>
              <a:rPr lang="cs-CZ" alt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altLang="cs-CZ" b="1" dirty="0" smtClean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itéria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hodnocení </a:t>
            </a: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žádosti, s.15              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687978"/>
            <a:ext cx="10515600" cy="5582193"/>
          </a:xfrm>
        </p:spPr>
        <p:txBody>
          <a:bodyPr>
            <a:normAutofit/>
          </a:bodyPr>
          <a:lstStyle/>
          <a:p>
            <a:pPr marL="342900" lvl="1" indent="-342900" algn="just">
              <a:buFontTx/>
              <a:buAutoNum type="arabicPeriod"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Kvalita zpracování projektu včetně výstižně zpracovaného hlavního cíle projektu, odborná úroveň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projektu; </a:t>
            </a:r>
          </a:p>
          <a:p>
            <a:pPr marL="0" lvl="1" indent="0">
              <a:buFontTx/>
              <a:buNone/>
              <a:defRPr/>
            </a:pPr>
            <a:r>
              <a:rPr lang="cs-CZ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pPr marL="0" lvl="1" indent="0">
              <a:buFontTx/>
              <a:buNone/>
              <a:defRPr/>
            </a:pPr>
            <a:r>
              <a:rPr lang="cs-CZ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cíl musí odpovědět na otázku: CO, JAK A PRO KOHO </a:t>
            </a:r>
            <a:r>
              <a:rPr lang="pl-PL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chceme projekt realizovat.</a:t>
            </a:r>
            <a:endParaRPr lang="cs-CZ" altLang="cs-CZ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r">
              <a:buFontTx/>
              <a:buNone/>
              <a:defRPr/>
            </a:pPr>
            <a:r>
              <a:rPr lang="cs-CZ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CO= ZÁMĚR PROJEKTU, JAK = AKTIVITY PROJEKTU, PRO KOHO= CÍLOVÁ SKUPINA PROJEKTU</a:t>
            </a: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Příklad:</a:t>
            </a: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Hlavním 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cílem projektu je rozvíjet znalosti a klíčové kompetence žáků základní školy 1. stupně v oblasti EVVO formou uspořádání projektového Dne Stromů, zážitkového programu Lesní živočichové, fotografické soutěže Tvář přírody, workshopů a vytvoření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relaxačního koutku v přírodní zahradě.</a:t>
            </a:r>
            <a:endParaRPr lang="cs-CZ" alt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FontTx/>
              <a:buNone/>
              <a:defRPr/>
            </a:pPr>
            <a:endParaRPr lang="cs-CZ" alt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Workshopy budou cílené na i na žáky jiné školy ……. a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rodičovskou 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veřejnost.</a:t>
            </a:r>
          </a:p>
          <a:p>
            <a:pPr marL="0" lvl="1" indent="0" algn="just">
              <a:buFontTx/>
              <a:buNone/>
              <a:defRPr/>
            </a:pPr>
            <a:endParaRPr lang="cs-CZ" alt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Dále bychom chtěli prohloubit </a:t>
            </a:r>
            <a:r>
              <a:rPr lang="cs-CZ" alt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také kvalifikaci 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koordinátora EVVO formou částečné úhrady specializačního kurzu v SEV Lipka.</a:t>
            </a:r>
          </a:p>
          <a:p>
            <a:pPr marL="0" lvl="1" indent="0" algn="just">
              <a:buFontTx/>
              <a:buNone/>
              <a:defRPr/>
            </a:pPr>
            <a:endParaRPr lang="cs-CZ" altLang="cs-CZ" sz="2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21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>
              <a:buFontTx/>
              <a:buNone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200" y="6496594"/>
            <a:ext cx="2743200" cy="361406"/>
          </a:xfrm>
        </p:spPr>
        <p:txBody>
          <a:bodyPr/>
          <a:lstStyle/>
          <a:p>
            <a:r>
              <a:rPr lang="cs-CZ" dirty="0"/>
              <a:t>8. 12. 2022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496594"/>
            <a:ext cx="4114800" cy="361406"/>
          </a:xfrm>
        </p:spPr>
        <p:txBody>
          <a:bodyPr/>
          <a:lstStyle/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 </a:t>
            </a: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710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7978"/>
          </a:xfrm>
        </p:spPr>
        <p:txBody>
          <a:bodyPr>
            <a:normAutofit fontScale="90000"/>
          </a:bodyPr>
          <a:lstStyle/>
          <a:p>
            <a:r>
              <a:rPr lang="cs-CZ" alt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altLang="cs-CZ" b="1" dirty="0" smtClean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itéria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hodnocení </a:t>
            </a: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žádosti, s.15              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627017"/>
            <a:ext cx="10515600" cy="5930537"/>
          </a:xfrm>
        </p:spPr>
        <p:txBody>
          <a:bodyPr>
            <a:normAutofit fontScale="47500" lnSpcReduction="20000"/>
          </a:bodyPr>
          <a:lstStyle/>
          <a:p>
            <a:pPr marL="0" lvl="1" indent="0" algn="just">
              <a:buFontTx/>
              <a:buNone/>
              <a:defRPr/>
            </a:pPr>
            <a:endParaRPr lang="cs-CZ" altLang="cs-CZ" sz="2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rabicPeriod" startAt="2"/>
              <a:defRPr/>
            </a:pPr>
            <a:r>
              <a:rPr lang="cs-CZ" alt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Příklady názvu </a:t>
            </a:r>
            <a:r>
              <a:rPr lang="cs-CZ" alt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alt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popisu </a:t>
            </a:r>
            <a:r>
              <a:rPr lang="cs-CZ" alt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aktivit </a:t>
            </a:r>
            <a:r>
              <a:rPr lang="cs-CZ" alt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projektu dle hl. cíle:  </a:t>
            </a:r>
          </a:p>
          <a:p>
            <a:pPr marL="0" lvl="1" indent="0" algn="just">
              <a:buNone/>
              <a:defRPr/>
            </a:pPr>
            <a:r>
              <a:rPr lang="cs-CZ" altLang="cs-CZ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  <a:endParaRPr lang="cs-CZ" altLang="cs-CZ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/>
              <a:defRPr/>
            </a:pPr>
            <a:r>
              <a:rPr lang="cs-CZ" altLang="cs-CZ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pořádání projektového Dne </a:t>
            </a:r>
            <a:r>
              <a:rPr lang="cs-CZ" altLang="cs-CZ" sz="3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Stromů 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poznání listnatých a jehličnatých stromů, kresba plakátu </a:t>
            </a:r>
            <a:r>
              <a:rPr lang="cs-CZ" alt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ůj oblíbený strom</a:t>
            </a:r>
          </a:p>
          <a:p>
            <a:pPr marL="342900" lvl="1" indent="-342900" algn="just">
              <a:buAutoNum type="alphaLcParenR"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/>
              <a:defRPr/>
            </a:pPr>
            <a:r>
              <a:rPr lang="cs-CZ" altLang="cs-CZ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uspořádání zážitkového programu v lese na téma Lesní živočichové</a:t>
            </a:r>
            <a:r>
              <a:rPr lang="cs-CZ" alt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kdy se žáci 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seznámí </a:t>
            </a:r>
            <a:r>
              <a:rPr lang="cs-CZ" alt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životem </a:t>
            </a:r>
            <a:r>
              <a:rPr 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jelena evropského, zajíce </a:t>
            </a:r>
            <a:r>
              <a:rPr 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polního, </a:t>
            </a:r>
            <a:r>
              <a:rPr 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prasete </a:t>
            </a:r>
            <a:r>
              <a:rPr 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divokého, ježka západního, 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veverky obecné </a:t>
            </a:r>
            <a:r>
              <a:rPr lang="cs-CZ" alt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formou interaktivních 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 – </a:t>
            </a:r>
            <a:r>
              <a:rPr lang="cs-CZ" alt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kontaktování pracovníka Lesů ČR a vyjednání 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termínu,</a:t>
            </a:r>
          </a:p>
          <a:p>
            <a:pPr marL="342900" lvl="1" indent="-342900" algn="just">
              <a:buAutoNum type="alphaLcParenR"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r>
              <a:rPr lang="cs-CZ" altLang="cs-CZ" sz="3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organizace fotografické soutěže na téma: Tvář přírody 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žáci budou fotografovat místa v přírody, která je osloví a následně bude vybrána nejhezčí fotografie  a následně budou všechny fotografie umístěny na chodbě školy;</a:t>
            </a:r>
          </a:p>
          <a:p>
            <a:pPr marL="342900" lvl="1" indent="-342900" algn="just">
              <a:buAutoNum type="alphaLcParenR" startAt="3"/>
              <a:defRPr/>
            </a:pPr>
            <a:endParaRPr lang="cs-CZ" altLang="cs-CZ" sz="33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r>
              <a:rPr lang="cs-CZ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sz="3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ealizace </a:t>
            </a:r>
            <a:r>
              <a:rPr lang="cs-CZ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workshopu zaměřeného na téma </a:t>
            </a:r>
            <a:r>
              <a:rPr lang="cs-CZ" sz="3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Léčivé byliny </a:t>
            </a:r>
            <a:r>
              <a:rPr 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cíleného </a:t>
            </a:r>
            <a:r>
              <a:rPr 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poznávání </a:t>
            </a:r>
            <a:r>
              <a:rPr 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účinky máty peprné, levandule lékařské, bazalky, meduňky lékařské i pro cca 30 žáků ZŠ….., se kterou úzce spolupracujeme;</a:t>
            </a:r>
          </a:p>
          <a:p>
            <a:pPr marL="342900" lvl="1" indent="-342900" algn="just">
              <a:buAutoNum type="alphaLcParenR" startAt="3"/>
              <a:defRPr/>
            </a:pPr>
            <a:endParaRPr lang="cs-CZ" sz="33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r>
              <a:rPr lang="cs-CZ" altLang="cs-CZ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altLang="cs-CZ" sz="3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ealizace tvořivé dílny na výrobu nahřívacího polštářku a bylinkového repelentu 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rodiče a děti/žáky (návod najdete v souboru Tvořivá dílna  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ZDE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a také návod na celoroční popisek stromů) – žáci a rodiče se seznámí s postupem, jak vyrobit nahřívací polštářek a bylinkový repelent);</a:t>
            </a:r>
          </a:p>
          <a:p>
            <a:pPr marL="342900" lvl="1" indent="-342900" algn="just">
              <a:buAutoNum type="alphaLcParenR" startAt="3"/>
              <a:defRPr/>
            </a:pPr>
            <a:endParaRPr lang="cs-CZ" altLang="cs-CZ" sz="33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r>
              <a:rPr lang="cs-CZ" altLang="cs-CZ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altLang="cs-CZ" sz="3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ytvoření relaxačního koutku 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nákup písku, který umístíme ve stínu zahrady a houpací sítě, která bude umístěna mezi stromy. </a:t>
            </a:r>
          </a:p>
          <a:p>
            <a:pPr marL="342900" lvl="1" indent="-342900" algn="just">
              <a:buAutoNum type="alphaLcParenR" startAt="3"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r>
              <a:rPr lang="cs-CZ" altLang="cs-CZ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altLang="cs-CZ" sz="3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rohloubení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3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kvalifikace </a:t>
            </a:r>
            <a:r>
              <a:rPr lang="cs-CZ" altLang="cs-CZ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koordinátora EVVO 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zajištění  specializačního studia koordinátora EVVO v </a:t>
            </a:r>
            <a:r>
              <a:rPr lang="cs-CZ" altLang="cs-CZ" sz="33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Lipka od 1.9. 2023. Z dotace bude uhrazeno studium za měsíc září a prosinec 2023. </a:t>
            </a:r>
            <a:r>
              <a:rPr lang="cs-CZ" alt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alt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ást studia bude hrazena ze Šablon.</a:t>
            </a:r>
          </a:p>
          <a:p>
            <a:pPr marL="0" lvl="1" indent="0" algn="just">
              <a:buNone/>
              <a:defRPr/>
            </a:pPr>
            <a:endParaRPr lang="cs-CZ" altLang="cs-CZ" sz="21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>
              <a:buFontTx/>
              <a:buNone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200" y="6496594"/>
            <a:ext cx="2743200" cy="361406"/>
          </a:xfrm>
        </p:spPr>
        <p:txBody>
          <a:bodyPr/>
          <a:lstStyle/>
          <a:p>
            <a:r>
              <a:rPr lang="cs-CZ" dirty="0"/>
              <a:t>8. 12. 2022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496594"/>
            <a:ext cx="4114800" cy="361406"/>
          </a:xfrm>
        </p:spPr>
        <p:txBody>
          <a:bodyPr/>
          <a:lstStyle/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 </a:t>
            </a: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2167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38104" y="174171"/>
            <a:ext cx="9115696" cy="740229"/>
          </a:xfrm>
        </p:spPr>
        <p:txBody>
          <a:bodyPr>
            <a:normAutofit fontScale="90000"/>
          </a:bodyPr>
          <a:lstStyle/>
          <a:p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Kritéria B hodnocení žádosti, s.15               </a:t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748937"/>
            <a:ext cx="10515600" cy="5607413"/>
          </a:xfrm>
        </p:spPr>
        <p:txBody>
          <a:bodyPr>
            <a:normAutofit fontScale="77500" lnSpcReduction="20000"/>
          </a:bodyPr>
          <a:lstStyle/>
          <a:p>
            <a:pPr marL="0" lvl="1" indent="0">
              <a:buFontTx/>
              <a:buNone/>
              <a:defRPr/>
            </a:pPr>
            <a:r>
              <a:rPr lang="cs-CZ" altLang="cs-CZ" sz="2200" b="1" dirty="0">
                <a:solidFill>
                  <a:srgbClr val="002060"/>
                </a:solidFill>
              </a:rPr>
              <a:t>3. </a:t>
            </a:r>
            <a:r>
              <a:rPr lang="cs-CZ" altLang="cs-CZ" sz="22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Výstupy projektu (to, co po projektu zůstane)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dovednosti, znalosti, vědomosti,  kompetence, zážitky, </a:t>
            </a:r>
            <a:r>
              <a:rPr lang="cs-CZ" altLang="cs-CZ" sz="2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splupráce</a:t>
            </a: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sdílení zkušeností, vybavená přírodní zahrada </a:t>
            </a:r>
            <a:r>
              <a:rPr lang="cs-CZ" altLang="cs-CZ" sz="2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lavečkami</a:t>
            </a: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FontTx/>
              <a:buNone/>
              <a:defRPr/>
            </a:pPr>
            <a:endParaRPr lang="cs-CZ" altLang="cs-CZ" sz="22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r>
              <a:rPr lang="cs-CZ" alt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znalosti a zážitky žáků z </a:t>
            </a: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uspořádaného projektového dne Stromů,</a:t>
            </a: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r>
              <a:rPr lang="cs-CZ" alt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získané vědomosti žáků o životě lesních živočichů na besedě s lesníkem formou interaktivních her</a:t>
            </a: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r>
              <a:rPr lang="cs-CZ" alt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kresby </a:t>
            </a: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žáků </a:t>
            </a:r>
            <a:r>
              <a:rPr lang="cs-CZ" alt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Můj oblíbený strom, které zdobí naši třídu a chodbu</a:t>
            </a: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r>
              <a:rPr lang="cs-CZ" alt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fotografie přírody žáků a prožitky žáků z relaxace v přírodě</a:t>
            </a: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znalosti </a:t>
            </a:r>
            <a:r>
              <a:rPr lang="cs-CZ" alt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žáků o léčivých účincích bylinek </a:t>
            </a: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máty peprné, levandule lékařské, bazalky, meduňky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lékařské,</a:t>
            </a:r>
          </a:p>
          <a:p>
            <a:pPr marL="0" lvl="1" indent="0" algn="just">
              <a:buNone/>
              <a:defRPr/>
            </a:pPr>
            <a:endParaRPr lang="cs-CZ" sz="2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f) kompetence žáků školy i jiné školy a rodičovské veřejnosti, </a:t>
            </a:r>
            <a:r>
              <a:rPr lang="cs-CZ" alt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vyrobit nahřívací polštářek a bylinkový repelent a rozvoj manuálních dovedností </a:t>
            </a: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žáků</a:t>
            </a:r>
          </a:p>
          <a:p>
            <a:pPr marL="0" lvl="1" indent="0" algn="just">
              <a:buNone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g) podpořená seberegulace žáků včetně motoriky a vztahu k přírodě</a:t>
            </a:r>
          </a:p>
          <a:p>
            <a:pPr marL="0" lvl="1" indent="0" algn="just">
              <a:buNone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h) prohloubená spolupráce a sdílení </a:t>
            </a:r>
            <a:r>
              <a:rPr lang="cs-CZ" alt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kušeností se zástupci </a:t>
            </a:r>
            <a:r>
              <a:rPr lang="cs-CZ" altLang="cs-CZ" sz="2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altLang="cs-CZ" sz="2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</a:t>
            </a:r>
            <a:r>
              <a:rPr lang="cs-CZ" alt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</a:t>
            </a:r>
          </a:p>
          <a:p>
            <a:pPr marL="342900" lvl="1" indent="-342900" algn="just">
              <a:buFontTx/>
              <a:buAutoNum type="alphaLcParenR"/>
              <a:defRPr/>
            </a:pP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znalosti a praktické dovednosti koordinátora EVVO ze 4 měsíčního studia specializačního studia pro koordinátory EVVO</a:t>
            </a: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8. 12. </a:t>
            </a:r>
            <a:r>
              <a:rPr lang="cs-CZ" dirty="0" smtClean="0"/>
              <a:t>2022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79673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615142"/>
          </a:xfrm>
        </p:spPr>
        <p:txBody>
          <a:bodyPr>
            <a:normAutofit fontScale="90000"/>
          </a:bodyPr>
          <a:lstStyle/>
          <a:p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Kritérium C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hodnocení </a:t>
            </a: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žádosti, s.15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80903"/>
            <a:ext cx="10515600" cy="5245330"/>
          </a:xfrm>
        </p:spPr>
        <p:txBody>
          <a:bodyPr>
            <a:normAutofit/>
          </a:bodyPr>
          <a:lstStyle/>
          <a:p>
            <a:pPr marL="0" lvl="1" indent="0" algn="just">
              <a:lnSpc>
                <a:spcPct val="80000"/>
              </a:lnSpc>
              <a:buNone/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Posouzení významu projektu pro Olomoucký kraj v návaznosti na aktivity ve schválené Koncepci vzdělávání k udržitelnému rozvoji Olomouckého kraje 2021-2024 (dále jen Koncepce VUR</a:t>
            </a:r>
            <a:r>
              <a:rPr lang="cs-CZ" sz="1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</a:t>
            </a: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Uvedené aktivity v koncepci</a:t>
            </a:r>
            <a:r>
              <a:rPr lang="cs-CZ" sz="1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342900" lvl="1" indent="-342900" algn="just">
              <a:lnSpc>
                <a:spcPct val="80000"/>
              </a:lnSpc>
              <a:buFont typeface="+mj-lt"/>
              <a:buAutoNum type="arabicParenR"/>
              <a:defRPr/>
            </a:pP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realizace </a:t>
            </a: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vzdělávací </a:t>
            </a: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akce (semináře) </a:t>
            </a: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spolupráci s organizacemi profilující se v oblasti EVVO, </a:t>
            </a:r>
          </a:p>
          <a:p>
            <a:pPr marL="342900" lvl="1" indent="-342900" algn="just">
              <a:lnSpc>
                <a:spcPct val="80000"/>
              </a:lnSpc>
              <a:buFont typeface="+mj-lt"/>
              <a:buAutoNum type="arabicParenR"/>
              <a:defRPr/>
            </a:pP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účast </a:t>
            </a: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vzdělávacích akcí EVVO, </a:t>
            </a:r>
          </a:p>
          <a:p>
            <a:pPr marL="342900" lvl="1" indent="-342900" algn="just">
              <a:lnSpc>
                <a:spcPct val="80000"/>
              </a:lnSpc>
              <a:buFont typeface="+mj-lt"/>
              <a:buAutoNum type="arabicParenR"/>
              <a:defRPr/>
            </a:pP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tvorba </a:t>
            </a: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vzdělávacího programu EVVO a/nebo </a:t>
            </a:r>
            <a:r>
              <a:rPr lang="cs-CZ" sz="1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infomateriálu</a:t>
            </a: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EVVO, </a:t>
            </a:r>
          </a:p>
          <a:p>
            <a:pPr marL="342900" lvl="1" indent="-342900" algn="just">
              <a:lnSpc>
                <a:spcPct val="80000"/>
              </a:lnSpc>
              <a:buFont typeface="+mj-lt"/>
              <a:buAutoNum type="arabicParenR"/>
              <a:defRPr/>
            </a:pP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spolupráce </a:t>
            </a: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sdílení zkušeností se školami/jinými organizacemi v oblasti EVVO, </a:t>
            </a:r>
          </a:p>
          <a:p>
            <a:pPr marL="342900" lvl="1" indent="-342900" algn="just">
              <a:lnSpc>
                <a:spcPct val="80000"/>
              </a:lnSpc>
              <a:buFont typeface="+mj-lt"/>
              <a:buAutoNum type="arabicParenR"/>
              <a:defRPr/>
            </a:pP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sestavení </a:t>
            </a: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nabídky DVPP, </a:t>
            </a:r>
          </a:p>
          <a:p>
            <a:pPr marL="342900" lvl="1" indent="-342900" algn="just">
              <a:lnSpc>
                <a:spcPct val="80000"/>
              </a:lnSpc>
              <a:buFont typeface="+mj-lt"/>
              <a:buAutoNum type="arabicParenR"/>
              <a:defRPr/>
            </a:pP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realizace </a:t>
            </a: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výukových programů pro různé typy škol, </a:t>
            </a:r>
          </a:p>
          <a:p>
            <a:pPr marL="342900" lvl="1" indent="-342900" algn="just">
              <a:lnSpc>
                <a:spcPct val="80000"/>
              </a:lnSpc>
              <a:buFont typeface="+mj-lt"/>
              <a:buAutoNum type="arabicParenR"/>
              <a:defRPr/>
            </a:pP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participace </a:t>
            </a: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pořádání akcí Olomouckým </a:t>
            </a: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krajem (lektor, spoluorganizátor) a </a:t>
            </a: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vydání on-line publikace Ekologická </a:t>
            </a: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výchova Olomouckého </a:t>
            </a: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kraje na příslušný školní rok, </a:t>
            </a:r>
          </a:p>
          <a:p>
            <a:pPr marL="342900" lvl="1" indent="-342900" algn="just">
              <a:lnSpc>
                <a:spcPct val="80000"/>
              </a:lnSpc>
              <a:buFont typeface="+mj-lt"/>
              <a:buAutoNum type="arabicParenR"/>
              <a:defRPr/>
            </a:pP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koordinace </a:t>
            </a: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mezinárodního programu </a:t>
            </a:r>
            <a:r>
              <a:rPr lang="cs-CZ" sz="1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Ekoškola</a:t>
            </a: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fontAlgn="b">
              <a:buNone/>
            </a:pP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Projekt zahrnuje 4–5 aktivit ve schválené Koncepci </a:t>
            </a: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VUR</a:t>
            </a:r>
            <a:endParaRPr lang="cs-CZ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fontAlgn="b">
              <a:buNone/>
            </a:pP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Projekt zahrnuje 3 aktivity ve schválené Koncepci </a:t>
            </a: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VUR </a:t>
            </a:r>
            <a:endParaRPr lang="cs-CZ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fontAlgn="b">
              <a:buNone/>
            </a:pPr>
            <a:r>
              <a:rPr lang="cs-CZ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Projekt zahrnuje 1–2  aktivity ve schválené Koncepci </a:t>
            </a: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VUR </a:t>
            </a:r>
            <a:endParaRPr lang="cs-CZ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8. 12. 2022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980411" y="6356350"/>
            <a:ext cx="4114800" cy="365125"/>
          </a:xfrm>
        </p:spPr>
        <p:txBody>
          <a:bodyPr/>
          <a:lstStyle/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62193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1062" y="199506"/>
            <a:ext cx="9092738" cy="773084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Účel použití dotace: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54481"/>
            <a:ext cx="10515600" cy="4330930"/>
          </a:xfrm>
        </p:spPr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Mzdové výdaje,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Kancelářský papír, pastelky, vodové a temperové barvy 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Encyklopedie stromů, odměny pro žáky, 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Kniha - Účinky léčivých bylinek,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Pohankové slupky, povlaky na polštáře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Fotoaparát, 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Houpací síť, pískoviště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Částečná úhrada specializačního kurzu EVVO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21.02.2022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47803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299258"/>
            <a:ext cx="10515600" cy="490451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Povinné přílohy žádosti, </a:t>
            </a: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s.5,6</a:t>
            </a: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789710"/>
            <a:ext cx="10515600" cy="5503026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buFontTx/>
              <a:buNone/>
              <a:defRPr/>
            </a:pPr>
            <a:r>
              <a:rPr lang="cs-CZ" sz="4000" b="1" dirty="0" smtClean="0">
                <a:solidFill>
                  <a:srgbClr val="FF0000"/>
                </a:solidFill>
              </a:rPr>
              <a:t>V </a:t>
            </a:r>
            <a:r>
              <a:rPr lang="cs-CZ" sz="4000" b="1" dirty="0">
                <a:solidFill>
                  <a:srgbClr val="FF0000"/>
                </a:solidFill>
              </a:rPr>
              <a:t>případě příjemce dotace/příspěvku </a:t>
            </a:r>
            <a:r>
              <a:rPr lang="cs-CZ" sz="4000" b="1" dirty="0" smtClean="0">
                <a:solidFill>
                  <a:srgbClr val="FF0000"/>
                </a:solidFill>
              </a:rPr>
              <a:t>z roku 2022, </a:t>
            </a:r>
            <a:r>
              <a:rPr lang="cs-CZ" sz="4000" b="1" dirty="0">
                <a:solidFill>
                  <a:srgbClr val="FF0000"/>
                </a:solidFill>
              </a:rPr>
              <a:t>který již doložil přílohy 1-5, stačí zaslat pouze Čestné prohlášení o nezměněné identifikaci žadatele na s. </a:t>
            </a:r>
            <a:r>
              <a:rPr lang="cs-CZ" sz="4000" b="1" dirty="0" smtClean="0">
                <a:solidFill>
                  <a:srgbClr val="FF0000"/>
                </a:solidFill>
              </a:rPr>
              <a:t>7 a přílohu č. 17 - souhlas zřizovatele</a:t>
            </a:r>
          </a:p>
          <a:p>
            <a:pPr marL="0" indent="0" algn="just">
              <a:buFontTx/>
              <a:buNone/>
              <a:defRPr/>
            </a:pPr>
            <a:endParaRPr lang="cs-CZ" sz="3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Tx/>
              <a:buAutoNum type="arabicPeriod"/>
              <a:defRPr/>
            </a:pPr>
            <a:r>
              <a:rPr lang="cs-CZ" b="1" dirty="0">
                <a:solidFill>
                  <a:srgbClr val="FF0000"/>
                </a:solidFill>
              </a:rPr>
              <a:t>Prostá kopie dokladu o zřízení běžného účtu žadatele</a:t>
            </a:r>
            <a:r>
              <a:rPr lang="cs-CZ" b="1" dirty="0">
                <a:solidFill>
                  <a:srgbClr val="0000CC"/>
                </a:solidFill>
              </a:rPr>
              <a:t> </a:t>
            </a:r>
            <a:r>
              <a:rPr lang="cs-CZ" b="1" dirty="0">
                <a:solidFill>
                  <a:srgbClr val="002060"/>
                </a:solidFill>
              </a:rPr>
              <a:t>(např. prostá kopie smlouvy o zřízení běžného účtu nebo potvrzení banky o zřízení běžného účtu</a:t>
            </a:r>
            <a:r>
              <a:rPr lang="cs-CZ" b="1" dirty="0" smtClean="0">
                <a:solidFill>
                  <a:srgbClr val="002060"/>
                </a:solidFill>
              </a:rPr>
              <a:t>),</a:t>
            </a:r>
            <a:endParaRPr lang="cs-CZ" b="1" dirty="0">
              <a:solidFill>
                <a:srgbClr val="002060"/>
              </a:solidFill>
            </a:endParaRPr>
          </a:p>
          <a:p>
            <a:pPr algn="just">
              <a:buFontTx/>
              <a:buAutoNum type="arabicPeriod"/>
              <a:defRPr/>
            </a:pPr>
            <a:r>
              <a:rPr lang="cs-CZ" b="1" dirty="0">
                <a:solidFill>
                  <a:srgbClr val="FF0000"/>
                </a:solidFill>
              </a:rPr>
              <a:t>Prostá kopie dokladu prokazujícího právní osobnost žadatele </a:t>
            </a:r>
            <a:r>
              <a:rPr lang="cs-CZ" b="1" dirty="0">
                <a:solidFill>
                  <a:srgbClr val="002060"/>
                </a:solidFill>
              </a:rPr>
              <a:t>(prostá kopie výpisu z veřejného rejstříku, rejstříku škol a školských zařízení, platné stanovy, statut </a:t>
            </a:r>
            <a:r>
              <a:rPr lang="cs-CZ" b="1" dirty="0" smtClean="0">
                <a:solidFill>
                  <a:srgbClr val="002060"/>
                </a:solidFill>
              </a:rPr>
              <a:t>);</a:t>
            </a:r>
            <a:endParaRPr lang="cs-CZ" b="1" dirty="0">
              <a:solidFill>
                <a:srgbClr val="002060"/>
              </a:solidFill>
            </a:endParaRPr>
          </a:p>
          <a:p>
            <a:pPr algn="just">
              <a:buFontTx/>
              <a:buAutoNum type="arabicPeriod"/>
              <a:defRPr/>
            </a:pPr>
            <a:r>
              <a:rPr lang="cs-CZ" b="1" dirty="0">
                <a:solidFill>
                  <a:srgbClr val="FF0000"/>
                </a:solidFill>
              </a:rPr>
              <a:t>Prostá kopie dokladu o oprávněnosti osoby zastupovat žadatele</a:t>
            </a:r>
            <a:r>
              <a:rPr lang="cs-CZ" b="1" dirty="0">
                <a:solidFill>
                  <a:srgbClr val="0000CC"/>
                </a:solidFill>
              </a:rPr>
              <a:t> </a:t>
            </a:r>
            <a:r>
              <a:rPr lang="cs-CZ" b="1" dirty="0">
                <a:solidFill>
                  <a:srgbClr val="002060"/>
                </a:solidFill>
              </a:rPr>
              <a:t>(prostá kopie jmenovací listiny), </a:t>
            </a:r>
          </a:p>
          <a:p>
            <a:pPr>
              <a:buFontTx/>
              <a:buAutoNum type="arabicPeriod"/>
              <a:defRPr/>
            </a:pPr>
            <a:r>
              <a:rPr lang="cs-CZ" b="1" dirty="0">
                <a:solidFill>
                  <a:srgbClr val="FF0000"/>
                </a:solidFill>
              </a:rPr>
              <a:t>Prostá kopie zřizovací listiny, </a:t>
            </a:r>
          </a:p>
          <a:p>
            <a:pPr marL="0" indent="0">
              <a:buFontTx/>
              <a:buNone/>
              <a:defRPr/>
            </a:pPr>
            <a:r>
              <a:rPr lang="cs-CZ" b="1" dirty="0">
                <a:solidFill>
                  <a:srgbClr val="FF0000"/>
                </a:solidFill>
              </a:rPr>
              <a:t>       dále souhlas zřizovatele s </a:t>
            </a:r>
            <a:r>
              <a:rPr lang="cs-CZ" b="1" u="sng" dirty="0">
                <a:solidFill>
                  <a:srgbClr val="FF0000"/>
                </a:solidFill>
              </a:rPr>
              <a:t>podáním žádosti o dotaci </a:t>
            </a:r>
            <a:r>
              <a:rPr lang="cs-CZ" b="1" dirty="0">
                <a:solidFill>
                  <a:srgbClr val="002060"/>
                </a:solidFill>
              </a:rPr>
              <a:t>(pouze </a:t>
            </a:r>
            <a:r>
              <a:rPr lang="cs-CZ" b="1" u="sng" dirty="0">
                <a:solidFill>
                  <a:srgbClr val="002060"/>
                </a:solidFill>
              </a:rPr>
              <a:t>školy </a:t>
            </a:r>
            <a:r>
              <a:rPr lang="cs-CZ" b="1" u="sng" dirty="0" smtClean="0">
                <a:solidFill>
                  <a:srgbClr val="002060"/>
                </a:solidFill>
              </a:rPr>
              <a:t>zřizované obcí</a:t>
            </a:r>
            <a:r>
              <a:rPr lang="cs-CZ" b="1" u="sng" dirty="0">
                <a:solidFill>
                  <a:srgbClr val="002060"/>
                </a:solidFill>
              </a:rPr>
              <a:t> </a:t>
            </a:r>
            <a:r>
              <a:rPr lang="cs-CZ" b="1" u="sng" dirty="0" smtClean="0">
                <a:solidFill>
                  <a:srgbClr val="002060"/>
                </a:solidFill>
              </a:rPr>
              <a:t>nebo  svazkem obcí), </a:t>
            </a:r>
            <a:endParaRPr lang="cs-CZ" b="1" u="sng" dirty="0">
              <a:solidFill>
                <a:srgbClr val="00206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cs-CZ" b="1" dirty="0">
                <a:solidFill>
                  <a:srgbClr val="FF0000"/>
                </a:solidFill>
              </a:rPr>
              <a:t>       a souhlas zřizovatele </a:t>
            </a:r>
            <a:r>
              <a:rPr lang="cs-CZ" b="1" dirty="0" smtClean="0">
                <a:solidFill>
                  <a:srgbClr val="FF0000"/>
                </a:solidFill>
              </a:rPr>
              <a:t>s přijetím</a:t>
            </a:r>
            <a:r>
              <a:rPr lang="cs-CZ" b="1" u="sng" dirty="0" smtClean="0">
                <a:solidFill>
                  <a:srgbClr val="FF0000"/>
                </a:solidFill>
              </a:rPr>
              <a:t> </a:t>
            </a:r>
            <a:r>
              <a:rPr lang="cs-CZ" b="1" u="sng" dirty="0">
                <a:solidFill>
                  <a:srgbClr val="FF0000"/>
                </a:solidFill>
              </a:rPr>
              <a:t>dotace</a:t>
            </a:r>
            <a:r>
              <a:rPr lang="cs-CZ" b="1" dirty="0">
                <a:solidFill>
                  <a:srgbClr val="002060"/>
                </a:solidFill>
              </a:rPr>
              <a:t>, pokud je tato povinnost stanovena rozhodnutím zřizovatele, zřizovací listinou či jiným způsobem </a:t>
            </a:r>
            <a:r>
              <a:rPr lang="cs-CZ" b="1" dirty="0">
                <a:solidFill>
                  <a:srgbClr val="FF0000"/>
                </a:solidFill>
              </a:rPr>
              <a:t>zaslat i negativní </a:t>
            </a:r>
            <a:r>
              <a:rPr lang="cs-CZ" b="1" dirty="0" smtClean="0">
                <a:solidFill>
                  <a:srgbClr val="FF0000"/>
                </a:solidFill>
              </a:rPr>
              <a:t>stanovisko </a:t>
            </a:r>
            <a:r>
              <a:rPr lang="cs-CZ" b="1" dirty="0">
                <a:solidFill>
                  <a:srgbClr val="002060"/>
                </a:solidFill>
              </a:rPr>
              <a:t>(</a:t>
            </a:r>
            <a:r>
              <a:rPr lang="cs-CZ" b="1" u="sng" dirty="0">
                <a:solidFill>
                  <a:srgbClr val="002060"/>
                </a:solidFill>
              </a:rPr>
              <a:t>pouze školy zřizované obcí nebo  svazkem obcí</a:t>
            </a:r>
            <a:r>
              <a:rPr lang="cs-CZ" b="1" dirty="0" smtClean="0">
                <a:solidFill>
                  <a:srgbClr val="002060"/>
                </a:solidFill>
              </a:rPr>
              <a:t>) – </a:t>
            </a:r>
            <a:r>
              <a:rPr lang="cs-CZ" b="1" dirty="0" smtClean="0">
                <a:solidFill>
                  <a:srgbClr val="FF0000"/>
                </a:solidFill>
              </a:rPr>
              <a:t>příloha č. 17</a:t>
            </a:r>
          </a:p>
          <a:p>
            <a:pPr marL="0" indent="0">
              <a:buFontTx/>
              <a:buNone/>
              <a:defRPr/>
            </a:pPr>
            <a:r>
              <a:rPr lang="cs-CZ" b="1" dirty="0" smtClean="0">
                <a:solidFill>
                  <a:srgbClr val="FF0000"/>
                </a:solidFill>
              </a:rPr>
              <a:t>5. Prostá kopie dokladu prokazujícího registraci k dani z přidané hodnoty </a:t>
            </a:r>
            <a:r>
              <a:rPr lang="cs-CZ" b="1" dirty="0" smtClean="0">
                <a:solidFill>
                  <a:srgbClr val="002060"/>
                </a:solidFill>
              </a:rPr>
              <a:t>a skutečnost, zda žadatel má či nemá nárok na vrácení DPH v oblasti realizace projektu, je-li žadatel plátcem DPH,</a:t>
            </a:r>
          </a:p>
          <a:p>
            <a:pPr>
              <a:buFontTx/>
              <a:buAutoNum type="arabicPeriod" startAt="6"/>
              <a:defRPr/>
            </a:pPr>
            <a:r>
              <a:rPr lang="cs-CZ" b="1" dirty="0" err="1" smtClean="0">
                <a:solidFill>
                  <a:srgbClr val="FF0000"/>
                </a:solidFill>
              </a:rPr>
              <a:t>Ćestné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>
                <a:solidFill>
                  <a:srgbClr val="FF0000"/>
                </a:solidFill>
              </a:rPr>
              <a:t>prohlášení o nezměněné identifikaci </a:t>
            </a:r>
            <a:r>
              <a:rPr lang="cs-CZ" b="1" dirty="0" smtClean="0">
                <a:solidFill>
                  <a:srgbClr val="FF0000"/>
                </a:solidFill>
              </a:rPr>
              <a:t>žadatele</a:t>
            </a:r>
            <a:endParaRPr lang="cs-CZ" b="1" dirty="0">
              <a:solidFill>
                <a:srgbClr val="FF0000"/>
              </a:solidFill>
            </a:endParaRPr>
          </a:p>
          <a:p>
            <a:pPr>
              <a:buFontTx/>
              <a:buAutoNum type="arabicPeriod" startAt="6"/>
              <a:defRPr/>
            </a:pPr>
            <a:r>
              <a:rPr lang="cs-CZ" b="1" dirty="0">
                <a:solidFill>
                  <a:srgbClr val="FF0000"/>
                </a:solidFill>
              </a:rPr>
              <a:t>Přehled poskytnutých dotací – </a:t>
            </a:r>
            <a:r>
              <a:rPr lang="cs-CZ" b="1" dirty="0">
                <a:solidFill>
                  <a:srgbClr val="002060"/>
                </a:solidFill>
              </a:rPr>
              <a:t>viz Příloha č. 2 žádosti</a:t>
            </a:r>
            <a:r>
              <a:rPr lang="cs-CZ" b="1" dirty="0" smtClean="0">
                <a:solidFill>
                  <a:srgbClr val="002060"/>
                </a:solidFill>
              </a:rPr>
              <a:t>,</a:t>
            </a:r>
          </a:p>
          <a:p>
            <a:pPr>
              <a:buFontTx/>
              <a:buAutoNum type="arabicPeriod" startAt="6"/>
              <a:defRPr/>
            </a:pPr>
            <a:r>
              <a:rPr lang="cs-CZ" b="1" dirty="0">
                <a:solidFill>
                  <a:srgbClr val="FF0000"/>
                </a:solidFill>
              </a:rPr>
              <a:t>Čestné prohlášení žadatele o podporu v režimu de </a:t>
            </a:r>
            <a:r>
              <a:rPr lang="cs-CZ" b="1" dirty="0" err="1">
                <a:solidFill>
                  <a:srgbClr val="FF0000"/>
                </a:solidFill>
              </a:rPr>
              <a:t>minimis</a:t>
            </a:r>
            <a:r>
              <a:rPr lang="cs-CZ" b="1" dirty="0">
                <a:solidFill>
                  <a:srgbClr val="FF0000"/>
                </a:solidFill>
              </a:rPr>
              <a:t>,</a:t>
            </a:r>
            <a:r>
              <a:rPr lang="cs-CZ" b="1" dirty="0">
                <a:solidFill>
                  <a:srgbClr val="002060"/>
                </a:solidFill>
              </a:rPr>
              <a:t> (tam, kde se jedná o veřejnou podporu) – </a:t>
            </a:r>
            <a:r>
              <a:rPr lang="cs-CZ" b="1" dirty="0">
                <a:solidFill>
                  <a:srgbClr val="FF0000"/>
                </a:solidFill>
              </a:rPr>
              <a:t>viz Příloha č. 3 žádosti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  <a:endParaRPr lang="cs-CZ" b="1" dirty="0">
              <a:solidFill>
                <a:srgbClr val="FF0000"/>
              </a:solidFill>
            </a:endParaRPr>
          </a:p>
          <a:p>
            <a:pPr algn="just">
              <a:buFontTx/>
              <a:buAutoNum type="arabicPeriod" startAt="6"/>
              <a:defRPr/>
            </a:pPr>
            <a:r>
              <a:rPr lang="cs-CZ" b="1" dirty="0">
                <a:solidFill>
                  <a:srgbClr val="FF0000"/>
                </a:solidFill>
              </a:rPr>
              <a:t>Čestné prohlášení žadatele – právnické osoby – </a:t>
            </a:r>
            <a:r>
              <a:rPr lang="cs-CZ" b="1" dirty="0">
                <a:solidFill>
                  <a:srgbClr val="002060"/>
                </a:solidFill>
              </a:rPr>
              <a:t>viz Příloha č. 4 žádosti, </a:t>
            </a:r>
            <a:r>
              <a:rPr lang="cs-CZ" b="1" u="sng" dirty="0">
                <a:solidFill>
                  <a:srgbClr val="002060"/>
                </a:solidFill>
              </a:rPr>
              <a:t>výpis údajů</a:t>
            </a:r>
            <a:r>
              <a:rPr lang="cs-CZ" b="1" dirty="0">
                <a:solidFill>
                  <a:srgbClr val="002060"/>
                </a:solidFill>
              </a:rPr>
              <a:t> z evidence skutečných majitelů dle zákona č. 37/2021 Sb., o evidenci skutečných majitelů (netýká se právnických osob uvedených v § 7 tohoto zákona</a:t>
            </a:r>
            <a:r>
              <a:rPr lang="cs-CZ" b="1" dirty="0" smtClean="0">
                <a:solidFill>
                  <a:srgbClr val="002060"/>
                </a:solidFill>
              </a:rPr>
              <a:t>), výpis </a:t>
            </a:r>
            <a:r>
              <a:rPr lang="cs-CZ" b="1" dirty="0">
                <a:solidFill>
                  <a:srgbClr val="002060"/>
                </a:solidFill>
              </a:rPr>
              <a:t>je možný získat </a:t>
            </a:r>
            <a:r>
              <a:rPr lang="cs-CZ" b="1" dirty="0">
                <a:solidFill>
                  <a:srgbClr val="FF0000"/>
                </a:solidFill>
              </a:rPr>
              <a:t>u notáře, soudu</a:t>
            </a:r>
            <a:r>
              <a:rPr lang="cs-CZ" b="1" dirty="0">
                <a:solidFill>
                  <a:srgbClr val="002060"/>
                </a:solidFill>
              </a:rPr>
              <a:t>, po přihlášení se příslušného subjektu </a:t>
            </a:r>
            <a:r>
              <a:rPr lang="cs-CZ" b="1" dirty="0" smtClean="0">
                <a:solidFill>
                  <a:srgbClr val="002060"/>
                </a:solidFill>
              </a:rPr>
              <a:t>prostřednictvím </a:t>
            </a:r>
            <a:r>
              <a:rPr lang="cs-CZ" b="1" dirty="0">
                <a:solidFill>
                  <a:srgbClr val="002060"/>
                </a:solidFill>
              </a:rPr>
              <a:t>datové schránky nebo pro oprávněné osoby prostřednictvím dálkového přístupu a </a:t>
            </a:r>
            <a:r>
              <a:rPr lang="cs-CZ" b="1" u="sng" dirty="0">
                <a:solidFill>
                  <a:srgbClr val="FF0000"/>
                </a:solidFill>
              </a:rPr>
              <a:t>nesmí být starší 90 </a:t>
            </a:r>
            <a:r>
              <a:rPr lang="cs-CZ" b="1" u="sng" dirty="0" smtClean="0">
                <a:solidFill>
                  <a:srgbClr val="FF0000"/>
                </a:solidFill>
              </a:rPr>
              <a:t>dnů,</a:t>
            </a:r>
          </a:p>
          <a:p>
            <a:pPr marL="0" indent="0" algn="just">
              <a:buNone/>
              <a:defRPr/>
            </a:pPr>
            <a:r>
              <a:rPr lang="cs-CZ" b="1" dirty="0" smtClean="0">
                <a:solidFill>
                  <a:srgbClr val="FF0000"/>
                </a:solidFill>
              </a:rPr>
              <a:t>11. Rozpočet </a:t>
            </a:r>
            <a:r>
              <a:rPr lang="cs-CZ" b="1" dirty="0">
                <a:solidFill>
                  <a:srgbClr val="FF0000"/>
                </a:solidFill>
              </a:rPr>
              <a:t>celkových předpokládaných uznatelných výdajů akce/činnosti – viz Příloha č. 6 žádosti</a:t>
            </a:r>
            <a:r>
              <a:rPr lang="cs-CZ" b="1" dirty="0" smtClean="0">
                <a:solidFill>
                  <a:srgbClr val="FF0000"/>
                </a:solidFill>
              </a:rPr>
              <a:t>,</a:t>
            </a:r>
          </a:p>
          <a:p>
            <a:pPr marL="0" indent="0" algn="just">
              <a:buNone/>
              <a:defRPr/>
            </a:pPr>
            <a:r>
              <a:rPr lang="cs-CZ" b="1" dirty="0" smtClean="0">
                <a:solidFill>
                  <a:srgbClr val="FF0000"/>
                </a:solidFill>
              </a:rPr>
              <a:t>12. Hodnotící kritéria </a:t>
            </a:r>
            <a:r>
              <a:rPr lang="cs-CZ" b="1" dirty="0">
                <a:solidFill>
                  <a:srgbClr val="FF0000"/>
                </a:solidFill>
              </a:rPr>
              <a:t>– viz Příloha č. 7 </a:t>
            </a:r>
            <a:r>
              <a:rPr lang="cs-CZ" b="1" dirty="0" smtClean="0">
                <a:solidFill>
                  <a:srgbClr val="FF0000"/>
                </a:solidFill>
              </a:rPr>
              <a:t>žádosti,</a:t>
            </a:r>
          </a:p>
          <a:p>
            <a:pPr marL="0" indent="0" algn="just">
              <a:buNone/>
              <a:defRPr/>
            </a:pPr>
            <a:r>
              <a:rPr lang="cs-CZ" b="1" dirty="0" smtClean="0">
                <a:solidFill>
                  <a:srgbClr val="FF0000"/>
                </a:solidFill>
              </a:rPr>
              <a:t>17. </a:t>
            </a:r>
            <a:r>
              <a:rPr lang="cs-CZ" b="1" dirty="0">
                <a:solidFill>
                  <a:srgbClr val="FF0000"/>
                </a:solidFill>
              </a:rPr>
              <a:t>S</a:t>
            </a:r>
            <a:r>
              <a:rPr lang="cs-CZ" b="1" dirty="0" smtClean="0">
                <a:solidFill>
                  <a:srgbClr val="FF0000"/>
                </a:solidFill>
              </a:rPr>
              <a:t>ouhlas </a:t>
            </a:r>
            <a:r>
              <a:rPr lang="cs-CZ" b="1" dirty="0">
                <a:solidFill>
                  <a:srgbClr val="FF0000"/>
                </a:solidFill>
              </a:rPr>
              <a:t>zřizovatele s podáním žádosti o dotaci a s přijetím dotace včetně čestného prohlášení zřizovatele s uvedením čísla bankovního účtu </a:t>
            </a:r>
            <a:r>
              <a:rPr lang="cs-CZ" b="1" dirty="0" smtClean="0">
                <a:solidFill>
                  <a:srgbClr val="FF0000"/>
                </a:solidFill>
              </a:rPr>
              <a:t>– </a:t>
            </a:r>
            <a:r>
              <a:rPr lang="cs-CZ" b="1" dirty="0">
                <a:solidFill>
                  <a:srgbClr val="002060"/>
                </a:solidFill>
              </a:rPr>
              <a:t>(formulář je zveřejněn na webu Olomouckého kraje v sekci Dotace, granty, příspěvky), </a:t>
            </a:r>
            <a:endParaRPr lang="cs-CZ" b="1" dirty="0" smtClean="0">
              <a:solidFill>
                <a:srgbClr val="002060"/>
              </a:solidFill>
            </a:endParaRPr>
          </a:p>
          <a:p>
            <a:pPr marL="0" indent="0" algn="just">
              <a:buNone/>
              <a:defRPr/>
            </a:pPr>
            <a:r>
              <a:rPr lang="cs-CZ" b="1" dirty="0" smtClean="0">
                <a:solidFill>
                  <a:srgbClr val="FF0000"/>
                </a:solidFill>
              </a:rPr>
              <a:t>18.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>
                <a:solidFill>
                  <a:srgbClr val="002060"/>
                </a:solidFill>
              </a:rPr>
              <a:t>pokud žadatel jakoukoliv z uvedených příloh v daném (aktuálním) kalendářním roce již doložil v rámci jiného dotačního programu/titulu Olomouckého kraje, uvede ve své žádosti přesnou identifikaci požadované přílohy (číslo a název) a identifikaci dotačního programu/titulu Olomouckého kraje, kde byla žádost již doložena (číslo a název). </a:t>
            </a:r>
          </a:p>
          <a:p>
            <a:pPr marL="0" indent="0" algn="just">
              <a:buNone/>
              <a:defRPr/>
            </a:pPr>
            <a:endParaRPr lang="cs-CZ" b="1" dirty="0">
              <a:solidFill>
                <a:srgbClr val="002060"/>
              </a:solidFill>
            </a:endParaRPr>
          </a:p>
          <a:p>
            <a:pPr marL="0" indent="0" algn="just">
              <a:buFontTx/>
              <a:buNone/>
              <a:defRPr/>
            </a:pP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8. 12. 2022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8744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41316"/>
            <a:ext cx="10515600" cy="63176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Žádost, s. 7-15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6087"/>
            <a:ext cx="10515600" cy="5370022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Čestné prohlášení žadatele: místo, datum, podpis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0" indent="0" algn="just">
              <a:buFontTx/>
              <a:buNone/>
              <a:defRPr/>
            </a:pPr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Čestné prohlášení o nezměněné identifikaci žadatele - Pokud byly v předchozím roce předloženy požadované přílohy 1 - 5 dle odst. 5. žádosti a u žadatele nedošlo k žádné změně v údajích uvedených v těchto přílohách, vyplní žadatel pouze čestné prohlášení; </a:t>
            </a: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neplatí pro nové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žadatele</a:t>
            </a:r>
          </a:p>
          <a:p>
            <a:pPr marL="0" indent="0" algn="just">
              <a:buFontTx/>
              <a:buNone/>
              <a:defRPr/>
            </a:pP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</a:t>
            </a:r>
            <a:r>
              <a:rPr lang="cs-CZ" alt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Přehled poskytnutých dotací;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10,11,12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Čestné prohlášení žadatele o podporu v režimu de </a:t>
            </a:r>
            <a:r>
              <a:rPr lang="cs-CZ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minimis</a:t>
            </a:r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13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Čestné prohlášení žadatele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právnické osoby: </a:t>
            </a:r>
            <a:endParaRPr lang="cs-CZ" sz="2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bod 1 vyplnit 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identifikační 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údaje,  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bod </a:t>
            </a: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příspěvkové organizace uvedou žadatel nemá podíl    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bod 3 nulový podíl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datum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podpis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 </a:t>
            </a:r>
            <a:r>
              <a:rPr lang="cs-CZ" alt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Rozpočet</a:t>
            </a:r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Hodnotící kritéria!! </a:t>
            </a:r>
            <a:r>
              <a:rPr lang="cs-CZ" alt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hodnotí komise a ROK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!!Nezapomenout na podpisy na s. 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7, 10, 11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</a:t>
            </a:r>
          </a:p>
          <a:p>
            <a:pPr marL="0" indent="0" algn="ctr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!!V případě elektronického podpisu stačí žádost podepsat pouze JEDNOU!!</a:t>
            </a: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8.12</a:t>
            </a:r>
            <a:r>
              <a:rPr lang="cs-CZ" dirty="0"/>
              <a:t>. 2022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72000" cy="365125"/>
          </a:xfrm>
        </p:spPr>
        <p:txBody>
          <a:bodyPr/>
          <a:lstStyle/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1553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78676" y="182880"/>
            <a:ext cx="10133215" cy="556953"/>
          </a:xfrm>
        </p:spPr>
        <p:txBody>
          <a:bodyPr>
            <a:noAutofit/>
          </a:bodyPr>
          <a:lstStyle/>
          <a:p>
            <a:pPr algn="ctr"/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</a:t>
            </a:r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s. 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 – </a:t>
            </a: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nezbytná spolupráce s ekonomem</a:t>
            </a:r>
            <a:endParaRPr lang="cs-CZ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199" y="6653349"/>
            <a:ext cx="9420498" cy="68126"/>
          </a:xfrm>
        </p:spPr>
        <p:txBody>
          <a:bodyPr/>
          <a:lstStyle/>
          <a:p>
            <a:r>
              <a:rPr lang="cs-CZ" dirty="0" smtClean="0"/>
              <a:t>8.12. 2022                   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b="1" dirty="0">
              <a:solidFill>
                <a:srgbClr val="FF0000"/>
              </a:solidFill>
            </a:endParaRPr>
          </a:p>
          <a:p>
            <a:pPr algn="ctr"/>
            <a:endParaRPr lang="cs-CZ" sz="16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1600" b="1" dirty="0" smtClean="0">
                <a:solidFill>
                  <a:srgbClr val="FF0000"/>
                </a:solidFill>
              </a:rPr>
              <a:t>POUZE ORIENTAČNÍ PRO ZPRACOVATELE A PŘÍJEMCE, NENÍ PODKLADEM PRO VYÚČTOVÁNÍ DOTACE, VÝŠI DOTACI UVÁDĚT V CELÝCH KORUNÁCH ZAKROUHLENOU NA TISÍCE </a:t>
            </a:r>
            <a:endParaRPr lang="cs-CZ" sz="1600" b="1" dirty="0">
              <a:solidFill>
                <a:srgbClr val="FF0000"/>
              </a:solidFill>
            </a:endParaRPr>
          </a:p>
          <a:p>
            <a:pPr algn="ctr"/>
            <a:endParaRPr lang="cs-CZ" sz="1600" b="1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8.12</a:t>
            </a:r>
            <a:r>
              <a:rPr lang="cs-CZ" dirty="0"/>
              <a:t>. </a:t>
            </a:r>
            <a:r>
              <a:rPr lang="cs-CZ" dirty="0" smtClean="0"/>
              <a:t>2022                                                            </a:t>
            </a:r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16</a:t>
            </a:fld>
            <a:endParaRPr lang="cs-CZ"/>
          </a:p>
        </p:txBody>
      </p:sp>
      <p:graphicFrame>
        <p:nvGraphicFramePr>
          <p:cNvPr id="11" name="Zástupný symbol pro obsah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2022897"/>
              </p:ext>
            </p:extLst>
          </p:nvPr>
        </p:nvGraphicFramePr>
        <p:xfrm>
          <a:off x="838200" y="1143922"/>
          <a:ext cx="10891057" cy="49509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28397">
                  <a:extLst>
                    <a:ext uri="{9D8B030D-6E8A-4147-A177-3AD203B41FA5}">
                      <a16:colId xmlns:a16="http://schemas.microsoft.com/office/drawing/2014/main" val="3942353671"/>
                    </a:ext>
                  </a:extLst>
                </a:gridCol>
                <a:gridCol w="4520508">
                  <a:extLst>
                    <a:ext uri="{9D8B030D-6E8A-4147-A177-3AD203B41FA5}">
                      <a16:colId xmlns:a16="http://schemas.microsoft.com/office/drawing/2014/main" val="1699946007"/>
                    </a:ext>
                  </a:extLst>
                </a:gridCol>
                <a:gridCol w="651633">
                  <a:extLst>
                    <a:ext uri="{9D8B030D-6E8A-4147-A177-3AD203B41FA5}">
                      <a16:colId xmlns:a16="http://schemas.microsoft.com/office/drawing/2014/main" val="3571127084"/>
                    </a:ext>
                  </a:extLst>
                </a:gridCol>
                <a:gridCol w="603368">
                  <a:extLst>
                    <a:ext uri="{9D8B030D-6E8A-4147-A177-3AD203B41FA5}">
                      <a16:colId xmlns:a16="http://schemas.microsoft.com/office/drawing/2014/main" val="1902839953"/>
                    </a:ext>
                  </a:extLst>
                </a:gridCol>
                <a:gridCol w="494736">
                  <a:extLst>
                    <a:ext uri="{9D8B030D-6E8A-4147-A177-3AD203B41FA5}">
                      <a16:colId xmlns:a16="http://schemas.microsoft.com/office/drawing/2014/main" val="2145749167"/>
                    </a:ext>
                  </a:extLst>
                </a:gridCol>
                <a:gridCol w="614543">
                  <a:extLst>
                    <a:ext uri="{9D8B030D-6E8A-4147-A177-3AD203B41FA5}">
                      <a16:colId xmlns:a16="http://schemas.microsoft.com/office/drawing/2014/main" val="4213860900"/>
                    </a:ext>
                  </a:extLst>
                </a:gridCol>
                <a:gridCol w="887672">
                  <a:extLst>
                    <a:ext uri="{9D8B030D-6E8A-4147-A177-3AD203B41FA5}">
                      <a16:colId xmlns:a16="http://schemas.microsoft.com/office/drawing/2014/main" val="4281874688"/>
                    </a:ext>
                  </a:extLst>
                </a:gridCol>
                <a:gridCol w="290200">
                  <a:extLst>
                    <a:ext uri="{9D8B030D-6E8A-4147-A177-3AD203B41FA5}">
                      <a16:colId xmlns:a16="http://schemas.microsoft.com/office/drawing/2014/main" val="4002385662"/>
                    </a:ext>
                  </a:extLst>
                </a:gridCol>
              </a:tblGrid>
              <a:tr h="215668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 smtClean="0">
                          <a:effectLst/>
                        </a:rPr>
                        <a:t>Neinvestiční </a:t>
                      </a:r>
                      <a:r>
                        <a:rPr lang="cs-CZ" sz="1400" u="none" strike="noStrike" dirty="0">
                          <a:effectLst/>
                        </a:rPr>
                        <a:t>výdaje  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 dirty="0">
                          <a:effectLst/>
                        </a:rPr>
                        <a:t> 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93238085"/>
                  </a:ext>
                </a:extLst>
              </a:tr>
              <a:tr h="59907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</a:rPr>
                        <a:t>Příklady položek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>
                          <a:effectLst/>
                        </a:rPr>
                        <a:t>Celkové předpokládané uznatelné výdaje akce/činnosti: </a:t>
                      </a:r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>
                          <a:effectLst/>
                        </a:rPr>
                        <a:t>Požadovaná výše dotace: </a:t>
                      </a:r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>
                          <a:effectLst/>
                        </a:rPr>
                        <a:t>Vlastní a jiné zdroje:</a:t>
                      </a:r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1520118"/>
                  </a:ext>
                </a:extLst>
              </a:tr>
              <a:tr h="17142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1. Spotřeba materiálu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sazenice, semínka, zemina, barvy, laky, zahradní nářadí, 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3923568"/>
                  </a:ext>
                </a:extLst>
              </a:tr>
              <a:tr h="65806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2. Drobný dlouhodobý hmotný </a:t>
                      </a:r>
                      <a:r>
                        <a:rPr lang="cs-CZ" sz="1100" u="none" strike="noStrike" dirty="0" smtClean="0">
                          <a:effectLst/>
                        </a:rPr>
                        <a:t>majetek</a:t>
                      </a:r>
                    </a:p>
                    <a:p>
                      <a:pPr algn="l" fontAlgn="b"/>
                      <a:endParaRPr lang="cs-CZ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b"/>
                      <a:endParaRPr lang="cs-CZ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  <a:defRPr/>
                      </a:pPr>
                      <a:r>
                        <a:rPr lang="cs-CZ" sz="1100" b="0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</a:t>
                      </a:r>
                      <a:r>
                        <a:rPr lang="cs-CZ" sz="1100" b="0" dirty="0" smtClean="0">
                          <a:solidFill>
                            <a:srgbClr val="002060"/>
                          </a:solidFill>
                          <a:effectLst/>
                        </a:rPr>
                        <a:t>dle posouzení ekonoma (vnitřní směrnice) – drobný majetek s použitelností delší než rok v cenovém rozmezí 3 000 Kč až 40 000 Kč. </a:t>
                      </a:r>
                      <a:r>
                        <a:rPr lang="cs-CZ" sz="1100" b="0" baseline="0" dirty="0" smtClean="0">
                          <a:solidFill>
                            <a:srgbClr val="002060"/>
                          </a:solidFill>
                          <a:effectLst/>
                        </a:rPr>
                        <a:t> Př. </a:t>
                      </a:r>
                      <a:r>
                        <a:rPr lang="cs-CZ" sz="1100" b="0" dirty="0" smtClean="0">
                          <a:solidFill>
                            <a:srgbClr val="002060"/>
                          </a:solidFill>
                          <a:effectLst/>
                        </a:rPr>
                        <a:t>mikroskop, dalekohled,..</a:t>
                      </a: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071213"/>
                  </a:ext>
                </a:extLst>
              </a:tr>
              <a:tr h="495851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3. Drobný dlouhodobý nehmotný majetek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  <a:defRPr/>
                      </a:pPr>
                      <a:r>
                        <a:rPr lang="cs-CZ" sz="1100" b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</a:t>
                      </a:r>
                      <a:r>
                        <a:rPr lang="cs-CZ" sz="1100" b="0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odle posouzení ekonoma školy (vnitřní směrnice) – drobný majetek s použitelností delší než rok v cenovém rozmezí</a:t>
                      </a:r>
                    </a:p>
                    <a:p>
                      <a:pPr marL="0" indent="0" algn="just">
                        <a:buFontTx/>
                        <a:buNone/>
                        <a:defRPr/>
                      </a:pPr>
                      <a:r>
                        <a:rPr lang="cs-CZ" sz="1100" b="0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7 000 Kč až 60 000 Kč. Př. software k EVVO apod. 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548866"/>
                  </a:ext>
                </a:extLst>
              </a:tr>
              <a:tr h="17142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4. Opravy a udržování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oprava venkovní učebny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0673735"/>
                  </a:ext>
                </a:extLst>
              </a:tr>
              <a:tr h="17142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5. Cestovné 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cestovní</a:t>
                      </a:r>
                      <a:r>
                        <a:rPr lang="cs-CZ" sz="11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příkazy pedagogů, jízdenky </a:t>
                      </a:r>
                      <a:r>
                        <a:rPr lang="cs-CZ" sz="11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žáků – </a:t>
                      </a:r>
                      <a:r>
                        <a:rPr lang="cs-CZ" sz="1100" b="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nikoliv stravné</a:t>
                      </a:r>
                      <a:endParaRPr lang="cs-CZ" sz="11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1245184"/>
                  </a:ext>
                </a:extLst>
              </a:tr>
              <a:tr h="17142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6. Mzdové výdaje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odměna </a:t>
                      </a:r>
                      <a:r>
                        <a:rPr lang="cs-CZ" sz="11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lektora na IČO i bez IČA (dohody mimo pracovní poměr)</a:t>
                      </a:r>
                      <a:endParaRPr lang="cs-CZ" sz="1100" b="0" kern="1200" baseline="0" dirty="0" smtClean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4800480"/>
                  </a:ext>
                </a:extLst>
              </a:tr>
              <a:tr h="17142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   z toho: 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3035681"/>
                  </a:ext>
                </a:extLst>
              </a:tr>
              <a:tr h="17142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    mzdy a platy </a:t>
                      </a:r>
                      <a:endParaRPr lang="cs-CZ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4998098"/>
                  </a:ext>
                </a:extLst>
              </a:tr>
              <a:tr h="333640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u="none" strike="noStrike" dirty="0">
                          <a:effectLst/>
                        </a:rPr>
                        <a:t>    zákonné odvody z mezd (mimo odvod na FKSP)</a:t>
                      </a:r>
                      <a:endParaRPr lang="pl-PL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226049"/>
                  </a:ext>
                </a:extLst>
              </a:tr>
              <a:tr h="17142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    dohody mimo pracovní poměr</a:t>
                      </a:r>
                      <a:endParaRPr lang="cs-CZ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3998563"/>
                  </a:ext>
                </a:extLst>
              </a:tr>
              <a:tr h="171428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u="none" strike="noStrike" dirty="0">
                          <a:effectLst/>
                        </a:rPr>
                        <a:t>7. Dary, výdaje na reprezentaci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5717748"/>
                  </a:ext>
                </a:extLst>
              </a:tr>
              <a:tr h="333640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u="none" strike="noStrike">
                          <a:effectLst/>
                        </a:rPr>
                        <a:t>8. Ostatní služby, z toho:</a:t>
                      </a:r>
                      <a:endParaRPr lang="pl-PL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Doprava – úhrada faktury za autobus, </a:t>
                      </a:r>
                      <a:r>
                        <a:rPr lang="cs-CZ" sz="11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půjčovné, propagace, úhrada autobusu na akci, 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8777825"/>
                  </a:ext>
                </a:extLst>
              </a:tr>
              <a:tr h="17142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a)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úhrada výukového programu, nájemné, tisk sborníku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528675"/>
                  </a:ext>
                </a:extLst>
              </a:tr>
              <a:tr h="17142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b)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drobné občerstvení</a:t>
                      </a:r>
                      <a:endParaRPr lang="cs-CZ" sz="1100" b="0" kern="1200" baseline="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9629742"/>
                  </a:ext>
                </a:extLst>
              </a:tr>
              <a:tr h="171428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9. Ostatní výdaje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592895"/>
                  </a:ext>
                </a:extLst>
              </a:tr>
              <a:tr h="278029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baseline="0" dirty="0">
                          <a:effectLst/>
                        </a:rPr>
                        <a:t>Neinvestiční výdaje celkem </a:t>
                      </a:r>
                      <a:endParaRPr lang="cs-CZ" sz="1100" b="1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baseline="0" dirty="0">
                          <a:effectLst/>
                        </a:rPr>
                        <a:t> </a:t>
                      </a:r>
                      <a:endParaRPr lang="cs-CZ" sz="1100" b="1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baseline="0" dirty="0">
                          <a:effectLst/>
                        </a:rPr>
                        <a:t> </a:t>
                      </a:r>
                      <a:endParaRPr lang="cs-CZ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baseline="0" dirty="0">
                          <a:effectLst/>
                        </a:rPr>
                        <a:t> </a:t>
                      </a:r>
                      <a:endParaRPr lang="cs-CZ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baseline="0" dirty="0" smtClean="0">
                          <a:effectLst/>
                        </a:rPr>
                        <a:t>0,00 Kč</a:t>
                      </a:r>
                      <a:r>
                        <a:rPr lang="cs-CZ" sz="1100" u="none" strike="noStrike" baseline="0" dirty="0">
                          <a:effectLst/>
                        </a:rPr>
                        <a:t> </a:t>
                      </a:r>
                      <a:endParaRPr lang="cs-CZ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47200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91225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3004"/>
            <a:ext cx="10515600" cy="906087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s. 14 </a:t>
            </a:r>
            <a:r>
              <a:rPr lang="cs-CZ" sz="6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31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nezbytná spolupráce </a:t>
            </a:r>
            <a:r>
              <a:rPr lang="cs-CZ" sz="31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1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1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ekonomem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96291"/>
            <a:ext cx="10515600" cy="463450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Výdaje, které nejsou definovány jako neuznatelné, jsou uznatelnými výdaji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Neuznatelnými výdaji se rozumí výdaje, na které nelze dotaci, ani prostředky finanční spoluúčasti, použít. 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l-PL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definovány v Zásadách v čl. 1, odst. 5.)</a:t>
            </a:r>
          </a:p>
          <a:p>
            <a:pPr>
              <a:defRPr/>
            </a:pP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alt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ýdaje,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které nejsou uvedeny v účelu použití dotace ve smlouvě</a:t>
            </a:r>
          </a:p>
          <a:p>
            <a:pPr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daní, daňových odpisů, poplatků a odvodů;</a:t>
            </a:r>
          </a:p>
          <a:p>
            <a:pPr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úvěrů a splátky půjček; včetně jejich nedoplatků, úhradu úroků z prodlení, </a:t>
            </a:r>
          </a:p>
          <a:p>
            <a:pPr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nákup věcí osobní potřeby;</a:t>
            </a:r>
          </a:p>
          <a:p>
            <a:pPr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penále, pokuty; platby sankčního charakteru</a:t>
            </a:r>
          </a:p>
          <a:p>
            <a:pPr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splátek finančního nebo operativního leasingu, odpisy pohledávek, </a:t>
            </a:r>
          </a:p>
          <a:p>
            <a:pPr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nákup darů – mimo ceny do soutěží;</a:t>
            </a:r>
          </a:p>
          <a:p>
            <a:pPr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bankovní poplatky; nákup nemovitostí;</a:t>
            </a:r>
          </a:p>
          <a:p>
            <a:pPr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DPH, pokud příjemce je plátcem DPH a dle zákona č. 235/2004 Sb., </a:t>
            </a:r>
            <a:r>
              <a:rPr lang="cs-CZ" alt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dani z přidané hodnoty, ve znění pozdějších předpisů, má možnost nárokovat odpočet daně na vstupu plně či  částečně.</a:t>
            </a:r>
          </a:p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8.12. </a:t>
            </a:r>
            <a:r>
              <a:rPr lang="cs-CZ" dirty="0" smtClean="0"/>
              <a:t>2022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835434" cy="365125"/>
          </a:xfrm>
        </p:spPr>
        <p:txBody>
          <a:bodyPr/>
          <a:lstStyle/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38317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8527" y="-531223"/>
            <a:ext cx="10515600" cy="1541417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  <a:b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Odeslání </a:t>
            </a:r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žádosti v 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RAP a </a:t>
            </a:r>
            <a:b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datovou schránkou nebo poštou</a:t>
            </a:r>
            <a:endParaRPr lang="cs-CZ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213658"/>
            <a:ext cx="10515600" cy="5142692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buNone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Jakmile budete mít žádost vyplněnou a připojené všechny povinné přílohy, kliknete na zkontrolovat, systém Vám ukáže případné chyby, opravíte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případné chyby a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dáte odeslat. </a:t>
            </a:r>
            <a:endParaRPr lang="cs-CZ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Následně </a:t>
            </a:r>
          </a:p>
          <a:p>
            <a:pPr marL="514350" indent="-514350" algn="just">
              <a:buAutoNum type="arabicParenR"/>
              <a:defRPr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stáhnete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soubor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PDF (opis k tisku) s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podanou žádostí </a:t>
            </a: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opatřenou PID (čárovým kódem) </a:t>
            </a:r>
          </a:p>
          <a:p>
            <a:pPr marL="514350" indent="-514350" algn="just">
              <a:buAutoNum type="arabicParenR"/>
              <a:defRPr/>
            </a:pPr>
            <a:r>
              <a:rPr 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tuto žádost si uložíte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elektronickou verzi opatříte kvalifikovaným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elektronickým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podpisem včetně časového razítka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nebo zaručeným elektronickým podpisem (soukromé školy a neziskové organizace)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</a:p>
          <a:p>
            <a:pPr marL="514350" indent="-514350" algn="just">
              <a:buAutoNum type="arabicParenR"/>
              <a:defRPr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doručíte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datovou schránkou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nebo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písemně či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osobně na podatelnu.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endParaRPr lang="cs-CZ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  <a:defRPr/>
            </a:pPr>
            <a:r>
              <a:rPr lang="cs-CZ" sz="3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případě, že budete žádost odesílat </a:t>
            </a:r>
            <a:r>
              <a:rPr lang="cs-CZ" sz="3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DATOVOU SCHRÁNKOU</a:t>
            </a:r>
            <a:r>
              <a:rPr lang="cs-CZ" sz="3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ctr">
              <a:buNone/>
              <a:defRPr/>
            </a:pPr>
            <a:r>
              <a:rPr lang="cs-CZ" sz="3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STAČÍ </a:t>
            </a:r>
            <a:r>
              <a:rPr lang="cs-CZ" sz="3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JEDEN </a:t>
            </a:r>
            <a:r>
              <a:rPr lang="cs-CZ" sz="3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ELEKTRONICKÝ PODPIS</a:t>
            </a:r>
            <a:r>
              <a:rPr lang="cs-CZ" sz="3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marL="0" indent="0" algn="just">
              <a:buNone/>
              <a:defRPr/>
            </a:pPr>
            <a:r>
              <a:rPr lang="cs-CZ" sz="2900" b="1" dirty="0" smtClean="0">
                <a:solidFill>
                  <a:srgbClr val="002060"/>
                </a:solidFill>
              </a:rPr>
              <a:t>V </a:t>
            </a:r>
            <a:r>
              <a:rPr lang="cs-CZ" b="1" dirty="0" smtClean="0">
                <a:solidFill>
                  <a:srgbClr val="002060"/>
                </a:solidFill>
              </a:rPr>
              <a:t>žádosti </a:t>
            </a:r>
            <a:r>
              <a:rPr lang="cs-CZ" b="1" dirty="0">
                <a:solidFill>
                  <a:srgbClr val="002060"/>
                </a:solidFill>
              </a:rPr>
              <a:t>na </a:t>
            </a:r>
            <a:r>
              <a:rPr lang="cs-CZ" b="1" dirty="0">
                <a:solidFill>
                  <a:srgbClr val="FF0000"/>
                </a:solidFill>
              </a:rPr>
              <a:t>s</a:t>
            </a:r>
            <a:r>
              <a:rPr lang="cs-CZ" b="1" dirty="0" smtClean="0">
                <a:solidFill>
                  <a:srgbClr val="FF0000"/>
                </a:solidFill>
              </a:rPr>
              <a:t>. </a:t>
            </a:r>
            <a:r>
              <a:rPr lang="cs-CZ" b="1" dirty="0">
                <a:solidFill>
                  <a:srgbClr val="FF0000"/>
                </a:solidFill>
              </a:rPr>
              <a:t>7</a:t>
            </a:r>
            <a:r>
              <a:rPr lang="cs-CZ" b="1" dirty="0" smtClean="0">
                <a:solidFill>
                  <a:srgbClr val="FF0000"/>
                </a:solidFill>
              </a:rPr>
              <a:t>, případně s. 8, 12, 13 </a:t>
            </a:r>
            <a:r>
              <a:rPr lang="cs-CZ" b="1" dirty="0">
                <a:solidFill>
                  <a:srgbClr val="002060"/>
                </a:solidFill>
              </a:rPr>
              <a:t>v podpisové části vyplněno </a:t>
            </a:r>
            <a:r>
              <a:rPr lang="cs-CZ" b="1" dirty="0">
                <a:solidFill>
                  <a:srgbClr val="FF0000"/>
                </a:solidFill>
              </a:rPr>
              <a:t>pouze jméno a příjmení, datum, místo </a:t>
            </a:r>
            <a:r>
              <a:rPr lang="cs-CZ" b="1" dirty="0">
                <a:solidFill>
                  <a:srgbClr val="002060"/>
                </a:solidFill>
              </a:rPr>
              <a:t>a teprve poslední strana žádosti bude opatřená elektronicky kvalifikovaným </a:t>
            </a:r>
            <a:r>
              <a:rPr lang="cs-CZ" b="1" dirty="0" smtClean="0">
                <a:solidFill>
                  <a:srgbClr val="002060"/>
                </a:solidFill>
              </a:rPr>
              <a:t>podpisem včetně časového razítka nebo zaručeným podpisem.</a:t>
            </a:r>
          </a:p>
          <a:p>
            <a:pPr marL="0" indent="0" algn="ctr">
              <a:buNone/>
              <a:defRPr/>
            </a:pPr>
            <a:endParaRPr lang="cs-CZ" sz="3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  <a:defRPr/>
            </a:pPr>
            <a:r>
              <a:rPr lang="cs-CZ" sz="3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sz="3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případě, že budete </a:t>
            </a:r>
            <a:r>
              <a:rPr lang="cs-CZ" sz="3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 odesílat </a:t>
            </a:r>
            <a:r>
              <a:rPr lang="cs-CZ" sz="3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POŠTOU </a:t>
            </a:r>
            <a:endParaRPr lang="cs-CZ" sz="3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  <a:defRPr/>
            </a:pPr>
            <a:r>
              <a:rPr lang="cs-CZ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musí obsahovat </a:t>
            </a:r>
            <a:r>
              <a:rPr lang="cs-CZ" sz="2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3-4 vlastnoruční podpisy a razítko školy.</a:t>
            </a:r>
          </a:p>
          <a:p>
            <a:pPr marL="0" indent="0" algn="just">
              <a:buNone/>
              <a:defRPr/>
            </a:pPr>
            <a:r>
              <a:rPr lang="cs-CZ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7,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případně s. 8, 12, 13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podpisové části uveden</a:t>
            </a:r>
            <a:r>
              <a:rPr lang="cs-CZ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vlastnoruční podpis ředitele, razítko školy, datum a místo.  </a:t>
            </a:r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poslední straně  žádosti bude uveden vlastnoruční podpis ředitele, razítko školy, datum a místo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 algn="just">
              <a:buNone/>
              <a:defRPr/>
            </a:pPr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r>
              <a:rPr lang="cs-CZ" sz="3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 odešlete na adresu: </a:t>
            </a:r>
            <a:r>
              <a:rPr lang="cs-CZ" altLang="cs-CZ" sz="3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Olomoucký kraj, Odbor školství a mládeže, Jeremenkova 1191/40a, 779 00 Olomouc</a:t>
            </a:r>
            <a:endParaRPr lang="cs-CZ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endParaRPr lang="cs-CZ" sz="2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8.12</a:t>
            </a:r>
            <a:r>
              <a:rPr lang="cs-CZ" dirty="0"/>
              <a:t>. 2022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69131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32000" y="0"/>
            <a:ext cx="9321800" cy="145626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asté </a:t>
            </a: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chyby v odesílání žádosti                                         </a:t>
            </a: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datovou schránkou, </a:t>
            </a:r>
            <a:b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 podepsaná  žádost</a:t>
            </a:r>
            <a:endParaRPr lang="cs-CZ" sz="3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783975"/>
            <a:ext cx="10515600" cy="4346825"/>
          </a:xfrm>
        </p:spPr>
        <p:txBody>
          <a:bodyPr>
            <a:normAutofit fontScale="85000" lnSpcReduction="20000"/>
          </a:bodyPr>
          <a:lstStyle/>
          <a:p>
            <a:pPr algn="just"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naskenovaný formulář je orazítkovaný a podepsaný vlastnoručně 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posléze odeslaný datovou schránkou s kvalifikovaným elektronickým podpisem </a:t>
            </a:r>
            <a:r>
              <a:rPr lang="cs-CZ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nebo 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zaručeným elektronickým podpisem bez časového razítka,</a:t>
            </a:r>
          </a:p>
          <a:p>
            <a:pPr marL="0" indent="0" algn="just">
              <a:buFontTx/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originál formuláře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odeslaný datovou schránkou s kvalifikovaným elektronickým podpisem nebo se zaručeným elektronickým podpisem bez časového razítka,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není podepsaný totožnou osobou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jejíž jméno a příjmení se zobrazí v systému spisové služby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</a:t>
            </a:r>
            <a:r>
              <a:rPr lang="cs-CZ" sz="1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odesílatel</a:t>
            </a:r>
            <a:r>
              <a:rPr lang="cs-CZ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r>
              <a:rPr lang="cs-CZ" sz="2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 </a:t>
            </a: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zaslaný formulář datovou schránkou musí být: </a:t>
            </a:r>
          </a:p>
          <a:p>
            <a:pPr marL="0" indent="0">
              <a:buFontTx/>
              <a:buNone/>
              <a:defRPr/>
            </a:pPr>
            <a:r>
              <a:rPr lang="cs-CZ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originálem formuláře, podepsaný </a:t>
            </a: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kvalifikovaným elektronickým podpisem  včetně </a:t>
            </a:r>
            <a:r>
              <a:rPr lang="cs-CZ" sz="2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časového razítka </a:t>
            </a:r>
            <a:r>
              <a:rPr lang="cs-CZ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(krajské a obecní </a:t>
            </a:r>
            <a:r>
              <a:rPr lang="cs-CZ" sz="2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školy) nebo</a:t>
            </a:r>
            <a:endParaRPr lang="cs-CZ" sz="2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zaručeným elektronickým podpisem bez časového razítka </a:t>
            </a:r>
            <a:r>
              <a:rPr lang="cs-CZ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(soukromé školy, </a:t>
            </a:r>
            <a:r>
              <a:rPr lang="cs-CZ" sz="2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certifikovaná střediska ekologické výchovy).</a:t>
            </a:r>
          </a:p>
          <a:p>
            <a:pPr marL="0" indent="0">
              <a:buFontTx/>
              <a:buNone/>
              <a:defRPr/>
            </a:pPr>
            <a:endParaRPr lang="cs-CZ" sz="2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FontTx/>
              <a:buNone/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Jméno a příjmení na originálu formuláře musí být totožné s jménem a příjmením odesílatele, které se v systému spisové služby zobrazí.</a:t>
            </a:r>
          </a:p>
          <a:p>
            <a:pPr marL="0" indent="0" algn="ctr">
              <a:buFontTx/>
              <a:buNone/>
              <a:defRPr/>
            </a:pPr>
            <a:endParaRPr lang="cs-CZ" sz="2100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8.12. 2022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72000" cy="365125"/>
          </a:xfrm>
        </p:spPr>
        <p:txBody>
          <a:bodyPr/>
          <a:lstStyle/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54012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96983"/>
            <a:ext cx="10515600" cy="931817"/>
          </a:xfrm>
        </p:spPr>
        <p:txBody>
          <a:bodyPr>
            <a:normAutofit fontScale="90000"/>
          </a:bodyPr>
          <a:lstStyle/>
          <a:p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Oprava, vyřazení žádosti</a:t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bude žádost neúplná (chybějící přílohy apod.), žadatel bude vyzván k opravě do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 kalendářních dnů e-mailem.</a:t>
            </a:r>
          </a:p>
          <a:p>
            <a:pPr algn="just">
              <a:buFontTx/>
              <a:buNone/>
              <a:defRPr/>
            </a:pPr>
            <a:endParaRPr lang="cs-CZ" alt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vyřazení žádosti bude žadatel vyrozuměn dopisem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(nedoručení včas, neoprávněnost žadatele, více žádostí od jednoho žadatele).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</a:t>
            </a:r>
            <a:r>
              <a:rPr lang="cs-CZ" dirty="0" smtClean="0"/>
              <a:t>. 12. 2022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570000"/>
            <a:ext cx="4114800" cy="151475"/>
          </a:xfrm>
        </p:spPr>
        <p:txBody>
          <a:bodyPr/>
          <a:lstStyle/>
          <a:p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3653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0011" y="897775"/>
            <a:ext cx="10515600" cy="74814"/>
          </a:xfrm>
        </p:spPr>
        <p:txBody>
          <a:bodyPr>
            <a:normAutofit fontScale="90000"/>
          </a:bodyPr>
          <a:lstStyle/>
          <a:p>
            <a:r>
              <a:rPr lang="cs-CZ" alt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alt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Poskytnutí dotace/příspěvku</a:t>
            </a:r>
            <a:r>
              <a:rPr lang="cs-CZ" altLang="cs-CZ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205345"/>
            <a:ext cx="10515600" cy="551613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Informace o poskytnutí výše dotace/příspěvku bude zaslána žadatelům do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dnů </a:t>
            </a: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rozhodnutí ROK nebo ZOK</a:t>
            </a:r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1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Krajským školám budou poskytnuty finanční prostředky formou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příspěvku</a:t>
            </a: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obdrží pouze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dopis o čerpání finančních prostředků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>
              <a:defRPr/>
            </a:pPr>
            <a:endParaRPr lang="cs-CZ" sz="1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Obecním, soukromým  školám a jiným organizacím budou poskytnuty finanční prostředky  formou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</a:t>
            </a: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základě 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uzavřené smlouvy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Dotace bude poskytnuta ve lhůtě </a:t>
            </a:r>
            <a:r>
              <a:rPr lang="cs-CZ" sz="18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 dnů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nabytí účinnosti smlouvy.</a:t>
            </a:r>
          </a:p>
          <a:p>
            <a:pPr algn="just">
              <a:defRPr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Celkovými</a:t>
            </a: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uznatelnými výdaji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výdaje vzniklé v</a:t>
            </a: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období realizace akce/činnosti</a:t>
            </a: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dle pravidel dotačního programu (v období 1. 1. </a:t>
            </a:r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 do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31. 12. </a:t>
            </a:r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upřesněno smlouvou nebo informací o zaslání příspěvku</a:t>
            </a:r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 </a:t>
            </a:r>
            <a:r>
              <a:rPr lang="cs-CZ" sz="1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Dotaci je možné čerpat po obdržení stanoviska o výši poskytnuté dotace/příspěvku již od 1.1. </a:t>
            </a:r>
            <a:r>
              <a:rPr lang="cs-CZ" sz="1800" b="1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2023. </a:t>
            </a:r>
            <a:endParaRPr lang="cs-CZ" sz="18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Dotaci je možné použít na úhradu uznatelných výdajů akce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30 dnů po ukončení akce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nebo v případě, že se akce uskutečnila před poskytnutím dotace, do 30 dnů ode dne nabytí účinnosti Smlouvy. </a:t>
            </a:r>
          </a:p>
          <a:p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199" y="6356351"/>
            <a:ext cx="9472749" cy="227330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8. 12. 2022                                                    </a:t>
            </a:r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 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37976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Závazné dokumenty pro příjemce:</a:t>
            </a:r>
            <a:endParaRPr lang="cs-CZ" sz="3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FontTx/>
              <a:buNone/>
              <a:defRPr/>
            </a:pP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  - olkraj.cz – krajské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</a:t>
            </a:r>
          </a:p>
          <a:p>
            <a:pPr marL="0" indent="0" algn="just">
              <a:buFontTx/>
              <a:buNone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www.olkraj.cz/aktualni-dotacni-programy-cl-5738.html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r">
              <a:buFontTx/>
              <a:buNone/>
              <a:defRPr/>
            </a:pPr>
            <a:endParaRPr lang="cs-CZ" dirty="0"/>
          </a:p>
          <a:p>
            <a:pPr marL="514350" indent="-514350">
              <a:buFontTx/>
              <a:buAutoNum type="arabicPeriod"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Pravidla dotačního programu</a:t>
            </a:r>
          </a:p>
          <a:p>
            <a:pPr marL="514350" indent="-514350">
              <a:buFontTx/>
              <a:buAutoNum type="arabicPeriod"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Zásady </a:t>
            </a:r>
            <a:r>
              <a:rPr lang="pl-PL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poskytování finanční podpory z rozpočtu OK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Tx/>
              <a:buAutoNum type="arabicPeriod"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Veřejnoprávní smlouva, úprava rozpočtu pro PO zřizované Ol. krajem. 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8.12. 2022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75201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748146"/>
            <a:ext cx="10515600" cy="1022466"/>
          </a:xfrm>
        </p:spPr>
        <p:txBody>
          <a:bodyPr>
            <a:normAutofit/>
          </a:bodyPr>
          <a:lstStyle/>
          <a:p>
            <a:pPr algn="ctr"/>
            <a:r>
              <a:rPr lang="cs-CZ" altLang="cs-CZ" sz="5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Kontakty:</a:t>
            </a:r>
            <a:endParaRPr lang="cs-CZ" sz="5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6389" y="1662545"/>
            <a:ext cx="10515600" cy="4617884"/>
          </a:xfrm>
        </p:spPr>
        <p:txBody>
          <a:bodyPr/>
          <a:lstStyle/>
          <a:p>
            <a:pPr>
              <a:buNone/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Odbor školství a mládeže KÚ OK:</a:t>
            </a:r>
          </a:p>
          <a:p>
            <a:pPr>
              <a:buNone/>
              <a:defRPr/>
            </a:pPr>
            <a:endParaRPr lang="cs-CZ" altLang="cs-CZ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  <a:defRPr/>
            </a:pPr>
            <a:r>
              <a:rPr lang="cs-CZ" alt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Metodik </a:t>
            </a:r>
            <a:r>
              <a:rPr lang="cs-CZ" altLang="cs-CZ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poskytování dotací:</a:t>
            </a:r>
          </a:p>
          <a:p>
            <a:pPr algn="ctr">
              <a:buNone/>
              <a:defRPr/>
            </a:pPr>
            <a:r>
              <a:rPr lang="cs-CZ" alt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Martina </a:t>
            </a:r>
            <a:r>
              <a:rPr lang="cs-CZ" altLang="cs-CZ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Křepelková </a:t>
            </a:r>
            <a:r>
              <a:rPr lang="cs-CZ" alt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Gazdíková, </a:t>
            </a:r>
            <a:r>
              <a:rPr lang="cs-CZ" altLang="cs-CZ" b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</a:t>
            </a:r>
            <a:r>
              <a:rPr lang="cs-CZ" alt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altLang="cs-CZ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telefon: 585 508 672</a:t>
            </a:r>
          </a:p>
          <a:p>
            <a:pPr algn="ctr">
              <a:buNone/>
              <a:defRPr/>
            </a:pPr>
            <a:r>
              <a:rPr lang="cs-CZ" alt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m.krepelkovagazdikova@olkraj.cz</a:t>
            </a:r>
            <a:endParaRPr lang="cs-CZ" altLang="cs-CZ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  <a:defRPr/>
            </a:pPr>
            <a:r>
              <a:rPr lang="cs-CZ" altLang="cs-CZ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Technická podpora </a:t>
            </a:r>
            <a:r>
              <a:rPr lang="cs-CZ" alt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RAP:  </a:t>
            </a:r>
            <a:r>
              <a:rPr lang="cs-CZ" altLang="cs-CZ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Bc</a:t>
            </a:r>
            <a:r>
              <a:rPr lang="cs-CZ" altLang="cs-CZ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Viktor </a:t>
            </a:r>
            <a:r>
              <a:rPr lang="cs-CZ" altLang="cs-CZ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Müller</a:t>
            </a:r>
          </a:p>
          <a:p>
            <a:pPr>
              <a:buNone/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telefon: 585 508 457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8.12. </a:t>
            </a:r>
            <a:r>
              <a:rPr lang="cs-CZ" dirty="0" smtClean="0"/>
              <a:t>2022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 smtClean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 smtClean="0">
                <a:latin typeface="Inter" panose="02000503000000020004" pitchFamily="2" charset="0"/>
                <a:ea typeface="Inter" panose="02000503000000020004" pitchFamily="2" charset="0"/>
              </a:rPr>
              <a:t>04_03_Program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731761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Inter">
      <a:majorFont>
        <a:latin typeface="Inter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1503</TotalTime>
  <Words>3990</Words>
  <Application>Microsoft Office PowerPoint</Application>
  <PresentationFormat>Širokoúhlá obrazovka</PresentationFormat>
  <Paragraphs>495</Paragraphs>
  <Slides>23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9" baseType="lpstr">
      <vt:lpstr>Arial</vt:lpstr>
      <vt:lpstr>Calibri</vt:lpstr>
      <vt:lpstr>Inter</vt:lpstr>
      <vt:lpstr>Times New Roman</vt:lpstr>
      <vt:lpstr>Wingdings</vt:lpstr>
      <vt:lpstr>Motiv Office</vt:lpstr>
      <vt:lpstr>       Program podpory environmentálního vzdělávání, výchovy a osvěty v Olomouckém kraji v roce 2023 </vt:lpstr>
      <vt:lpstr>Časový harmonogram</vt:lpstr>
      <vt:lpstr>Oprávněný žadatel </vt:lpstr>
      <vt:lpstr>                                  Výše podpory</vt:lpstr>
      <vt:lpstr>Podporované aktivity</vt:lpstr>
      <vt:lpstr>Přihlášení do RAP</vt:lpstr>
      <vt:lpstr>                     Žádost, s. 1- 4</vt:lpstr>
      <vt:lpstr>           Kritéria A hodnocení žádosti, s. 4: </vt:lpstr>
      <vt:lpstr>             Kritéria B hodnocení žádosti, s.15                </vt:lpstr>
      <vt:lpstr>             Kritéria B hodnocení žádosti, s.15                </vt:lpstr>
      <vt:lpstr>Kritéria B hodnocení žádosti, s.15                </vt:lpstr>
      <vt:lpstr>           Kritérium C hodnocení žádosti, s.15</vt:lpstr>
      <vt:lpstr>Účel použití dotace:</vt:lpstr>
      <vt:lpstr>                     Povinné přílohy žádosti, s.5,6 </vt:lpstr>
      <vt:lpstr>Žádost, s. 7-15</vt:lpstr>
      <vt:lpstr> Rozpočet, s. 14 – nezbytná spolupráce s ekonomem</vt:lpstr>
      <vt:lpstr>            Rozpočet, s. 14 – nezbytná spolupráce  s ekonomem</vt:lpstr>
      <vt:lpstr>                   Odeslání žádosti v RAP a                    datovou schránkou nebo poštou</vt:lpstr>
      <vt:lpstr>Časté chyby v odesílání žádosti                                               datovou schránkou,  správně podepsaná  žádost</vt:lpstr>
      <vt:lpstr>Oprava, vyřazení žádosti </vt:lpstr>
      <vt:lpstr>            Poskytnutí dotace/příspěvku </vt:lpstr>
      <vt:lpstr>Závazné dokumenty pro příjemce:</vt:lpstr>
      <vt:lpstr>Kontakty: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Křepelková Gazdíková Martina</cp:lastModifiedBy>
  <cp:revision>166</cp:revision>
  <dcterms:created xsi:type="dcterms:W3CDTF">2022-03-10T07:10:19Z</dcterms:created>
  <dcterms:modified xsi:type="dcterms:W3CDTF">2022-12-14T11:59:09Z</dcterms:modified>
</cp:coreProperties>
</file>